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1" r:id="rId1"/>
    <p:sldMasterId id="2147484269" r:id="rId2"/>
  </p:sldMasterIdLst>
  <p:sldIdLst>
    <p:sldId id="256" r:id="rId3"/>
    <p:sldId id="257" r:id="rId4"/>
    <p:sldId id="262" r:id="rId5"/>
    <p:sldId id="261" r:id="rId6"/>
    <p:sldId id="258" r:id="rId7"/>
    <p:sldId id="260" r:id="rId8"/>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43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353443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418063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712206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1CC2DCA-3075-4BDC-9191-0254B0F4E113}" type="slidenum">
              <a:rPr kumimoji="1" lang="ja-JP" altLang="en-US" smtClean="0"/>
              <a:t>‹#›</a:t>
            </a:fld>
            <a:endParaRPr kumimoji="1" lang="ja-JP" alt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0217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4276066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3040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675627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4165174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361751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744320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244784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22666910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82998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9413405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632375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1568849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73258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05382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60939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3776462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2952472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BD1AE4-8DBA-45EA-A8FE-8E19204C586D}"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215075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2538010387"/>
      </p:ext>
    </p:extLst>
  </p:cSld>
  <p:clrMap bg1="lt1" tx1="dk1" bg2="lt2" tx2="dk2" accent1="accent1" accent2="accent2" accent3="accent3" accent4="accent4" accent5="accent5" accent6="accent6" hlink="hlink" folHlink="folHlink"/>
  <p:sldLayoutIdLst>
    <p:sldLayoutId id="2147484162" r:id="rId1"/>
    <p:sldLayoutId id="2147484163" r:id="rId2"/>
    <p:sldLayoutId id="2147484164" r:id="rId3"/>
    <p:sldLayoutId id="2147484165" r:id="rId4"/>
    <p:sldLayoutId id="2147484166" r:id="rId5"/>
    <p:sldLayoutId id="2147484167" r:id="rId6"/>
    <p:sldLayoutId id="2147484168" r:id="rId7"/>
    <p:sldLayoutId id="2147484169" r:id="rId8"/>
    <p:sldLayoutId id="2147484170" r:id="rId9"/>
    <p:sldLayoutId id="2147484171" r:id="rId10"/>
    <p:sldLayoutId id="214748417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E0BD1AE4-8DBA-45EA-A8FE-8E19204C586D}"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E1CC2DCA-3075-4BDC-9191-0254B0F4E113}" type="slidenum">
              <a:rPr kumimoji="1" lang="ja-JP" altLang="en-US" smtClean="0"/>
              <a:t>‹#›</a:t>
            </a:fld>
            <a:endParaRPr kumimoji="1" lang="ja-JP" altLang="en-US"/>
          </a:p>
        </p:txBody>
      </p:sp>
    </p:spTree>
    <p:extLst>
      <p:ext uri="{BB962C8B-B14F-4D97-AF65-F5344CB8AC3E}">
        <p14:creationId xmlns:p14="http://schemas.microsoft.com/office/powerpoint/2010/main" val="2649428261"/>
      </p:ext>
    </p:extLst>
  </p:cSld>
  <p:clrMap bg1="lt1" tx1="dk1" bg2="lt2" tx2="dk2" accent1="accent1" accent2="accent2" accent3="accent3" accent4="accent4" accent5="accent5" accent6="accent6" hlink="hlink" folHlink="folHlink"/>
  <p:sldLayoutIdLst>
    <p:sldLayoutId id="2147484270" r:id="rId1"/>
    <p:sldLayoutId id="2147484271" r:id="rId2"/>
    <p:sldLayoutId id="2147484272" r:id="rId3"/>
    <p:sldLayoutId id="2147484273" r:id="rId4"/>
    <p:sldLayoutId id="2147484274" r:id="rId5"/>
    <p:sldLayoutId id="2147484275" r:id="rId6"/>
    <p:sldLayoutId id="2147484276" r:id="rId7"/>
    <p:sldLayoutId id="2147484277" r:id="rId8"/>
    <p:sldLayoutId id="2147484278" r:id="rId9"/>
    <p:sldLayoutId id="2147484279" r:id="rId10"/>
    <p:sldLayoutId id="2147484280"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kumimoji="1"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6000" dirty="0"/>
              <a:t>提案書</a:t>
            </a:r>
          </a:p>
        </p:txBody>
      </p:sp>
      <p:sp>
        <p:nvSpPr>
          <p:cNvPr id="3" name="サブタイトル 2"/>
          <p:cNvSpPr>
            <a:spLocks noGrp="1"/>
          </p:cNvSpPr>
          <p:nvPr>
            <p:ph type="subTitle" idx="1"/>
          </p:nvPr>
        </p:nvSpPr>
        <p:spPr>
          <a:xfrm>
            <a:off x="2679906" y="4371912"/>
            <a:ext cx="6831673" cy="1086237"/>
          </a:xfrm>
        </p:spPr>
        <p:txBody>
          <a:bodyPr>
            <a:normAutofit fontScale="85000" lnSpcReduction="20000"/>
          </a:bodyPr>
          <a:lstStyle/>
          <a:p>
            <a:r>
              <a:rPr lang="en-US" altLang="ja-JP" dirty="0">
                <a:latin typeface="+mj-ea"/>
                <a:ea typeface="+mj-ea"/>
              </a:rPr>
              <a:t>2026</a:t>
            </a:r>
            <a:r>
              <a:rPr lang="ja-JP" altLang="en-US" dirty="0">
                <a:latin typeface="+mj-ea"/>
                <a:ea typeface="+mj-ea"/>
              </a:rPr>
              <a:t>年○月〇〇日</a:t>
            </a:r>
            <a:endParaRPr lang="en-US" altLang="ja-JP" dirty="0">
              <a:latin typeface="+mj-ea"/>
              <a:ea typeface="+mj-ea"/>
            </a:endParaRPr>
          </a:p>
          <a:p>
            <a:endParaRPr kumimoji="1" lang="en-US" altLang="ja-JP" dirty="0">
              <a:latin typeface="+mj-ea"/>
              <a:ea typeface="+mj-ea"/>
            </a:endParaRPr>
          </a:p>
          <a:p>
            <a:r>
              <a:rPr kumimoji="1" lang="ja-JP" altLang="en-US" dirty="0">
                <a:latin typeface="+mj-ea"/>
                <a:ea typeface="+mj-ea"/>
              </a:rPr>
              <a:t>会社名</a:t>
            </a:r>
          </a:p>
        </p:txBody>
      </p:sp>
      <p:sp>
        <p:nvSpPr>
          <p:cNvPr id="4" name="テキスト ボックス 3"/>
          <p:cNvSpPr txBox="1"/>
          <p:nvPr/>
        </p:nvSpPr>
        <p:spPr>
          <a:xfrm>
            <a:off x="9762836" y="420711"/>
            <a:ext cx="2105891" cy="461665"/>
          </a:xfrm>
          <a:prstGeom prst="rect">
            <a:avLst/>
          </a:prstGeom>
          <a:noFill/>
          <a:ln>
            <a:solidFill>
              <a:schemeClr val="bg1">
                <a:lumMod val="50000"/>
              </a:schemeClr>
            </a:solidFill>
          </a:ln>
        </p:spPr>
        <p:txBody>
          <a:bodyPr wrap="square" rtlCol="0">
            <a:spAutoFit/>
          </a:bodyPr>
          <a:lstStyle/>
          <a:p>
            <a:pPr algn="ctr"/>
            <a:r>
              <a:rPr kumimoji="1" lang="ja-JP" altLang="en-US" sz="2400" dirty="0"/>
              <a:t>サンプル</a:t>
            </a:r>
          </a:p>
        </p:txBody>
      </p:sp>
    </p:spTree>
    <p:extLst>
      <p:ext uri="{BB962C8B-B14F-4D97-AF65-F5344CB8AC3E}">
        <p14:creationId xmlns:p14="http://schemas.microsoft.com/office/powerpoint/2010/main" val="2103601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36418"/>
            <a:ext cx="5952836" cy="450273"/>
          </a:xfrm>
          <a:solidFill>
            <a:schemeClr val="bg1">
              <a:lumMod val="95000"/>
            </a:schemeClr>
          </a:solidFill>
          <a:ln>
            <a:solidFill>
              <a:schemeClr val="bg1">
                <a:lumMod val="75000"/>
              </a:schemeClr>
            </a:solidFill>
          </a:ln>
        </p:spPr>
        <p:txBody>
          <a:bodyPr>
            <a:normAutofit/>
          </a:bodyPr>
          <a:lstStyle/>
          <a:p>
            <a:r>
              <a:rPr lang="ja-JP" altLang="en-US" sz="2400" b="1" dirty="0"/>
              <a:t>１．事業の目的、内容および実施方法</a:t>
            </a:r>
            <a:endParaRPr kumimoji="1" lang="ja-JP" altLang="en-US" sz="2400" b="1" dirty="0"/>
          </a:p>
        </p:txBody>
      </p:sp>
      <p:sp>
        <p:nvSpPr>
          <p:cNvPr id="3" name="テキスト ボックス 2"/>
          <p:cNvSpPr txBox="1"/>
          <p:nvPr/>
        </p:nvSpPr>
        <p:spPr>
          <a:xfrm>
            <a:off x="457200" y="1099127"/>
            <a:ext cx="11018982" cy="2862322"/>
          </a:xfrm>
          <a:prstGeom prst="rect">
            <a:avLst/>
          </a:prstGeom>
          <a:noFill/>
        </p:spPr>
        <p:txBody>
          <a:bodyPr wrap="square" rtlCol="0">
            <a:spAutoFit/>
          </a:bodyPr>
          <a:lstStyle/>
          <a:p>
            <a:r>
              <a:rPr kumimoji="1" lang="ja-JP" altLang="en-US" dirty="0"/>
              <a:t>（１）事業の目的</a:t>
            </a:r>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r>
              <a:rPr kumimoji="1" lang="ja-JP" altLang="en-US" dirty="0"/>
              <a:t>（２）事業内容および実施方法</a:t>
            </a:r>
          </a:p>
        </p:txBody>
      </p:sp>
    </p:spTree>
    <p:extLst>
      <p:ext uri="{BB962C8B-B14F-4D97-AF65-F5344CB8AC3E}">
        <p14:creationId xmlns:p14="http://schemas.microsoft.com/office/powerpoint/2010/main" val="307701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6313B-365F-7F8C-6B77-0815E00240D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301926A-E038-79FA-CD26-5CE847C987FB}"/>
              </a:ext>
            </a:extLst>
          </p:cNvPr>
          <p:cNvSpPr>
            <a:spLocks noGrp="1"/>
          </p:cNvSpPr>
          <p:nvPr>
            <p:ph type="title"/>
          </p:nvPr>
        </p:nvSpPr>
        <p:spPr>
          <a:xfrm>
            <a:off x="457200" y="436418"/>
            <a:ext cx="5952836" cy="450273"/>
          </a:xfrm>
          <a:solidFill>
            <a:schemeClr val="bg1">
              <a:lumMod val="95000"/>
            </a:schemeClr>
          </a:solidFill>
          <a:ln>
            <a:solidFill>
              <a:schemeClr val="bg1">
                <a:lumMod val="75000"/>
              </a:schemeClr>
            </a:solidFill>
          </a:ln>
        </p:spPr>
        <p:txBody>
          <a:bodyPr>
            <a:normAutofit/>
          </a:bodyPr>
          <a:lstStyle/>
          <a:p>
            <a:r>
              <a:rPr lang="ja-JP" altLang="en-US" sz="2400" b="1" dirty="0"/>
              <a:t>２</a:t>
            </a:r>
            <a:r>
              <a:rPr lang="en-US" altLang="ja-JP" sz="2400" b="1" dirty="0"/>
              <a:t>.</a:t>
            </a:r>
            <a:r>
              <a:rPr lang="ja-JP" altLang="en-US" sz="2400" b="1" dirty="0"/>
              <a:t>業務実施計画</a:t>
            </a:r>
            <a:endParaRPr kumimoji="1" lang="ja-JP" altLang="en-US" sz="2400" b="1" dirty="0"/>
          </a:p>
        </p:txBody>
      </p:sp>
      <p:sp>
        <p:nvSpPr>
          <p:cNvPr id="4" name="フローチャート: 処理 3">
            <a:extLst>
              <a:ext uri="{FF2B5EF4-FFF2-40B4-BE49-F238E27FC236}">
                <a16:creationId xmlns:a16="http://schemas.microsoft.com/office/drawing/2014/main" id="{F0026CA6-F647-50CE-8CE6-D8133D9C1B76}"/>
              </a:ext>
            </a:extLst>
          </p:cNvPr>
          <p:cNvSpPr/>
          <p:nvPr/>
        </p:nvSpPr>
        <p:spPr>
          <a:xfrm>
            <a:off x="5598109" y="1524305"/>
            <a:ext cx="5200075" cy="3581907"/>
          </a:xfrm>
          <a:prstGeom prst="flowChartProcess">
            <a:avLst/>
          </a:prstGeom>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dirty="0"/>
              <a:t>次の項目を確認できるようにご記載下さい。</a:t>
            </a:r>
            <a:endParaRPr kumimoji="1" lang="en-US" altLang="ja-JP" dirty="0"/>
          </a:p>
          <a:p>
            <a:pPr marL="285750" indent="-285750">
              <a:buFont typeface="Wingdings" panose="05000000000000000000" pitchFamily="2" charset="2"/>
              <a:buChar char="Ø"/>
            </a:pPr>
            <a:r>
              <a:rPr kumimoji="1" lang="ja-JP" altLang="en-US" dirty="0"/>
              <a:t>実施計画が妥当であることの根拠（人員・手順等）が具体的に示されていること。</a:t>
            </a:r>
          </a:p>
          <a:p>
            <a:pPr marL="285750" indent="-285750">
              <a:buFont typeface="Wingdings" panose="05000000000000000000" pitchFamily="2" charset="2"/>
              <a:buChar char="Ø"/>
            </a:pPr>
            <a:r>
              <a:rPr kumimoji="1" lang="ja-JP" altLang="en-US" dirty="0"/>
              <a:t>仕様書内の想定支援開始時期・期間と合致していること。</a:t>
            </a:r>
            <a:endParaRPr kumimoji="1" lang="en-US" altLang="ja-JP" dirty="0"/>
          </a:p>
          <a:p>
            <a:pPr marL="285750" indent="-285750">
              <a:buFont typeface="Wingdings" panose="05000000000000000000" pitchFamily="2" charset="2"/>
              <a:buChar char="Ø"/>
            </a:pPr>
            <a:r>
              <a:rPr kumimoji="1" lang="ja-JP" altLang="en-US" dirty="0"/>
              <a:t>仕様書で実施計画を示している場合に仕様書内の計画と合致していること。</a:t>
            </a:r>
            <a:endParaRPr kumimoji="1" lang="en-US" altLang="ja-JP" dirty="0"/>
          </a:p>
        </p:txBody>
      </p:sp>
    </p:spTree>
    <p:extLst>
      <p:ext uri="{BB962C8B-B14F-4D97-AF65-F5344CB8AC3E}">
        <p14:creationId xmlns:p14="http://schemas.microsoft.com/office/powerpoint/2010/main" val="4058734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36418"/>
            <a:ext cx="5952836" cy="450273"/>
          </a:xfrm>
          <a:solidFill>
            <a:schemeClr val="bg1">
              <a:lumMod val="95000"/>
            </a:schemeClr>
          </a:solidFill>
          <a:ln>
            <a:solidFill>
              <a:schemeClr val="bg1">
                <a:lumMod val="75000"/>
              </a:schemeClr>
            </a:solidFill>
          </a:ln>
        </p:spPr>
        <p:txBody>
          <a:bodyPr>
            <a:normAutofit/>
          </a:bodyPr>
          <a:lstStyle/>
          <a:p>
            <a:r>
              <a:rPr lang="ja-JP" altLang="en-US" sz="2400" b="1" dirty="0"/>
              <a:t>３</a:t>
            </a:r>
            <a:r>
              <a:rPr lang="en-US" altLang="ja-JP" sz="2400" b="1" dirty="0"/>
              <a:t>-</a:t>
            </a:r>
            <a:r>
              <a:rPr lang="ja-JP" altLang="en-US" sz="2400" b="1" dirty="0"/>
              <a:t>１．事業実施体制・役割分担</a:t>
            </a:r>
            <a:endParaRPr kumimoji="1" lang="ja-JP" altLang="en-US" sz="2400" b="1" dirty="0"/>
          </a:p>
        </p:txBody>
      </p:sp>
      <p:sp>
        <p:nvSpPr>
          <p:cNvPr id="6" name="正方形/長方形 5"/>
          <p:cNvSpPr/>
          <p:nvPr/>
        </p:nvSpPr>
        <p:spPr>
          <a:xfrm>
            <a:off x="766619" y="1173017"/>
            <a:ext cx="2059709" cy="471055"/>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実施体制</a:t>
            </a:r>
          </a:p>
        </p:txBody>
      </p:sp>
      <p:sp>
        <p:nvSpPr>
          <p:cNvPr id="7" name="正方形/長方形 6"/>
          <p:cNvSpPr/>
          <p:nvPr/>
        </p:nvSpPr>
        <p:spPr>
          <a:xfrm>
            <a:off x="914395" y="2249055"/>
            <a:ext cx="3140363" cy="47105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責任者：〇〇　〇〇</a:t>
            </a:r>
          </a:p>
        </p:txBody>
      </p:sp>
      <p:sp>
        <p:nvSpPr>
          <p:cNvPr id="8" name="正方形/長方形 7"/>
          <p:cNvSpPr/>
          <p:nvPr/>
        </p:nvSpPr>
        <p:spPr>
          <a:xfrm>
            <a:off x="914395" y="3251200"/>
            <a:ext cx="3140363" cy="47105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メンバー：〇〇　〇〇</a:t>
            </a:r>
          </a:p>
        </p:txBody>
      </p:sp>
      <p:sp>
        <p:nvSpPr>
          <p:cNvPr id="10" name="正方形/長方形 9"/>
          <p:cNvSpPr/>
          <p:nvPr/>
        </p:nvSpPr>
        <p:spPr>
          <a:xfrm>
            <a:off x="748141" y="1805713"/>
            <a:ext cx="3454400" cy="2272137"/>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2" name="直線コネクタ 11"/>
          <p:cNvCxnSpPr>
            <a:stCxn id="7" idx="2"/>
            <a:endCxn id="8" idx="0"/>
          </p:cNvCxnSpPr>
          <p:nvPr/>
        </p:nvCxnSpPr>
        <p:spPr>
          <a:xfrm>
            <a:off x="2484577" y="2720110"/>
            <a:ext cx="0" cy="531090"/>
          </a:xfrm>
          <a:prstGeom prst="line">
            <a:avLst/>
          </a:prstGeom>
        </p:spPr>
        <p:style>
          <a:lnRef idx="1">
            <a:schemeClr val="dk1"/>
          </a:lnRef>
          <a:fillRef idx="0">
            <a:schemeClr val="dk1"/>
          </a:fillRef>
          <a:effectRef idx="0">
            <a:schemeClr val="dk1"/>
          </a:effectRef>
          <a:fontRef idx="minor">
            <a:schemeClr val="tx1"/>
          </a:fontRef>
        </p:style>
      </p:cxnSp>
      <p:sp>
        <p:nvSpPr>
          <p:cNvPr id="16" name="正方形/長方形 15"/>
          <p:cNvSpPr/>
          <p:nvPr/>
        </p:nvSpPr>
        <p:spPr>
          <a:xfrm>
            <a:off x="7342904" y="3812816"/>
            <a:ext cx="3140363" cy="47105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dirty="0"/>
              <a:t>貴機構</a:t>
            </a:r>
          </a:p>
        </p:txBody>
      </p:sp>
      <p:sp>
        <p:nvSpPr>
          <p:cNvPr id="20" name="正方形/長方形 19"/>
          <p:cNvSpPr/>
          <p:nvPr/>
        </p:nvSpPr>
        <p:spPr>
          <a:xfrm>
            <a:off x="766619" y="4424219"/>
            <a:ext cx="2059709" cy="471055"/>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役割分担</a:t>
            </a:r>
          </a:p>
        </p:txBody>
      </p:sp>
      <p:sp>
        <p:nvSpPr>
          <p:cNvPr id="23" name="正方形/長方形 22"/>
          <p:cNvSpPr/>
          <p:nvPr/>
        </p:nvSpPr>
        <p:spPr>
          <a:xfrm>
            <a:off x="748141" y="4969162"/>
            <a:ext cx="3962404" cy="1459346"/>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a:solidFill>
                <a:schemeClr val="tx1"/>
              </a:solidFill>
            </a:endParaRPr>
          </a:p>
          <a:p>
            <a:r>
              <a:rPr kumimoji="1" lang="ja-JP" altLang="en-US" dirty="0">
                <a:solidFill>
                  <a:schemeClr val="tx1"/>
                </a:solidFill>
              </a:rPr>
              <a:t>・</a:t>
            </a:r>
            <a:endParaRPr kumimoji="1" lang="en-US" altLang="ja-JP" dirty="0">
              <a:solidFill>
                <a:schemeClr val="tx1"/>
              </a:solidFill>
            </a:endParaRPr>
          </a:p>
          <a:p>
            <a:r>
              <a:rPr kumimoji="1" lang="ja-JP" altLang="en-US" dirty="0">
                <a:solidFill>
                  <a:schemeClr val="tx1"/>
                </a:solidFill>
              </a:rPr>
              <a:t>・</a:t>
            </a:r>
            <a:endParaRPr kumimoji="1" lang="en-US" altLang="ja-JP" dirty="0">
              <a:solidFill>
                <a:schemeClr val="tx1"/>
              </a:solidFill>
            </a:endParaRPr>
          </a:p>
          <a:p>
            <a:r>
              <a:rPr kumimoji="1" lang="ja-JP" altLang="en-US" dirty="0">
                <a:solidFill>
                  <a:schemeClr val="tx1"/>
                </a:solidFill>
              </a:rPr>
              <a:t>・</a:t>
            </a:r>
          </a:p>
        </p:txBody>
      </p:sp>
      <p:sp>
        <p:nvSpPr>
          <p:cNvPr id="24" name="正方形/長方形 23"/>
          <p:cNvSpPr/>
          <p:nvPr/>
        </p:nvSpPr>
        <p:spPr>
          <a:xfrm>
            <a:off x="1685630" y="1840343"/>
            <a:ext cx="1597891" cy="327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弊社の体制</a:t>
            </a:r>
          </a:p>
        </p:txBody>
      </p:sp>
      <p:sp>
        <p:nvSpPr>
          <p:cNvPr id="25" name="正方形/長方形 24"/>
          <p:cNvSpPr/>
          <p:nvPr/>
        </p:nvSpPr>
        <p:spPr>
          <a:xfrm>
            <a:off x="1685629" y="5010729"/>
            <a:ext cx="1597891" cy="327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弊社の役割</a:t>
            </a:r>
          </a:p>
        </p:txBody>
      </p:sp>
      <p:sp>
        <p:nvSpPr>
          <p:cNvPr id="28" name="下矢印 27"/>
          <p:cNvSpPr/>
          <p:nvPr/>
        </p:nvSpPr>
        <p:spPr>
          <a:xfrm>
            <a:off x="8654874" y="4466361"/>
            <a:ext cx="803287" cy="661693"/>
          </a:xfrm>
          <a:prstGeom prst="down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sp>
        <p:nvSpPr>
          <p:cNvPr id="30" name="フローチャート: 処理 29"/>
          <p:cNvSpPr/>
          <p:nvPr/>
        </p:nvSpPr>
        <p:spPr>
          <a:xfrm>
            <a:off x="6710217" y="140348"/>
            <a:ext cx="5200075" cy="3581907"/>
          </a:xfrm>
          <a:prstGeom prst="flowChartProcess">
            <a:avLst/>
          </a:prstGeom>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dirty="0"/>
              <a:t>次の項目を確認できるようにご記載下さい。</a:t>
            </a:r>
            <a:endParaRPr kumimoji="1" lang="en-US" altLang="ja-JP" dirty="0"/>
          </a:p>
          <a:p>
            <a:pPr marL="285750" indent="-285750">
              <a:buFont typeface="Wingdings" panose="05000000000000000000" pitchFamily="2" charset="2"/>
              <a:buChar char="Ø"/>
            </a:pPr>
            <a:r>
              <a:rPr kumimoji="1" lang="ja-JP" altLang="en-US" dirty="0"/>
              <a:t>業務の実施体制図及び役割が、業務内容、実施方法と整合していること。</a:t>
            </a:r>
          </a:p>
          <a:p>
            <a:pPr marL="285750" indent="-285750">
              <a:buFont typeface="Wingdings" panose="05000000000000000000" pitchFamily="2" charset="2"/>
              <a:buChar char="Ø"/>
            </a:pPr>
            <a:r>
              <a:rPr kumimoji="1" lang="ja-JP" altLang="en-US" dirty="0"/>
              <a:t>要員数、役割分担が明確であること。</a:t>
            </a:r>
          </a:p>
          <a:p>
            <a:pPr marL="285750" indent="-285750">
              <a:buFont typeface="Wingdings" panose="05000000000000000000" pitchFamily="2" charset="2"/>
              <a:buChar char="Ø"/>
            </a:pPr>
            <a:r>
              <a:rPr kumimoji="1" lang="ja-JP" altLang="en-US" dirty="0"/>
              <a:t>欠員が出る等、不測の事態が生じた場合でも、継続して業務を実施できる体制となっていること。</a:t>
            </a:r>
            <a:endParaRPr kumimoji="1" lang="en-US" altLang="ja-JP" dirty="0"/>
          </a:p>
          <a:p>
            <a:pPr marL="285750" indent="-285750">
              <a:buFont typeface="Wingdings" panose="05000000000000000000" pitchFamily="2" charset="2"/>
              <a:buChar char="Ø"/>
            </a:pPr>
            <a:r>
              <a:rPr kumimoji="1" lang="ja-JP" altLang="en-US" dirty="0"/>
              <a:t>従事予定者に、業務内容に関する専門知識・ノウハウ等の蓄積があること。（書籍の出版、資格の取得、または類似事業実績）</a:t>
            </a:r>
            <a:endParaRPr kumimoji="1" lang="en-US" altLang="ja-JP" dirty="0"/>
          </a:p>
          <a:p>
            <a:pPr marL="285750" indent="-285750">
              <a:buFont typeface="Wingdings" panose="05000000000000000000" pitchFamily="2" charset="2"/>
              <a:buChar char="Ø"/>
            </a:pPr>
            <a:r>
              <a:rPr kumimoji="1" lang="ja-JP" altLang="en-US" dirty="0"/>
              <a:t>外部人材を予定している場合、その理由や専門性は明確であること。</a:t>
            </a:r>
            <a:endParaRPr kumimoji="1" lang="en-US" altLang="ja-JP" dirty="0"/>
          </a:p>
          <a:p>
            <a:pPr marL="285750" indent="-285750">
              <a:buFont typeface="Wingdings" panose="05000000000000000000" pitchFamily="2" charset="2"/>
              <a:buChar char="Ø"/>
            </a:pPr>
            <a:endParaRPr kumimoji="1" lang="en-US" altLang="ja-JP" dirty="0"/>
          </a:p>
        </p:txBody>
      </p:sp>
    </p:spTree>
    <p:extLst>
      <p:ext uri="{BB962C8B-B14F-4D97-AF65-F5344CB8AC3E}">
        <p14:creationId xmlns:p14="http://schemas.microsoft.com/office/powerpoint/2010/main" val="1710589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57200" y="436418"/>
            <a:ext cx="5952836" cy="450273"/>
          </a:xfrm>
          <a:prstGeom prst="rect">
            <a:avLst/>
          </a:prstGeom>
          <a:solidFill>
            <a:schemeClr val="bg1">
              <a:lumMod val="95000"/>
            </a:schemeClr>
          </a:solidFill>
          <a:ln>
            <a:solidFill>
              <a:schemeClr val="bg1">
                <a:lumMod val="75000"/>
              </a:schemeClr>
            </a:solidFill>
          </a:ln>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３</a:t>
            </a:r>
            <a:r>
              <a:rPr lang="en-US" altLang="ja-JP" sz="2400" b="1" dirty="0"/>
              <a:t>-</a:t>
            </a:r>
            <a:r>
              <a:rPr lang="ja-JP" altLang="en-US" sz="2400" b="1" dirty="0"/>
              <a:t>２．組織としてのネットワーク・人的基盤</a:t>
            </a:r>
          </a:p>
        </p:txBody>
      </p:sp>
      <p:sp>
        <p:nvSpPr>
          <p:cNvPr id="8" name="正方形/長方形 7"/>
          <p:cNvSpPr/>
          <p:nvPr/>
        </p:nvSpPr>
        <p:spPr>
          <a:xfrm>
            <a:off x="766621" y="1163788"/>
            <a:ext cx="2059709" cy="471055"/>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類似業務実績</a:t>
            </a:r>
          </a:p>
        </p:txBody>
      </p:sp>
      <p:graphicFrame>
        <p:nvGraphicFramePr>
          <p:cNvPr id="9" name="表 8"/>
          <p:cNvGraphicFramePr>
            <a:graphicFrameLocks noGrp="1"/>
          </p:cNvGraphicFramePr>
          <p:nvPr>
            <p:extLst>
              <p:ext uri="{D42A27DB-BD31-4B8C-83A1-F6EECF244321}">
                <p14:modId xmlns:p14="http://schemas.microsoft.com/office/powerpoint/2010/main" val="1985624286"/>
              </p:ext>
            </p:extLst>
          </p:nvPr>
        </p:nvGraphicFramePr>
        <p:xfrm>
          <a:off x="766619" y="1874989"/>
          <a:ext cx="10963564" cy="2225040"/>
        </p:xfrm>
        <a:graphic>
          <a:graphicData uri="http://schemas.openxmlformats.org/drawingml/2006/table">
            <a:tbl>
              <a:tblPr firstRow="1" bandRow="1">
                <a:tableStyleId>{93296810-A885-4BE3-A3E7-6D5BEEA58F35}</a:tableStyleId>
              </a:tblPr>
              <a:tblGrid>
                <a:gridCol w="2740891">
                  <a:extLst>
                    <a:ext uri="{9D8B030D-6E8A-4147-A177-3AD203B41FA5}">
                      <a16:colId xmlns:a16="http://schemas.microsoft.com/office/drawing/2014/main" val="841421036"/>
                    </a:ext>
                  </a:extLst>
                </a:gridCol>
                <a:gridCol w="2740891">
                  <a:extLst>
                    <a:ext uri="{9D8B030D-6E8A-4147-A177-3AD203B41FA5}">
                      <a16:colId xmlns:a16="http://schemas.microsoft.com/office/drawing/2014/main" val="2597570784"/>
                    </a:ext>
                  </a:extLst>
                </a:gridCol>
                <a:gridCol w="2740891">
                  <a:extLst>
                    <a:ext uri="{9D8B030D-6E8A-4147-A177-3AD203B41FA5}">
                      <a16:colId xmlns:a16="http://schemas.microsoft.com/office/drawing/2014/main" val="3763122279"/>
                    </a:ext>
                  </a:extLst>
                </a:gridCol>
                <a:gridCol w="2740891">
                  <a:extLst>
                    <a:ext uri="{9D8B030D-6E8A-4147-A177-3AD203B41FA5}">
                      <a16:colId xmlns:a16="http://schemas.microsoft.com/office/drawing/2014/main" val="1680414880"/>
                    </a:ext>
                  </a:extLst>
                </a:gridCol>
              </a:tblGrid>
              <a:tr h="370840">
                <a:tc>
                  <a:txBody>
                    <a:bodyPr/>
                    <a:lstStyle/>
                    <a:p>
                      <a:r>
                        <a:rPr kumimoji="1" lang="ja-JP" altLang="en-US" dirty="0"/>
                        <a:t>件名</a:t>
                      </a:r>
                    </a:p>
                  </a:txBody>
                  <a:tcPr/>
                </a:tc>
                <a:tc>
                  <a:txBody>
                    <a:bodyPr/>
                    <a:lstStyle/>
                    <a:p>
                      <a:r>
                        <a:rPr kumimoji="1" lang="ja-JP" altLang="en-US" dirty="0"/>
                        <a:t>業務内容</a:t>
                      </a:r>
                    </a:p>
                  </a:txBody>
                  <a:tcPr/>
                </a:tc>
                <a:tc>
                  <a:txBody>
                    <a:bodyPr/>
                    <a:lstStyle/>
                    <a:p>
                      <a:r>
                        <a:rPr kumimoji="1" lang="ja-JP" altLang="en-US" dirty="0"/>
                        <a:t>実施年度</a:t>
                      </a:r>
                    </a:p>
                  </a:txBody>
                  <a:tcPr/>
                </a:tc>
                <a:tc>
                  <a:txBody>
                    <a:bodyPr/>
                    <a:lstStyle/>
                    <a:p>
                      <a:r>
                        <a:rPr kumimoji="1" lang="ja-JP" altLang="en-US" dirty="0"/>
                        <a:t>発注者</a:t>
                      </a:r>
                    </a:p>
                  </a:txBody>
                  <a:tcPr/>
                </a:tc>
                <a:extLst>
                  <a:ext uri="{0D108BD9-81ED-4DB2-BD59-A6C34878D82A}">
                    <a16:rowId xmlns:a16="http://schemas.microsoft.com/office/drawing/2014/main" val="154366761"/>
                  </a:ext>
                </a:extLst>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14822459"/>
                  </a:ext>
                </a:extLst>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905713974"/>
                  </a:ext>
                </a:extLst>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003313131"/>
                  </a:ext>
                </a:extLst>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801284410"/>
                  </a:ext>
                </a:extLst>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554605276"/>
                  </a:ext>
                </a:extLst>
              </a:tr>
            </a:tbl>
          </a:graphicData>
        </a:graphic>
      </p:graphicFrame>
      <p:sp>
        <p:nvSpPr>
          <p:cNvPr id="7" name="フローチャート: 処理 6"/>
          <p:cNvSpPr/>
          <p:nvPr/>
        </p:nvSpPr>
        <p:spPr>
          <a:xfrm>
            <a:off x="6728689" y="436418"/>
            <a:ext cx="5200075" cy="4181764"/>
          </a:xfrm>
          <a:prstGeom prst="flowChartProcess">
            <a:avLst/>
          </a:prstGeom>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dirty="0"/>
              <a:t>次の項目を確認できるようにご記載下さい。</a:t>
            </a:r>
            <a:endParaRPr kumimoji="1" lang="en-US" altLang="ja-JP" dirty="0"/>
          </a:p>
          <a:p>
            <a:pPr marL="285750" indent="-285750">
              <a:buFont typeface="Wingdings" panose="05000000000000000000" pitchFamily="2" charset="2"/>
              <a:buChar char="Ø"/>
            </a:pPr>
            <a:r>
              <a:rPr lang="ja-JP" altLang="en-US" dirty="0"/>
              <a:t>組織として業務内容に関する専門知識・ノウハウ等の蓄積があること。</a:t>
            </a:r>
            <a:endParaRPr lang="en-US" altLang="ja-JP" dirty="0"/>
          </a:p>
          <a:p>
            <a:pPr marL="285750" indent="-285750">
              <a:buFont typeface="Wingdings" panose="05000000000000000000" pitchFamily="2" charset="2"/>
              <a:buChar char="Ø"/>
            </a:pPr>
            <a:r>
              <a:rPr lang="ja-JP" altLang="en-US" dirty="0"/>
              <a:t>組織として類似業務の実績があること。</a:t>
            </a:r>
            <a:endParaRPr lang="en-US" altLang="ja-JP" dirty="0"/>
          </a:p>
          <a:p>
            <a:pPr marL="442913" indent="-442913"/>
            <a:r>
              <a:rPr lang="ja-JP" altLang="en-US" dirty="0"/>
              <a:t>　⇒類似実績は、福島県１２市町村</a:t>
            </a:r>
            <a:r>
              <a:rPr lang="en-US" altLang="ja-JP" baseline="30000" dirty="0"/>
              <a:t>※</a:t>
            </a:r>
            <a:r>
              <a:rPr lang="ja-JP" altLang="en-US" dirty="0"/>
              <a:t>の実績、福島県内の実績、東北地域の実績を中心にご記載下さい。</a:t>
            </a:r>
          </a:p>
          <a:p>
            <a:pPr marL="285750" indent="-285750">
              <a:buFont typeface="Wingdings" panose="05000000000000000000" pitchFamily="2" charset="2"/>
              <a:buChar char="Ø"/>
            </a:pPr>
            <a:r>
              <a:rPr lang="ja-JP" altLang="en-US" dirty="0"/>
              <a:t>組織として業務内容に活かされる専門知識・ノウハウ等の蓄積があること。</a:t>
            </a:r>
            <a:endParaRPr lang="en-US" altLang="ja-JP" dirty="0"/>
          </a:p>
          <a:p>
            <a:pPr marL="285750" indent="-285750">
              <a:buFont typeface="Wingdings" panose="05000000000000000000" pitchFamily="2" charset="2"/>
              <a:buChar char="Ø"/>
            </a:pPr>
            <a:r>
              <a:rPr lang="ja-JP" altLang="en-US" dirty="0"/>
              <a:t>福島県１２市町村</a:t>
            </a:r>
            <a:r>
              <a:rPr lang="en-US" altLang="ja-JP" baseline="30000" dirty="0"/>
              <a:t>※</a:t>
            </a:r>
            <a:r>
              <a:rPr lang="ja-JP" altLang="en-US" dirty="0"/>
              <a:t>における各種ネットワークや知見があること。</a:t>
            </a:r>
            <a:endParaRPr lang="en-US" altLang="ja-JP" dirty="0"/>
          </a:p>
          <a:p>
            <a:endParaRPr lang="en-US" altLang="ja-JP" dirty="0"/>
          </a:p>
          <a:p>
            <a:r>
              <a:rPr lang="ja-JP" altLang="en-US" sz="1600" dirty="0"/>
              <a:t>　　</a:t>
            </a:r>
            <a:r>
              <a:rPr lang="en-US" altLang="ja-JP" sz="1600" dirty="0"/>
              <a:t>※</a:t>
            </a:r>
            <a:r>
              <a:rPr lang="zh-TW" altLang="en-US" sz="1600" dirty="0"/>
              <a:t>田村市、南相馬市、川俣町、広野町、楢葉町、</a:t>
            </a:r>
            <a:endParaRPr lang="en-US" altLang="zh-TW" sz="1600" dirty="0"/>
          </a:p>
          <a:p>
            <a:r>
              <a:rPr lang="ja-JP" altLang="en-US" sz="1600" dirty="0"/>
              <a:t>　　　</a:t>
            </a:r>
            <a:r>
              <a:rPr lang="zh-TW" altLang="en-US" sz="1600" dirty="0"/>
              <a:t>富岡町、川内村、大熊町、双葉町、浪江町、</a:t>
            </a:r>
            <a:endParaRPr lang="en-US" altLang="zh-TW" sz="1600" dirty="0"/>
          </a:p>
          <a:p>
            <a:r>
              <a:rPr lang="ja-JP" altLang="en-US" sz="1600" dirty="0"/>
              <a:t>　　　</a:t>
            </a:r>
            <a:r>
              <a:rPr lang="zh-TW" altLang="en-US" sz="1600" dirty="0"/>
              <a:t>葛尾村、飯舘村</a:t>
            </a:r>
            <a:endParaRPr lang="en-US" altLang="zh-TW" sz="1600" dirty="0"/>
          </a:p>
        </p:txBody>
      </p:sp>
    </p:spTree>
    <p:extLst>
      <p:ext uri="{BB962C8B-B14F-4D97-AF65-F5344CB8AC3E}">
        <p14:creationId xmlns:p14="http://schemas.microsoft.com/office/powerpoint/2010/main" val="144302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457200" y="436418"/>
            <a:ext cx="5952836" cy="450273"/>
          </a:xfrm>
          <a:prstGeom prst="rect">
            <a:avLst/>
          </a:prstGeom>
          <a:solidFill>
            <a:schemeClr val="bg1">
              <a:lumMod val="95000"/>
            </a:schemeClr>
          </a:solidFill>
          <a:ln>
            <a:solidFill>
              <a:schemeClr val="bg1">
                <a:lumMod val="75000"/>
              </a:schemeClr>
            </a:solidFill>
          </a:ln>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t>３</a:t>
            </a:r>
            <a:r>
              <a:rPr lang="en-US" altLang="ja-JP" sz="2400" dirty="0"/>
              <a:t>-</a:t>
            </a:r>
            <a:r>
              <a:rPr lang="ja-JP" altLang="en-US" sz="2400" dirty="0"/>
              <a:t>３．事業遂行のための経営基盤・管理体制</a:t>
            </a:r>
          </a:p>
        </p:txBody>
      </p:sp>
      <p:sp>
        <p:nvSpPr>
          <p:cNvPr id="9" name="フローチャート: 処理 8"/>
          <p:cNvSpPr/>
          <p:nvPr/>
        </p:nvSpPr>
        <p:spPr>
          <a:xfrm>
            <a:off x="6710217" y="436417"/>
            <a:ext cx="5200075" cy="2405637"/>
          </a:xfrm>
          <a:prstGeom prst="flowChartProcess">
            <a:avLst/>
          </a:prstGeom>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dirty="0"/>
              <a:t>次の項目を確認できるようにご記載下さい。</a:t>
            </a:r>
            <a:endParaRPr kumimoji="1" lang="en-US" altLang="ja-JP" dirty="0"/>
          </a:p>
          <a:p>
            <a:pPr marL="285750" indent="-285750">
              <a:buFont typeface="Wingdings" panose="05000000000000000000" pitchFamily="2" charset="2"/>
              <a:buChar char="Ø"/>
            </a:pPr>
            <a:r>
              <a:rPr kumimoji="1" lang="ja-JP" altLang="en-US" dirty="0"/>
              <a:t>業務を遂行する部門の他、管理部門、内部統制部門等があり、管理、統制されている組織であること。</a:t>
            </a:r>
            <a:endParaRPr kumimoji="1" lang="en-US" altLang="ja-JP" dirty="0"/>
          </a:p>
          <a:p>
            <a:pPr marL="285750" indent="-285750">
              <a:buFont typeface="Wingdings" panose="05000000000000000000" pitchFamily="2" charset="2"/>
              <a:buChar char="Ø"/>
            </a:pPr>
            <a:r>
              <a:rPr kumimoji="1" lang="ja-JP" altLang="en-US" dirty="0"/>
              <a:t>情報管理に関する社内規程があり、情報管理に関する資格を取得している等、情報管理責任者が明確化されている情報管理体制があるか。</a:t>
            </a:r>
            <a:endParaRPr kumimoji="1" lang="en-US" altLang="ja-JP" dirty="0"/>
          </a:p>
        </p:txBody>
      </p:sp>
    </p:spTree>
    <p:extLst>
      <p:ext uri="{BB962C8B-B14F-4D97-AF65-F5344CB8AC3E}">
        <p14:creationId xmlns:p14="http://schemas.microsoft.com/office/powerpoint/2010/main" val="2112830478"/>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基礎">
  <a:themeElements>
    <a:clrScheme name="基礎">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基礎">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基礎">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docProps/app.xml><?xml version="1.0" encoding="utf-8"?>
<Properties xmlns="http://schemas.openxmlformats.org/officeDocument/2006/extended-properties" xmlns:vt="http://schemas.openxmlformats.org/officeDocument/2006/docPropsVTypes">
  <Template>TM02900720[[fn=インテグラル]]</Template>
  <TotalTime>670</TotalTime>
  <Words>488</Words>
  <Application>Microsoft Office PowerPoint</Application>
  <PresentationFormat>ワイド画面</PresentationFormat>
  <Paragraphs>59</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6</vt:i4>
      </vt:variant>
    </vt:vector>
  </HeadingPairs>
  <TitlesOfParts>
    <vt:vector size="13" baseType="lpstr">
      <vt:lpstr>Calibri</vt:lpstr>
      <vt:lpstr>Calibri Light</vt:lpstr>
      <vt:lpstr>Corbel</vt:lpstr>
      <vt:lpstr>Wingdings</vt:lpstr>
      <vt:lpstr>Wingdings 2</vt:lpstr>
      <vt:lpstr>HDOfficeLightV0</vt:lpstr>
      <vt:lpstr>基礎</vt:lpstr>
      <vt:lpstr>提案書</vt:lpstr>
      <vt:lpstr>１．事業の目的、内容および実施方法</vt:lpstr>
      <vt:lpstr>２.業務実施計画</vt:lpstr>
      <vt:lpstr>３-１．事業実施体制・役割分担</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提案書</dc:title>
  <dc:creator>加納　弘行</dc:creator>
  <cp:lastModifiedBy>駒木根 覚</cp:lastModifiedBy>
  <cp:revision>22</cp:revision>
  <cp:lastPrinted>2025-06-10T11:08:06Z</cp:lastPrinted>
  <dcterms:created xsi:type="dcterms:W3CDTF">2024-08-21T04:42:07Z</dcterms:created>
  <dcterms:modified xsi:type="dcterms:W3CDTF">2026-02-26T05:31:55Z</dcterms:modified>
</cp:coreProperties>
</file>