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1" r:id="rId1"/>
    <p:sldMasterId id="2147484269" r:id="rId2"/>
  </p:sldMasterIdLst>
  <p:sldIdLst>
    <p:sldId id="256" r:id="rId3"/>
    <p:sldId id="257" r:id="rId4"/>
    <p:sldId id="262" r:id="rId5"/>
    <p:sldId id="261" r:id="rId6"/>
    <p:sldId id="258" r:id="rId7"/>
    <p:sldId id="259" r:id="rId8"/>
    <p:sldId id="260" r:id="rId9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43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635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22069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217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606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40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627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1740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751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320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84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6910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3405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37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84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580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9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6462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247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075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010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62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E0BD1AE4-8DBA-45EA-A8FE-8E19204C586D}" type="datetimeFigureOut">
              <a:rPr kumimoji="1" lang="ja-JP" altLang="en-US" smtClean="0"/>
              <a:t>2025/12/10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1CC2DCA-3075-4BDC-9191-0254B0F4E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42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0" r:id="rId1"/>
    <p:sldLayoutId id="2147484271" r:id="rId2"/>
    <p:sldLayoutId id="2147484272" r:id="rId3"/>
    <p:sldLayoutId id="2147484273" r:id="rId4"/>
    <p:sldLayoutId id="2147484274" r:id="rId5"/>
    <p:sldLayoutId id="2147484275" r:id="rId6"/>
    <p:sldLayoutId id="2147484276" r:id="rId7"/>
    <p:sldLayoutId id="2147484277" r:id="rId8"/>
    <p:sldLayoutId id="2147484278" r:id="rId9"/>
    <p:sldLayoutId id="2147484279" r:id="rId10"/>
    <p:sldLayoutId id="21474842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6000" dirty="0"/>
              <a:t>提案書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79906" y="4371912"/>
            <a:ext cx="6831673" cy="1086237"/>
          </a:xfrm>
        </p:spPr>
        <p:txBody>
          <a:bodyPr>
            <a:normAutofit fontScale="85000" lnSpcReduction="20000"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年〇月〇〇日</a:t>
            </a:r>
            <a:endParaRPr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会社名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62836" y="420711"/>
            <a:ext cx="2105891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サンプル</a:t>
            </a:r>
          </a:p>
        </p:txBody>
      </p:sp>
    </p:spTree>
    <p:extLst>
      <p:ext uri="{BB962C8B-B14F-4D97-AF65-F5344CB8AC3E}">
        <p14:creationId xmlns:p14="http://schemas.microsoft.com/office/powerpoint/2010/main" val="210360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１．事業の目的、内容および実施方法</a:t>
            </a:r>
            <a:endParaRPr kumimoji="1" lang="ja-JP" altLang="en-US" sz="2400" b="1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57200" y="1099127"/>
            <a:ext cx="110189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（１）事業の目的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ja-JP" altLang="en-US" dirty="0"/>
              <a:t>（２）事業内容および実施方法</a:t>
            </a:r>
          </a:p>
        </p:txBody>
      </p:sp>
    </p:spTree>
    <p:extLst>
      <p:ext uri="{BB962C8B-B14F-4D97-AF65-F5344CB8AC3E}">
        <p14:creationId xmlns:p14="http://schemas.microsoft.com/office/powerpoint/2010/main" val="307701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5DEAB-6499-D535-9448-BBF924F2E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3E27EC-FB4B-7715-61F3-971E36D64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２．事業実施計画</a:t>
            </a:r>
            <a:endParaRPr kumimoji="1" lang="ja-JP" altLang="en-US" sz="2400" b="1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43B04EB-B133-EDDC-FAFC-DC74280E04A4}"/>
              </a:ext>
            </a:extLst>
          </p:cNvPr>
          <p:cNvSpPr txBox="1"/>
          <p:nvPr/>
        </p:nvSpPr>
        <p:spPr>
          <a:xfrm>
            <a:off x="457200" y="1099127"/>
            <a:ext cx="110189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（１）事業実施計画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8470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36418"/>
            <a:ext cx="5952836" cy="450273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１．事業実施体制・役割分担</a:t>
            </a:r>
            <a:endParaRPr kumimoji="1" lang="ja-JP" altLang="en-US" sz="2400" b="1" dirty="0"/>
          </a:p>
        </p:txBody>
      </p:sp>
      <p:sp>
        <p:nvSpPr>
          <p:cNvPr id="6" name="正方形/長方形 5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実施体制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914395" y="2249055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責任者：〇〇　〇〇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914395" y="3251200"/>
            <a:ext cx="3140363" cy="471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メンバー：〇〇　〇〇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748141" y="1805713"/>
            <a:ext cx="3454400" cy="2272137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cxnSp>
        <p:nvCxnSpPr>
          <p:cNvPr id="12" name="直線コネクタ 11"/>
          <p:cNvCxnSpPr>
            <a:stCxn id="7" idx="2"/>
            <a:endCxn id="8" idx="0"/>
          </p:cNvCxnSpPr>
          <p:nvPr/>
        </p:nvCxnSpPr>
        <p:spPr>
          <a:xfrm>
            <a:off x="2484577" y="2720110"/>
            <a:ext cx="0" cy="5310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7342904" y="2750127"/>
            <a:ext cx="3140363" cy="47105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貴機構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766619" y="4424219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役割分担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748141" y="4969162"/>
            <a:ext cx="3962404" cy="1459346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・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1685630" y="1840343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弊社の体制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1685629" y="5010729"/>
            <a:ext cx="1597891" cy="327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弊社の役割</a:t>
            </a:r>
          </a:p>
        </p:txBody>
      </p:sp>
      <p:sp>
        <p:nvSpPr>
          <p:cNvPr id="28" name="下矢印 27"/>
          <p:cNvSpPr/>
          <p:nvPr/>
        </p:nvSpPr>
        <p:spPr>
          <a:xfrm>
            <a:off x="8617804" y="3470288"/>
            <a:ext cx="803287" cy="124949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ローチャート: 処理 29"/>
          <p:cNvSpPr/>
          <p:nvPr/>
        </p:nvSpPr>
        <p:spPr>
          <a:xfrm>
            <a:off x="6710217" y="140349"/>
            <a:ext cx="5200075" cy="233679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業務の実施体制図及び役割が、業務内容、実施方法と整合していること。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要員数、役割分担が明確であること。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業務遂行可能な人数が確保されていること。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機構からの要望等に迅速・柔軟に対応できる体制が備わっていること。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10589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２．組織としてのネットワーク・人的基盤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66621" y="1163788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5624286"/>
              </p:ext>
            </p:extLst>
          </p:nvPr>
        </p:nvGraphicFramePr>
        <p:xfrm>
          <a:off x="766619" y="1874989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7" name="フローチャート: 処理 6"/>
          <p:cNvSpPr/>
          <p:nvPr/>
        </p:nvSpPr>
        <p:spPr>
          <a:xfrm>
            <a:off x="6728689" y="121875"/>
            <a:ext cx="5200075" cy="4496307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組織として業務内容に関する専門知識・ノウハウ等の蓄積があること。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組織として類似業務の実績があること。</a:t>
            </a:r>
            <a:endParaRPr lang="en-US" altLang="ja-JP" dirty="0"/>
          </a:p>
          <a:p>
            <a:pPr marL="442913" indent="-442913"/>
            <a:r>
              <a:rPr lang="ja-JP" altLang="en-US" dirty="0"/>
              <a:t>　⇒類似実績は、福島県１５市町村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の実績、福島県内の実績、東北地域の実績を中心にご記載下さい。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組織として業務内容に活かされる専門知識・ノウハウ等の蓄積があること。</a:t>
            </a:r>
            <a:endParaRPr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福島県１５市町村</a:t>
            </a:r>
            <a:r>
              <a:rPr lang="en-US" altLang="ja-JP" baseline="30000" dirty="0"/>
              <a:t>※</a:t>
            </a:r>
            <a:r>
              <a:rPr lang="ja-JP" altLang="en-US" dirty="0"/>
              <a:t>における各種ネットワークや知見があること。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sz="1600" dirty="0"/>
              <a:t>　　</a:t>
            </a:r>
            <a:r>
              <a:rPr lang="en-US" altLang="ja-JP" sz="1600" dirty="0"/>
              <a:t>※</a:t>
            </a:r>
            <a:r>
              <a:rPr lang="zh-TW" altLang="en-US" sz="1600" dirty="0"/>
              <a:t>田村市、南相馬市、川俣町、広野町、楢葉町、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富岡町、川内村、大熊町、双葉町、浪江町、葛尾村、</a:t>
            </a:r>
            <a:endParaRPr lang="en-US" altLang="zh-TW" sz="1600" dirty="0"/>
          </a:p>
          <a:p>
            <a:r>
              <a:rPr lang="ja-JP" altLang="en-US" sz="1600" dirty="0"/>
              <a:t>　　　</a:t>
            </a:r>
            <a:r>
              <a:rPr lang="zh-TW" altLang="en-US" sz="1600" dirty="0"/>
              <a:t>飯舘村</a:t>
            </a:r>
            <a:r>
              <a:rPr lang="ja-JP" altLang="en-US" sz="1600" dirty="0" err="1"/>
              <a:t>、</a:t>
            </a:r>
            <a:r>
              <a:rPr lang="ja-JP" altLang="en-US" sz="1600" dirty="0"/>
              <a:t>新地町、相馬市、いわき市</a:t>
            </a: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1443028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766619" y="1173017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事業従事予定者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66619" y="1810327"/>
            <a:ext cx="4211781" cy="1403928"/>
          </a:xfrm>
          <a:prstGeom prst="rect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>
                <a:latin typeface="+mn-ea"/>
              </a:rPr>
              <a:t>氏名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役職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資格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略歴　　：・・・</a:t>
            </a:r>
            <a:endParaRPr kumimoji="1" lang="en-US" altLang="ja-JP" dirty="0">
              <a:latin typeface="+mn-ea"/>
            </a:endParaRPr>
          </a:p>
          <a:p>
            <a:r>
              <a:rPr kumimoji="1" lang="ja-JP" altLang="en-US" dirty="0">
                <a:latin typeface="+mn-ea"/>
              </a:rPr>
              <a:t>得意分野：・・・</a:t>
            </a:r>
            <a:endParaRPr kumimoji="1" lang="en-US" altLang="ja-JP" dirty="0">
              <a:latin typeface="+mn-ea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b="1" dirty="0"/>
              <a:t>３</a:t>
            </a:r>
            <a:r>
              <a:rPr lang="en-US" altLang="ja-JP" sz="2400" b="1" dirty="0"/>
              <a:t>-</a:t>
            </a:r>
            <a:r>
              <a:rPr lang="ja-JP" altLang="en-US" sz="2400" b="1" dirty="0"/>
              <a:t>３．事業従事予定者の専門性、類似事業実績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6621" y="3546761"/>
            <a:ext cx="2059709" cy="47105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類似業務実績</a:t>
            </a: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499559"/>
              </p:ext>
            </p:extLst>
          </p:nvPr>
        </p:nvGraphicFramePr>
        <p:xfrm>
          <a:off x="766619" y="4257962"/>
          <a:ext cx="10963564" cy="2225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0891">
                  <a:extLst>
                    <a:ext uri="{9D8B030D-6E8A-4147-A177-3AD203B41FA5}">
                      <a16:colId xmlns:a16="http://schemas.microsoft.com/office/drawing/2014/main" val="841421036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2597570784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3763122279"/>
                    </a:ext>
                  </a:extLst>
                </a:gridCol>
                <a:gridCol w="2740891">
                  <a:extLst>
                    <a:ext uri="{9D8B030D-6E8A-4147-A177-3AD203B41FA5}">
                      <a16:colId xmlns:a16="http://schemas.microsoft.com/office/drawing/2014/main" val="1680414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件名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業務内容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実施年度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発注者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36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2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571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13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2844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605276"/>
                  </a:ext>
                </a:extLst>
              </a:tr>
            </a:tbl>
          </a:graphicData>
        </a:graphic>
      </p:graphicFrame>
      <p:sp>
        <p:nvSpPr>
          <p:cNvPr id="8" name="フローチャート: 処理 7"/>
          <p:cNvSpPr/>
          <p:nvPr/>
        </p:nvSpPr>
        <p:spPr>
          <a:xfrm>
            <a:off x="6728689" y="121876"/>
            <a:ext cx="5200075" cy="309238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業務従事予定者に、業務内容に関する専門知識・ノウハウ等の蓄積があること。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業務従事予定者に、類似業務の実績があること。</a:t>
            </a:r>
            <a:endParaRPr lang="en-US" altLang="ja-JP" baseline="300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/>
              <a:t>業務従事予定者に、業務内容に活かされる専門知識、ノウハウ等の蓄積があること。</a:t>
            </a:r>
          </a:p>
          <a:p>
            <a:endParaRPr lang="en-US" altLang="ja-JP" dirty="0"/>
          </a:p>
          <a:p>
            <a:pPr marL="534988" indent="-534988"/>
            <a:r>
              <a:rPr lang="ja-JP" altLang="en-US" sz="1600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213252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457200" y="436418"/>
            <a:ext cx="5952836" cy="4502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/>
              <a:t>３</a:t>
            </a:r>
            <a:r>
              <a:rPr lang="en-US" altLang="ja-JP" sz="2400" dirty="0"/>
              <a:t>-</a:t>
            </a:r>
            <a:r>
              <a:rPr lang="ja-JP" altLang="en-US" sz="2400" dirty="0"/>
              <a:t>４．事業遂行のための経営基盤・管理体制</a:t>
            </a:r>
          </a:p>
        </p:txBody>
      </p:sp>
      <p:sp>
        <p:nvSpPr>
          <p:cNvPr id="9" name="フローチャート: 処理 8"/>
          <p:cNvSpPr/>
          <p:nvPr/>
        </p:nvSpPr>
        <p:spPr>
          <a:xfrm>
            <a:off x="6710217" y="140349"/>
            <a:ext cx="5200075" cy="2935360"/>
          </a:xfrm>
          <a:prstGeom prst="flowChart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dirty="0"/>
              <a:t>次の項目を確認できるようにご記載下さい。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業務遂行のための経営基盤を有していること。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適切な情報管理体制を有していること。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一定以上の資金・設備を有していること。</a:t>
            </a:r>
            <a:endParaRPr kumimoji="1" lang="en-US" altLang="ja-JP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/>
              <a:t>管理体制について優れていること。（情報管理に関する規定の運用をモニタリングしていること。補助金業務であることを鑑み、支出の管理が重要であるため、支出に係る証拠書類等の整理・保管体制等を有していること。</a:t>
            </a:r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1283047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基礎">
  <a:themeElements>
    <a:clrScheme name="基礎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659</TotalTime>
  <Words>533</Words>
  <Application>Microsoft Office PowerPoint</Application>
  <PresentationFormat>ワイド画面</PresentationFormat>
  <Paragraphs>80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Corbel</vt:lpstr>
      <vt:lpstr>Wingdings</vt:lpstr>
      <vt:lpstr>Wingdings 2</vt:lpstr>
      <vt:lpstr>HDOfficeLightV0</vt:lpstr>
      <vt:lpstr>基礎</vt:lpstr>
      <vt:lpstr>提案書</vt:lpstr>
      <vt:lpstr>１．事業の目的、内容および実施方法</vt:lpstr>
      <vt:lpstr>２．事業実施計画</vt:lpstr>
      <vt:lpstr>３-１．事業実施体制・役割分担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提案書</dc:title>
  <dc:creator>加納　弘行</dc:creator>
  <cp:lastModifiedBy>綿引 伸輔</cp:lastModifiedBy>
  <cp:revision>22</cp:revision>
  <cp:lastPrinted>2025-06-10T11:08:06Z</cp:lastPrinted>
  <dcterms:created xsi:type="dcterms:W3CDTF">2024-08-21T04:42:07Z</dcterms:created>
  <dcterms:modified xsi:type="dcterms:W3CDTF">2025-12-09T23:57:46Z</dcterms:modified>
</cp:coreProperties>
</file>