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1" r:id="rId1"/>
    <p:sldMasterId id="2147484269" r:id="rId2"/>
  </p:sldMasterIdLst>
  <p:sldIdLst>
    <p:sldId id="256" r:id="rId3"/>
    <p:sldId id="257" r:id="rId4"/>
    <p:sldId id="261" r:id="rId5"/>
    <p:sldId id="258" r:id="rId6"/>
    <p:sldId id="259" r:id="rId7"/>
    <p:sldId id="260" r:id="rId8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4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63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20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217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60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040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627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174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751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320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84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691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88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340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37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84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8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9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46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7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75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1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0BD1AE4-8DBA-45EA-A8FE-8E19204C586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4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000" dirty="0"/>
              <a:t>提案書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79906" y="4371912"/>
            <a:ext cx="6831673" cy="1086237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2025</a:t>
            </a:r>
            <a:r>
              <a:rPr lang="ja-JP" altLang="en-US" dirty="0"/>
              <a:t>年　月〇〇日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会社名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62836" y="420711"/>
            <a:ext cx="2105891" cy="461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サンプル</a:t>
            </a:r>
          </a:p>
        </p:txBody>
      </p:sp>
    </p:spTree>
    <p:extLst>
      <p:ext uri="{BB962C8B-B14F-4D97-AF65-F5344CB8AC3E}">
        <p14:creationId xmlns:p14="http://schemas.microsoft.com/office/powerpoint/2010/main" val="210360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36418"/>
            <a:ext cx="5952836" cy="450273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2400" b="1" dirty="0"/>
              <a:t>１．事業の目的、内容および実施方法</a:t>
            </a:r>
            <a:endParaRPr kumimoji="1" lang="ja-JP" altLang="en-US" sz="2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1099127"/>
            <a:ext cx="11018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（１）事業の目的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（２）事業内容および実施方法</a:t>
            </a:r>
          </a:p>
        </p:txBody>
      </p:sp>
    </p:spTree>
    <p:extLst>
      <p:ext uri="{BB962C8B-B14F-4D97-AF65-F5344CB8AC3E}">
        <p14:creationId xmlns:p14="http://schemas.microsoft.com/office/powerpoint/2010/main" val="307701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36418"/>
            <a:ext cx="5952836" cy="450273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2400" b="1" dirty="0"/>
              <a:t>３</a:t>
            </a:r>
            <a:r>
              <a:rPr lang="en-US" altLang="ja-JP" sz="2400" b="1" dirty="0"/>
              <a:t>-</a:t>
            </a:r>
            <a:r>
              <a:rPr lang="ja-JP" altLang="en-US" sz="2400" b="1" dirty="0"/>
              <a:t>１．事業実施体制・役割分担</a:t>
            </a:r>
            <a:endParaRPr kumimoji="1" lang="ja-JP" altLang="en-US" sz="24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766619" y="1173017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実施体制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14395" y="2249055"/>
            <a:ext cx="3140363" cy="471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責任者：〇〇　〇〇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14395" y="3251200"/>
            <a:ext cx="3140363" cy="471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メンバー：〇〇　〇〇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48141" y="1805713"/>
            <a:ext cx="3454400" cy="227213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>
            <a:stCxn id="7" idx="2"/>
            <a:endCxn id="8" idx="0"/>
          </p:cNvCxnSpPr>
          <p:nvPr/>
        </p:nvCxnSpPr>
        <p:spPr>
          <a:xfrm>
            <a:off x="2484577" y="2720110"/>
            <a:ext cx="0" cy="5310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7342904" y="2750127"/>
            <a:ext cx="3140363" cy="47105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貴機構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66619" y="4424219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役割分担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748141" y="4969162"/>
            <a:ext cx="3962404" cy="145934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685630" y="1840343"/>
            <a:ext cx="1597891" cy="327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弊社の体制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685629" y="5010729"/>
            <a:ext cx="1597891" cy="327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弊社の役割</a:t>
            </a:r>
          </a:p>
        </p:txBody>
      </p:sp>
      <p:sp>
        <p:nvSpPr>
          <p:cNvPr id="28" name="下矢印 27"/>
          <p:cNvSpPr/>
          <p:nvPr/>
        </p:nvSpPr>
        <p:spPr>
          <a:xfrm>
            <a:off x="8617804" y="3470288"/>
            <a:ext cx="803287" cy="12494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ローチャート: 処理 29"/>
          <p:cNvSpPr/>
          <p:nvPr/>
        </p:nvSpPr>
        <p:spPr>
          <a:xfrm>
            <a:off x="6710217" y="140349"/>
            <a:ext cx="5200075" cy="2336797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業務の実施体制図及び役割が、業務内容、実施方法と整合していること。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要員数、役割分担が明確であること。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業務遂行可能な人数が確保されていること。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機構からの要望等に迅速・柔軟に対応できる体制が備わっていること。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1058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57200" y="436418"/>
            <a:ext cx="5952836" cy="450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３</a:t>
            </a:r>
            <a:r>
              <a:rPr lang="en-US" altLang="ja-JP" sz="2400" b="1" dirty="0"/>
              <a:t>-</a:t>
            </a:r>
            <a:r>
              <a:rPr lang="ja-JP" altLang="en-US" sz="2400" b="1" dirty="0"/>
              <a:t>２．組織としてのネットワーク・人的基盤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66621" y="1163788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類似業務実績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24286"/>
              </p:ext>
            </p:extLst>
          </p:nvPr>
        </p:nvGraphicFramePr>
        <p:xfrm>
          <a:off x="766619" y="1874989"/>
          <a:ext cx="10963564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0891">
                  <a:extLst>
                    <a:ext uri="{9D8B030D-6E8A-4147-A177-3AD203B41FA5}">
                      <a16:colId xmlns:a16="http://schemas.microsoft.com/office/drawing/2014/main" val="841421036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2597570784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3763122279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168041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件名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業務内容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実施年度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発注者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66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22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28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05276"/>
                  </a:ext>
                </a:extLst>
              </a:tr>
            </a:tbl>
          </a:graphicData>
        </a:graphic>
      </p:graphicFrame>
      <p:sp>
        <p:nvSpPr>
          <p:cNvPr id="7" name="フローチャート: 処理 6"/>
          <p:cNvSpPr/>
          <p:nvPr/>
        </p:nvSpPr>
        <p:spPr>
          <a:xfrm>
            <a:off x="6728689" y="121875"/>
            <a:ext cx="5200075" cy="4496307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組織として業務内容に関する専門知識・ノウハウ等の蓄積があること。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組織として類似業務の実績があること。</a:t>
            </a:r>
            <a:endParaRPr lang="en-US" altLang="ja-JP" dirty="0"/>
          </a:p>
          <a:p>
            <a:pPr marL="442913" indent="-442913"/>
            <a:r>
              <a:rPr lang="ja-JP" altLang="en-US" dirty="0"/>
              <a:t>　⇒類似実績は、福島県１５市町村</a:t>
            </a:r>
            <a:r>
              <a:rPr lang="en-US" altLang="ja-JP" baseline="30000" dirty="0"/>
              <a:t>※</a:t>
            </a:r>
            <a:r>
              <a:rPr lang="ja-JP" altLang="en-US" dirty="0"/>
              <a:t>の実績、福島県内の実績、東北地域の実績を中心にご記載下さい。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組織として業務内容に活かされる専門知識・ノウハウ等の蓄積があること。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福島県１５市町村</a:t>
            </a:r>
            <a:r>
              <a:rPr lang="en-US" altLang="ja-JP" baseline="30000" dirty="0"/>
              <a:t>※</a:t>
            </a:r>
            <a:r>
              <a:rPr lang="ja-JP" altLang="en-US" dirty="0"/>
              <a:t>における各種ネットワークや知見があること。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※</a:t>
            </a:r>
            <a:r>
              <a:rPr lang="zh-TW" altLang="en-US" sz="1600" dirty="0"/>
              <a:t>田村市、南相馬市、川俣町、広野町、楢葉町、</a:t>
            </a:r>
            <a:endParaRPr lang="en-US" altLang="zh-TW" sz="1600" dirty="0"/>
          </a:p>
          <a:p>
            <a:r>
              <a:rPr lang="ja-JP" altLang="en-US" sz="1600" dirty="0"/>
              <a:t>　　　</a:t>
            </a:r>
            <a:r>
              <a:rPr lang="zh-TW" altLang="en-US" sz="1600" dirty="0"/>
              <a:t>富岡町、川内村、大熊町、双葉町、浪江町、葛尾村、</a:t>
            </a:r>
            <a:endParaRPr lang="en-US" altLang="zh-TW" sz="1600" dirty="0"/>
          </a:p>
          <a:p>
            <a:r>
              <a:rPr lang="ja-JP" altLang="en-US" sz="1600" dirty="0"/>
              <a:t>　　　</a:t>
            </a:r>
            <a:r>
              <a:rPr lang="zh-TW" altLang="en-US" sz="1600" dirty="0"/>
              <a:t>飯舘村</a:t>
            </a:r>
            <a:r>
              <a:rPr lang="ja-JP" altLang="en-US" sz="1600" dirty="0" err="1"/>
              <a:t>、</a:t>
            </a:r>
            <a:r>
              <a:rPr lang="ja-JP" altLang="en-US" sz="1600" dirty="0"/>
              <a:t>新地町、相馬市、いわき市</a:t>
            </a:r>
            <a:endParaRPr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144302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66619" y="1173017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事業従事予定者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66619" y="1810327"/>
            <a:ext cx="4211781" cy="1403928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+mn-ea"/>
              </a:rPr>
              <a:t>氏名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役職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資格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略歴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得意分野：・・・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57200" y="436418"/>
            <a:ext cx="5952836" cy="450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３</a:t>
            </a:r>
            <a:r>
              <a:rPr lang="en-US" altLang="ja-JP" sz="2400" b="1" dirty="0"/>
              <a:t>-</a:t>
            </a:r>
            <a:r>
              <a:rPr lang="ja-JP" altLang="en-US" sz="2400" b="1" dirty="0"/>
              <a:t>３．事業従事予定者の専門性、類似事業実績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66621" y="3546761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類似業務実績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99559"/>
              </p:ext>
            </p:extLst>
          </p:nvPr>
        </p:nvGraphicFramePr>
        <p:xfrm>
          <a:off x="766619" y="4257962"/>
          <a:ext cx="10963564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0891">
                  <a:extLst>
                    <a:ext uri="{9D8B030D-6E8A-4147-A177-3AD203B41FA5}">
                      <a16:colId xmlns:a16="http://schemas.microsoft.com/office/drawing/2014/main" val="841421036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2597570784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3763122279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168041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件名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業務内容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実施年度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発注者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66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22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28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05276"/>
                  </a:ext>
                </a:extLst>
              </a:tr>
            </a:tbl>
          </a:graphicData>
        </a:graphic>
      </p:graphicFrame>
      <p:sp>
        <p:nvSpPr>
          <p:cNvPr id="8" name="フローチャート: 処理 7"/>
          <p:cNvSpPr/>
          <p:nvPr/>
        </p:nvSpPr>
        <p:spPr>
          <a:xfrm>
            <a:off x="6728689" y="121876"/>
            <a:ext cx="5200075" cy="3092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業務従事予定者に、業務内容に関する専門知識・ノウハウ等の蓄積があること。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業務従事予定者に、類似業務の実績があること。</a:t>
            </a:r>
            <a:endParaRPr lang="en-US" altLang="ja-JP" baseline="30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業務従事予定者に、業務内容に活かされる専門知識、ノウハウ等の蓄積があること。</a:t>
            </a:r>
          </a:p>
          <a:p>
            <a:endParaRPr lang="en-US" altLang="ja-JP" dirty="0"/>
          </a:p>
          <a:p>
            <a:pPr marL="534988" indent="-534988"/>
            <a:r>
              <a:rPr lang="ja-JP" altLang="en-US" sz="16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13252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436418"/>
            <a:ext cx="5952836" cy="450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/>
              <a:t>３</a:t>
            </a:r>
            <a:r>
              <a:rPr lang="en-US" altLang="ja-JP" sz="2400" dirty="0"/>
              <a:t>-</a:t>
            </a:r>
            <a:r>
              <a:rPr lang="ja-JP" altLang="en-US" sz="2400" dirty="0"/>
              <a:t>４．事業遂行のための経営基盤・管理体制</a:t>
            </a:r>
          </a:p>
        </p:txBody>
      </p:sp>
      <p:sp>
        <p:nvSpPr>
          <p:cNvPr id="9" name="フローチャート: 処理 8"/>
          <p:cNvSpPr/>
          <p:nvPr/>
        </p:nvSpPr>
        <p:spPr>
          <a:xfrm>
            <a:off x="6710217" y="140349"/>
            <a:ext cx="5200075" cy="293536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業務遂行のための経営基盤を有していること。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適切な情報管理体制を有していること。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一定以上の資金・設備を有していること。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管理体制について優れていること。（情報管理に関する規定の運用をモニタリングしていること。補助金業務であることを鑑み、支出の管理が重要であるため、支出に係る証拠書類等の整理・保管体制等を有していること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283047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654</TotalTime>
  <Words>522</Words>
  <Application>Microsoft Office PowerPoint</Application>
  <PresentationFormat>ワイド画面</PresentationFormat>
  <Paragraphs>73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Corbel</vt:lpstr>
      <vt:lpstr>Wingdings</vt:lpstr>
      <vt:lpstr>Wingdings 2</vt:lpstr>
      <vt:lpstr>HDOfficeLightV0</vt:lpstr>
      <vt:lpstr>基礎</vt:lpstr>
      <vt:lpstr>提案書</vt:lpstr>
      <vt:lpstr>１．事業の目的、内容および実施方法</vt:lpstr>
      <vt:lpstr>３-１．事業実施体制・役割分担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提案書</dc:title>
  <dc:creator>加納　弘行</dc:creator>
  <cp:lastModifiedBy>高橋 勝好</cp:lastModifiedBy>
  <cp:revision>19</cp:revision>
  <cp:lastPrinted>2025-06-10T11:08:06Z</cp:lastPrinted>
  <dcterms:created xsi:type="dcterms:W3CDTF">2024-08-21T04:42:07Z</dcterms:created>
  <dcterms:modified xsi:type="dcterms:W3CDTF">2025-06-27T04:08:35Z</dcterms:modified>
</cp:coreProperties>
</file>