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2" r:id="rId1"/>
  </p:sldMasterIdLst>
  <p:notesMasterIdLst>
    <p:notesMasterId r:id="rId7"/>
  </p:notesMasterIdLst>
  <p:handoutMasterIdLst>
    <p:handoutMasterId r:id="rId8"/>
  </p:handoutMasterIdLst>
  <p:sldIdLst>
    <p:sldId id="557" r:id="rId2"/>
    <p:sldId id="555" r:id="rId3"/>
    <p:sldId id="551" r:id="rId4"/>
    <p:sldId id="556" r:id="rId5"/>
    <p:sldId id="554" r:id="rId6"/>
  </p:sldIdLst>
  <p:sldSz cx="12801600" cy="9601200" type="A3"/>
  <p:notesSz cx="14295438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orient="horz" pos="3205" userDrawn="1">
          <p15:clr>
            <a:srgbClr val="A4A3A4"/>
          </p15:clr>
        </p15:guide>
        <p15:guide id="4" orient="horz" pos="5269" userDrawn="1">
          <p15:clr>
            <a:srgbClr val="A4A3A4"/>
          </p15:clr>
        </p15:guide>
        <p15:guide id="6" pos="6164" userDrawn="1">
          <p15:clr>
            <a:srgbClr val="A4A3A4"/>
          </p15:clr>
        </p15:guide>
        <p15:guide id="7" pos="607" userDrawn="1">
          <p15:clr>
            <a:srgbClr val="A4A3A4"/>
          </p15:clr>
        </p15:guide>
        <p15:guide id="8" pos="358" userDrawn="1">
          <p15:clr>
            <a:srgbClr val="A4A3A4"/>
          </p15:clr>
        </p15:guide>
        <p15:guide id="9" pos="2172" userDrawn="1">
          <p15:clr>
            <a:srgbClr val="A4A3A4"/>
          </p15:clr>
        </p15:guide>
        <p15:guide id="11" pos="4463" userDrawn="1">
          <p15:clr>
            <a:srgbClr val="A4A3A4"/>
          </p15:clr>
        </p15:guide>
        <p15:guide id="12" pos="4032" userDrawn="1">
          <p15:clr>
            <a:srgbClr val="A4A3A4"/>
          </p15:clr>
        </p15:guide>
        <p15:guide id="13" pos="1741" userDrawn="1">
          <p15:clr>
            <a:srgbClr val="A4A3A4"/>
          </p15:clr>
        </p15:guide>
        <p15:guide id="14" orient="horz" pos="5201" userDrawn="1">
          <p15:clr>
            <a:srgbClr val="A4A3A4"/>
          </p15:clr>
        </p15:guide>
        <p15:guide id="15" pos="65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BE5"/>
    <a:srgbClr val="FFE5DD"/>
    <a:srgbClr val="FEEEE6"/>
    <a:srgbClr val="FDEBE7"/>
    <a:srgbClr val="F60000"/>
    <a:srgbClr val="FDF3ED"/>
    <a:srgbClr val="FFFF86"/>
    <a:srgbClr val="72A3F8"/>
    <a:srgbClr val="A3C2FA"/>
    <a:srgbClr val="4D67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17" autoAdjust="0"/>
    <p:restoredTop sz="94872" autoAdjust="0"/>
  </p:normalViewPr>
  <p:slideViewPr>
    <p:cSldViewPr snapToGrid="0">
      <p:cViewPr>
        <p:scale>
          <a:sx n="150" d="100"/>
          <a:sy n="150" d="100"/>
        </p:scale>
        <p:origin x="-272" y="-5856"/>
      </p:cViewPr>
      <p:guideLst>
        <p:guide orient="horz" pos="3205"/>
        <p:guide orient="horz" pos="5269"/>
        <p:guide pos="6164"/>
        <p:guide pos="607"/>
        <p:guide pos="358"/>
        <p:guide pos="2172"/>
        <p:guide pos="4463"/>
        <p:guide pos="4032"/>
        <p:guide pos="1741"/>
        <p:guide orient="horz" pos="5201"/>
        <p:guide pos="653"/>
      </p:guideLst>
    </p:cSldViewPr>
  </p:slideViewPr>
  <p:outlineViewPr>
    <p:cViewPr>
      <p:scale>
        <a:sx n="33" d="100"/>
        <a:sy n="33" d="100"/>
      </p:scale>
      <p:origin x="0" y="-1678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-518"/>
    </p:cViewPr>
  </p:sorterViewPr>
  <p:notesViewPr>
    <p:cSldViewPr snapToGrid="0" showGuides="1">
      <p:cViewPr varScale="1">
        <p:scale>
          <a:sx n="51" d="100"/>
          <a:sy n="51" d="100"/>
        </p:scale>
        <p:origin x="172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3" y="5"/>
            <a:ext cx="6195925" cy="495300"/>
          </a:xfrm>
          <a:prstGeom prst="rect">
            <a:avLst/>
          </a:prstGeom>
        </p:spPr>
        <p:txBody>
          <a:bodyPr vert="horz" lIns="132816" tIns="66402" rIns="132816" bIns="66402" rtlCol="0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8096144" y="5"/>
            <a:ext cx="6195924" cy="495300"/>
          </a:xfrm>
          <a:prstGeom prst="rect">
            <a:avLst/>
          </a:prstGeom>
        </p:spPr>
        <p:txBody>
          <a:bodyPr vert="horz" lIns="132816" tIns="66402" rIns="132816" bIns="66402" rtlCol="0"/>
          <a:lstStyle>
            <a:lvl1pPr algn="r">
              <a:defRPr sz="1700"/>
            </a:lvl1pPr>
          </a:lstStyle>
          <a:p>
            <a:fld id="{659BF719-C4F7-4F1C-AF85-E5E06AFE89AC}" type="datetimeFigureOut">
              <a:rPr kumimoji="1" lang="ja-JP" altLang="en-US" smtClean="0"/>
              <a:t>2021/7/2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3" y="9371018"/>
            <a:ext cx="6195925" cy="495300"/>
          </a:xfrm>
          <a:prstGeom prst="rect">
            <a:avLst/>
          </a:prstGeom>
        </p:spPr>
        <p:txBody>
          <a:bodyPr vert="horz" lIns="132816" tIns="66402" rIns="132816" bIns="66402" rtlCol="0" anchor="b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8096144" y="9371018"/>
            <a:ext cx="6195924" cy="495300"/>
          </a:xfrm>
          <a:prstGeom prst="rect">
            <a:avLst/>
          </a:prstGeom>
        </p:spPr>
        <p:txBody>
          <a:bodyPr vert="horz" lIns="132816" tIns="66402" rIns="132816" bIns="66402" rtlCol="0" anchor="b"/>
          <a:lstStyle>
            <a:lvl1pPr algn="r">
              <a:defRPr sz="1700"/>
            </a:lvl1pPr>
          </a:lstStyle>
          <a:p>
            <a:fld id="{F4E97900-E4BD-4716-95D9-CA73683EF8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59753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0" y="3"/>
            <a:ext cx="6194691" cy="495029"/>
          </a:xfrm>
          <a:prstGeom prst="rect">
            <a:avLst/>
          </a:prstGeom>
        </p:spPr>
        <p:txBody>
          <a:bodyPr vert="horz" lIns="132816" tIns="66402" rIns="132816" bIns="66402" rtlCol="0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8097481" y="3"/>
            <a:ext cx="6194691" cy="495029"/>
          </a:xfrm>
          <a:prstGeom prst="rect">
            <a:avLst/>
          </a:prstGeom>
        </p:spPr>
        <p:txBody>
          <a:bodyPr vert="horz" lIns="132816" tIns="66402" rIns="132816" bIns="66402" rtlCol="0"/>
          <a:lstStyle>
            <a:lvl1pPr algn="r">
              <a:defRPr sz="1700"/>
            </a:lvl1pPr>
          </a:lstStyle>
          <a:p>
            <a:fld id="{833F0399-EA08-4FDC-A942-3AC9383775F8}" type="datetimeFigureOut">
              <a:rPr kumimoji="1" lang="ja-JP" altLang="en-US" smtClean="0"/>
              <a:t>2021/7/2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927600" y="1231900"/>
            <a:ext cx="4440238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816" tIns="66402" rIns="132816" bIns="6640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429545" y="4748201"/>
            <a:ext cx="11436350" cy="3884861"/>
          </a:xfrm>
          <a:prstGeom prst="rect">
            <a:avLst/>
          </a:prstGeom>
        </p:spPr>
        <p:txBody>
          <a:bodyPr vert="horz" lIns="132816" tIns="66402" rIns="132816" bIns="6640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0" y="9371290"/>
            <a:ext cx="6194691" cy="495028"/>
          </a:xfrm>
          <a:prstGeom prst="rect">
            <a:avLst/>
          </a:prstGeom>
        </p:spPr>
        <p:txBody>
          <a:bodyPr vert="horz" lIns="132816" tIns="66402" rIns="132816" bIns="66402" rtlCol="0" anchor="b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8097481" y="9371290"/>
            <a:ext cx="6194691" cy="495028"/>
          </a:xfrm>
          <a:prstGeom prst="rect">
            <a:avLst/>
          </a:prstGeom>
        </p:spPr>
        <p:txBody>
          <a:bodyPr vert="horz" lIns="132816" tIns="66402" rIns="132816" bIns="66402" rtlCol="0" anchor="b"/>
          <a:lstStyle>
            <a:lvl1pPr algn="r">
              <a:defRPr sz="1700"/>
            </a:lvl1pPr>
          </a:lstStyle>
          <a:p>
            <a:fld id="{A0185C1F-6BD6-4FD2-AB10-BA7B1D294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761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185C1F-6BD6-4FD2-AB10-BA7B1D294A91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356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F6EE1-0380-4775-87EB-9D2CF1C3310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0783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628775" y="1806575"/>
            <a:ext cx="6502400" cy="48768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E252C3-7762-4804-861A-F87E250EE75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268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628775" y="1806575"/>
            <a:ext cx="6502400" cy="48768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E252C3-7762-4804-861A-F87E250EE75E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39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3" y="6"/>
            <a:ext cx="11041380" cy="371475"/>
          </a:xfrm>
        </p:spPr>
        <p:txBody>
          <a:bodyPr lIns="36000" tIns="72000" rIns="36000" bIns="36000">
            <a:normAutofit/>
          </a:bodyPr>
          <a:lstStyle>
            <a:lvl1pPr>
              <a:defRPr sz="1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B688E-85DE-4F12-8E35-E479D317ACA2}" type="datetime3">
              <a:rPr kumimoji="1" lang="en-US" altLang="ja-JP" smtClean="0"/>
              <a:t>2 July 2021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64CA5-47C2-438E-AE64-864D899420F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5302199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3024" userDrawn="1">
          <p15:clr>
            <a:srgbClr val="FBAE40"/>
          </p15:clr>
        </p15:guide>
        <p15:guide id="2" pos="4032" userDrawn="1">
          <p15:clr>
            <a:srgbClr val="FBAE40"/>
          </p15:clr>
        </p15:guide>
        <p15:guide id="3" pos="8046" userDrawn="1">
          <p15:clr>
            <a:srgbClr val="FBAE40"/>
          </p15:clr>
        </p15:guide>
        <p15:guide id="4" pos="18" userDrawn="1">
          <p15:clr>
            <a:srgbClr val="FBAE40"/>
          </p15:clr>
        </p15:guide>
        <p15:guide id="5" orient="horz" pos="234" userDrawn="1">
          <p15:clr>
            <a:srgbClr val="FBAE40"/>
          </p15:clr>
        </p15:guide>
        <p15:guide id="6" orient="horz" pos="6018" userDrawn="1">
          <p15:clr>
            <a:srgbClr val="FBAE40"/>
          </p15:clr>
        </p15:guide>
        <p15:guide id="7" pos="4100" userDrawn="1">
          <p15:clr>
            <a:srgbClr val="FBAE40"/>
          </p15:clr>
        </p15:guide>
        <p15:guide id="8" pos="3964" userDrawn="1">
          <p15:clr>
            <a:srgbClr val="FBAE40"/>
          </p15:clr>
        </p15:guide>
        <p15:guide id="9" orient="horz" pos="30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B0AD-0A98-494E-9FB4-C313480C8305}" type="datetimeFigureOut">
              <a:rPr kumimoji="1" lang="ja-JP" altLang="en-US" smtClean="0"/>
              <a:t>2021/7/2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C034A-9BD1-49F2-B2CB-976ADA1B21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39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6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8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  <a:ea typeface="メイリオ" panose="020B0604030504040204" pitchFamily="50" charset="-128"/>
              </a:defRPr>
            </a:lvl1pPr>
          </a:lstStyle>
          <a:p>
            <a:fld id="{928BB32E-9274-4FA4-9A4A-60D4B1139149}" type="datetime3">
              <a:rPr kumimoji="1" lang="en-US" altLang="ja-JP" smtClean="0"/>
              <a:t>2 July 2021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8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8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  <a:ea typeface="メイリオ" panose="020B0604030504040204" pitchFamily="50" charset="-128"/>
              </a:defRPr>
            </a:lvl1pPr>
          </a:lstStyle>
          <a:p>
            <a:fld id="{35064CA5-47C2-438E-AE64-864D899420F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102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</p:sldLayoutIdLst>
  <p:hf hdr="0" ftr="0" dt="0"/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1200" kern="1200">
          <a:solidFill>
            <a:schemeClr val="tx1"/>
          </a:solidFill>
          <a:latin typeface="Century Gothic" panose="020B0502020202020204" pitchFamily="34" charset="0"/>
          <a:ea typeface="メイリオ" panose="020B0604030504040204" pitchFamily="50" charset="-128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latin typeface="Century Gothic" panose="020B0502020202020204" pitchFamily="34" charset="0"/>
          <a:ea typeface="メイリオ" panose="020B0604030504040204" pitchFamily="50" charset="-128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latin typeface="Century Gothic" panose="020B0502020202020204" pitchFamily="34" charset="0"/>
          <a:ea typeface="メイリオ" panose="020B0604030504040204" pitchFamily="50" charset="-128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latin typeface="Century Gothic" panose="020B0502020202020204" pitchFamily="34" charset="0"/>
          <a:ea typeface="メイリオ" panose="020B0604030504040204" pitchFamily="50" charset="-128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latin typeface="Century Gothic" panose="020B0502020202020204" pitchFamily="34" charset="0"/>
          <a:ea typeface="メイリオ" panose="020B0604030504040204" pitchFamily="50" charset="-128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latin typeface="Century Gothic" panose="020B0502020202020204" pitchFamily="34" charset="0"/>
          <a:ea typeface="メイリオ" panose="020B0604030504040204" pitchFamily="50" charset="-128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1.png"/><Relationship Id="rId12" Type="http://schemas.openxmlformats.org/officeDocument/2006/relationships/image" Target="../media/image1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1.png"/><Relationship Id="rId5" Type="http://schemas.openxmlformats.org/officeDocument/2006/relationships/image" Target="../media/image6.png"/><Relationship Id="rId10" Type="http://schemas.openxmlformats.org/officeDocument/2006/relationships/image" Target="../media/image10.png"/><Relationship Id="rId4" Type="http://schemas.openxmlformats.org/officeDocument/2006/relationships/image" Target="../media/image5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ホームベース 58"/>
          <p:cNvSpPr/>
          <p:nvPr/>
        </p:nvSpPr>
        <p:spPr>
          <a:xfrm rot="5400000">
            <a:off x="2454339" y="4952338"/>
            <a:ext cx="6080891" cy="626605"/>
          </a:xfrm>
          <a:prstGeom prst="homePlate">
            <a:avLst/>
          </a:prstGeom>
          <a:gradFill flip="none" rotWithShape="1">
            <a:gsLst>
              <a:gs pos="0">
                <a:srgbClr val="008000"/>
              </a:gs>
              <a:gs pos="9000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 w="12700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0" bIns="0" rtlCol="0" anchor="ctr" anchorCtr="0">
            <a:noAutofit/>
          </a:bodyPr>
          <a:lstStyle/>
          <a:p>
            <a:pPr>
              <a:lnSpc>
                <a:spcPts val="1300"/>
              </a:lnSpc>
            </a:pPr>
            <a:r>
              <a:rPr lang="en-US" altLang="ja-JP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メイリオ" panose="020B0604030504040204" pitchFamily="50" charset="-128"/>
              </a:rPr>
              <a:t>Phase</a:t>
            </a:r>
            <a:r>
              <a:rPr lang="ja-JP" altLang="en-US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メイリオ" panose="020B0604030504040204" pitchFamily="50" charset="-128"/>
              </a:rPr>
              <a:t>1</a:t>
            </a:r>
            <a:endParaRPr lang="ja-JP" altLang="en-US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0" name="ホームベース 59"/>
          <p:cNvSpPr/>
          <p:nvPr/>
        </p:nvSpPr>
        <p:spPr>
          <a:xfrm rot="5400000">
            <a:off x="3471368" y="5800027"/>
            <a:ext cx="4192236" cy="489430"/>
          </a:xfrm>
          <a:prstGeom prst="homePlate">
            <a:avLst/>
          </a:prstGeom>
          <a:gradFill flip="none" rotWithShape="1">
            <a:gsLst>
              <a:gs pos="0">
                <a:srgbClr val="008000"/>
              </a:gs>
              <a:gs pos="9000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 w="12700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0" bIns="0" rtlCol="0" anchor="ctr" anchorCtr="0">
            <a:noAutofit/>
          </a:bodyPr>
          <a:lstStyle/>
          <a:p>
            <a:pPr>
              <a:lnSpc>
                <a:spcPts val="1300"/>
              </a:lnSpc>
            </a:pPr>
            <a:r>
              <a:rPr lang="en-US" altLang="ja-JP" sz="1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メイリオ" panose="020B0604030504040204" pitchFamily="50" charset="-128"/>
              </a:rPr>
              <a:t>Phase</a:t>
            </a:r>
            <a:r>
              <a:rPr lang="ja-JP" altLang="en-US" sz="1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メイリオ" panose="020B0604030504040204" pitchFamily="50" charset="-128"/>
              </a:rPr>
              <a:t>2</a:t>
            </a:r>
            <a:endParaRPr lang="ja-JP" altLang="en-US" sz="1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" name="タイトル 1"/>
          <p:cNvSpPr>
            <a:spLocks noGrp="1"/>
          </p:cNvSpPr>
          <p:nvPr>
            <p:ph type="title"/>
          </p:nvPr>
        </p:nvSpPr>
        <p:spPr>
          <a:xfrm>
            <a:off x="4186017" y="87308"/>
            <a:ext cx="4632662" cy="372836"/>
          </a:xfrm>
        </p:spPr>
        <p:txBody>
          <a:bodyPr tIns="108000">
            <a:noAutofit/>
          </a:bodyPr>
          <a:lstStyle/>
          <a:p>
            <a:pPr algn="ctr"/>
            <a:r>
              <a:rPr lang="ja-JP" altLang="en-US" sz="1600" b="1" dirty="0" smtClean="0"/>
              <a:t>福島相双復興官民合同チームの活動状況</a:t>
            </a:r>
            <a:endParaRPr lang="ja-JP" altLang="en-US" sz="1050" b="1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176514" y="535633"/>
            <a:ext cx="7596509" cy="236755"/>
          </a:xfrm>
          <a:prstGeom prst="rect">
            <a:avLst/>
          </a:prstGeom>
          <a:solidFill>
            <a:srgbClr val="008000"/>
          </a:solidFill>
          <a:ln w="12700">
            <a:solidFill>
              <a:srgbClr val="008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 anchorCtr="0">
            <a:noAutofit/>
          </a:bodyPr>
          <a:lstStyle>
            <a:defPPr>
              <a:defRPr lang="en-US"/>
            </a:defPPr>
            <a:lvl1pPr algn="ctr">
              <a:defRPr sz="1200" b="1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メイリオ" panose="020B0604030504040204" pitchFamily="50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ja-JP" altLang="en-US" sz="1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官民合同チームの活動実績</a:t>
            </a:r>
            <a:endParaRPr lang="en-US" altLang="ja-JP" sz="11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5176515" y="1388535"/>
            <a:ext cx="3497585" cy="457043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36000" rtlCol="0" anchor="t" anchorCtr="0">
            <a:noAutofit/>
          </a:bodyPr>
          <a:lstStyle>
            <a:defPPr>
              <a:defRPr lang="en-US"/>
            </a:defPPr>
            <a:lvl1pPr algn="ctr">
              <a:defRPr sz="1200" b="1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メイリオ" panose="020B0604030504040204" pitchFamily="50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171450" indent="-171450" algn="l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ja-JP" altLang="en-US" sz="1050" u="sng" spc="-50" dirty="0" smtClean="0">
                <a:solidFill>
                  <a:schemeClr val="accent5">
                    <a:lumMod val="75000"/>
                  </a:schemeClr>
                </a:solidFill>
              </a:rPr>
              <a:t>新た</a:t>
            </a:r>
            <a:r>
              <a:rPr lang="ja-JP" altLang="en-US" sz="1050" u="sng" spc="-50" dirty="0">
                <a:solidFill>
                  <a:schemeClr val="accent5">
                    <a:lumMod val="75000"/>
                  </a:schemeClr>
                </a:solidFill>
              </a:rPr>
              <a:t>な支援主体（官民が一体となったチーム）を創設</a:t>
            </a:r>
            <a:r>
              <a:rPr lang="ja-JP" altLang="en-US" sz="1050" b="0" spc="-50" dirty="0" smtClean="0">
                <a:solidFill>
                  <a:schemeClr val="accent5">
                    <a:lumMod val="75000"/>
                  </a:schemeClr>
                </a:solidFill>
              </a:rPr>
              <a:t>し、避難</a:t>
            </a:r>
            <a:r>
              <a:rPr lang="ja-JP" altLang="en-US" sz="1050" b="0" spc="-50" dirty="0">
                <a:solidFill>
                  <a:schemeClr val="accent5">
                    <a:lumMod val="75000"/>
                  </a:schemeClr>
                </a:solidFill>
              </a:rPr>
              <a:t>している</a:t>
            </a:r>
            <a:r>
              <a:rPr lang="ja-JP" altLang="en-US" sz="1050" b="0" spc="-50" dirty="0" smtClean="0">
                <a:solidFill>
                  <a:schemeClr val="accent5">
                    <a:lumMod val="75000"/>
                  </a:schemeClr>
                </a:solidFill>
              </a:rPr>
              <a:t>事業者等への</a:t>
            </a:r>
            <a:r>
              <a:rPr lang="ja-JP" altLang="en-US" sz="1050" u="sng" spc="-50" dirty="0" smtClean="0">
                <a:solidFill>
                  <a:schemeClr val="accent5">
                    <a:lumMod val="75000"/>
                  </a:schemeClr>
                </a:solidFill>
              </a:rPr>
              <a:t>個別</a:t>
            </a:r>
            <a:r>
              <a:rPr lang="ja-JP" altLang="en-US" sz="1050" u="sng" spc="-50" dirty="0">
                <a:solidFill>
                  <a:schemeClr val="accent5">
                    <a:lumMod val="75000"/>
                  </a:schemeClr>
                </a:solidFill>
              </a:rPr>
              <a:t>訪問・相談支援</a:t>
            </a:r>
            <a:r>
              <a:rPr lang="ja-JP" altLang="en-US" sz="1050" b="0" spc="-50" dirty="0">
                <a:solidFill>
                  <a:schemeClr val="accent5">
                    <a:lumMod val="75000"/>
                  </a:schemeClr>
                </a:solidFill>
              </a:rPr>
              <a:t>を</a:t>
            </a:r>
            <a:r>
              <a:rPr lang="ja-JP" altLang="en-US" sz="1050" b="0" spc="-50" dirty="0" smtClean="0">
                <a:solidFill>
                  <a:schemeClr val="accent5">
                    <a:lumMod val="75000"/>
                  </a:schemeClr>
                </a:solidFill>
              </a:rPr>
              <a:t>実施</a:t>
            </a:r>
            <a:endParaRPr lang="ja-JP" altLang="en-US" sz="1050" b="0" spc="-5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1" name="ホームベース 80"/>
          <p:cNvSpPr/>
          <p:nvPr/>
        </p:nvSpPr>
        <p:spPr>
          <a:xfrm rot="5400000">
            <a:off x="4687098" y="7169308"/>
            <a:ext cx="1879559" cy="355643"/>
          </a:xfrm>
          <a:prstGeom prst="homePlate">
            <a:avLst/>
          </a:prstGeom>
          <a:gradFill flip="none" rotWithShape="1">
            <a:gsLst>
              <a:gs pos="0">
                <a:srgbClr val="008000"/>
              </a:gs>
              <a:gs pos="9000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 w="12700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0" bIns="0" rtlCol="0" anchor="ctr" anchorCtr="0">
            <a:noAutofit/>
          </a:bodyPr>
          <a:lstStyle/>
          <a:p>
            <a:pPr>
              <a:lnSpc>
                <a:spcPts val="1300"/>
              </a:lnSpc>
            </a:pPr>
            <a:r>
              <a:rPr lang="en-US" altLang="ja-JP" sz="1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メイリオ" panose="020B0604030504040204" pitchFamily="50" charset="-128"/>
              </a:rPr>
              <a:t>Phase</a:t>
            </a:r>
            <a:r>
              <a:rPr lang="ja-JP" altLang="en-US" sz="1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メイリオ" panose="020B0604030504040204" pitchFamily="50" charset="-128"/>
              </a:rPr>
              <a:t>3</a:t>
            </a:r>
            <a:r>
              <a:rPr lang="ja-JP" altLang="en-US" sz="1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メイリオ" panose="020B0604030504040204" pitchFamily="50" charset="-128"/>
              </a:rPr>
              <a:t>（本格化）</a:t>
            </a: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5879635" y="2225195"/>
            <a:ext cx="6893390" cy="21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008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0" bIns="0" rtlCol="0" anchor="ctr" anchorCtr="0">
            <a:noAutofit/>
          </a:bodyPr>
          <a:lstStyle>
            <a:defPPr>
              <a:defRPr lang="en-US"/>
            </a:defPPr>
            <a:lvl1pPr algn="ctr">
              <a:defRPr sz="1200" b="1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メイリオ" panose="020B0604030504040204" pitchFamily="50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ja-JP" altLang="en-US" sz="1100" dirty="0" smtClean="0">
                <a:solidFill>
                  <a:schemeClr val="tx1"/>
                </a:solidFill>
              </a:rPr>
              <a:t>事業・なりわいの再生支援（事業者の個別訪問、事業再開・生活設計ハンズオン支援）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9355665" y="3948622"/>
            <a:ext cx="3414464" cy="2109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008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0" bIns="0" rtlCol="0" anchor="ctr" anchorCtr="0">
            <a:noAutofit/>
          </a:bodyPr>
          <a:lstStyle>
            <a:defPPr>
              <a:defRPr lang="en-US"/>
            </a:defPPr>
            <a:lvl1pPr algn="ctr">
              <a:defRPr sz="1200" b="1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メイリオ" panose="020B0604030504040204" pitchFamily="50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ja-JP" altLang="en-US" sz="1100" dirty="0" smtClean="0">
                <a:solidFill>
                  <a:schemeClr val="tx1"/>
                </a:solidFill>
              </a:rPr>
              <a:t>生活・事業環境整備のためのまちづくり支援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5879634" y="3948622"/>
            <a:ext cx="3411419" cy="2055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008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0" bIns="0" rtlCol="0" anchor="ctr" anchorCtr="0">
            <a:noAutofit/>
          </a:bodyPr>
          <a:lstStyle>
            <a:defPPr>
              <a:defRPr lang="en-US"/>
            </a:defPPr>
            <a:lvl1pPr algn="ctr">
              <a:defRPr sz="1200" b="1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メイリオ" panose="020B0604030504040204" pitchFamily="50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ja-JP" altLang="en-US" sz="1100" dirty="0" smtClean="0">
                <a:solidFill>
                  <a:schemeClr val="tx1"/>
                </a:solidFill>
              </a:rPr>
              <a:t>営農再開に向けた取組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5879635" y="6420049"/>
            <a:ext cx="6893389" cy="2050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008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0" bIns="0" rtlCol="0" anchor="ctr" anchorCtr="0">
            <a:noAutofit/>
          </a:bodyPr>
          <a:lstStyle>
            <a:defPPr>
              <a:defRPr lang="en-US"/>
            </a:defPPr>
            <a:lvl1pPr algn="ctr">
              <a:defRPr sz="1200" b="1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メイリオ" panose="020B0604030504040204" pitchFamily="50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>
              <a:lnSpc>
                <a:spcPts val="1200"/>
              </a:lnSpc>
            </a:pPr>
            <a:r>
              <a:rPr lang="ja-JP" altLang="en-US" sz="1100" dirty="0" smtClean="0">
                <a:solidFill>
                  <a:schemeClr val="tx1"/>
                </a:solidFill>
              </a:rPr>
              <a:t>外部</a:t>
            </a:r>
            <a:r>
              <a:rPr lang="ja-JP" altLang="en-US" sz="1100" dirty="0">
                <a:solidFill>
                  <a:schemeClr val="tx1"/>
                </a:solidFill>
              </a:rPr>
              <a:t>人材・資本の呼込と新しい</a:t>
            </a:r>
            <a:r>
              <a:rPr lang="ja-JP" altLang="en-US" sz="1100" dirty="0" smtClean="0">
                <a:solidFill>
                  <a:schemeClr val="tx1"/>
                </a:solidFill>
              </a:rPr>
              <a:t>地域づくり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5879634" y="2415073"/>
            <a:ext cx="6801315" cy="1455928"/>
          </a:xfrm>
          <a:prstGeom prst="rect">
            <a:avLst/>
          </a:prstGeom>
          <a:noFill/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36000" bIns="36000" rtlCol="0" anchor="t" anchorCtr="0">
            <a:noAutofit/>
          </a:bodyPr>
          <a:lstStyle>
            <a:defPPr>
              <a:defRPr lang="en-US"/>
            </a:defPPr>
            <a:lvl1pPr>
              <a:defRPr sz="1400" b="1">
                <a:solidFill>
                  <a:schemeClr val="bg1"/>
                </a:solidFill>
                <a:latin typeface="Century Gothic" panose="020B0502020202020204" pitchFamily="34" charset="0"/>
                <a:ea typeface="メイリオ" panose="020B0604030504040204" pitchFamily="50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>
              <a:lnSpc>
                <a:spcPts val="1400"/>
              </a:lnSpc>
            </a:pPr>
            <a:r>
              <a:rPr lang="en-US" altLang="ja-JP" sz="1050" dirty="0" smtClean="0">
                <a:solidFill>
                  <a:srgbClr val="008000"/>
                </a:solidFill>
              </a:rPr>
              <a:t>【</a:t>
            </a:r>
            <a:r>
              <a:rPr lang="ja-JP" altLang="en-US" sz="1050" dirty="0" smtClean="0">
                <a:solidFill>
                  <a:srgbClr val="008000"/>
                </a:solidFill>
                <a:effectLst/>
              </a:rPr>
              <a:t>事業者訪問</a:t>
            </a:r>
            <a:r>
              <a:rPr lang="en-US" altLang="ja-JP" sz="1050" dirty="0" smtClean="0">
                <a:solidFill>
                  <a:srgbClr val="008000"/>
                </a:solidFill>
                <a:effectLst/>
              </a:rPr>
              <a:t>】</a:t>
            </a:r>
            <a:endParaRPr lang="en-US" altLang="ja-JP" sz="1050" dirty="0">
              <a:solidFill>
                <a:srgbClr val="008000"/>
              </a:solidFill>
              <a:effectLst/>
            </a:endParaRPr>
          </a:p>
          <a:p>
            <a:pPr marL="355600" indent="-177800">
              <a:lnSpc>
                <a:spcPts val="1400"/>
              </a:lnSpc>
              <a:buFont typeface="Wingdings" panose="05000000000000000000" pitchFamily="2" charset="2"/>
              <a:buChar char="ü"/>
            </a:pPr>
            <a:r>
              <a:rPr lang="ja-JP" altLang="en-US" sz="1050" dirty="0">
                <a:solidFill>
                  <a:schemeClr val="tx1"/>
                </a:solidFill>
                <a:effectLst/>
              </a:rPr>
              <a:t>訪問</a:t>
            </a:r>
            <a:r>
              <a:rPr lang="ja-JP" altLang="en-US" sz="1050" dirty="0" smtClean="0">
                <a:solidFill>
                  <a:schemeClr val="tx1"/>
                </a:solidFill>
                <a:effectLst/>
              </a:rPr>
              <a:t>実績：約</a:t>
            </a:r>
            <a:r>
              <a:rPr lang="en-US" altLang="ja-JP" sz="1600" i="1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5,500</a:t>
            </a:r>
            <a:r>
              <a:rPr lang="ja-JP" altLang="en-US" sz="1050" dirty="0" smtClean="0">
                <a:solidFill>
                  <a:schemeClr val="tx1"/>
                </a:solidFill>
                <a:effectLst/>
              </a:rPr>
              <a:t>者（延べ 約</a:t>
            </a:r>
            <a:r>
              <a:rPr lang="en-US" altLang="ja-JP" sz="1600" i="1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51,000</a:t>
            </a:r>
            <a:r>
              <a:rPr lang="ja-JP" altLang="en-US" sz="1050" dirty="0" smtClean="0">
                <a:solidFill>
                  <a:schemeClr val="tx1"/>
                </a:solidFill>
                <a:effectLst/>
              </a:rPr>
              <a:t>回）</a:t>
            </a:r>
            <a:endParaRPr lang="en-US" altLang="ja-JP" sz="1050" dirty="0" smtClean="0">
              <a:solidFill>
                <a:schemeClr val="tx1"/>
              </a:solidFill>
              <a:effectLst/>
            </a:endParaRPr>
          </a:p>
          <a:p>
            <a:pPr>
              <a:lnSpc>
                <a:spcPts val="1400"/>
              </a:lnSpc>
            </a:pPr>
            <a:r>
              <a:rPr lang="en-US" altLang="ja-JP" sz="1050" dirty="0" smtClean="0">
                <a:solidFill>
                  <a:srgbClr val="008000"/>
                </a:solidFill>
                <a:effectLst/>
              </a:rPr>
              <a:t>【</a:t>
            </a:r>
            <a:r>
              <a:rPr lang="ja-JP" altLang="en-US" sz="1050" dirty="0" smtClean="0">
                <a:solidFill>
                  <a:srgbClr val="008000"/>
                </a:solidFill>
                <a:effectLst/>
              </a:rPr>
              <a:t>コンサルティング支援</a:t>
            </a:r>
            <a:r>
              <a:rPr lang="en-US" altLang="ja-JP" sz="1050" dirty="0" smtClean="0">
                <a:solidFill>
                  <a:srgbClr val="008000"/>
                </a:solidFill>
                <a:effectLst/>
              </a:rPr>
              <a:t>】</a:t>
            </a:r>
          </a:p>
          <a:p>
            <a:pPr marL="355600" indent="-177800">
              <a:lnSpc>
                <a:spcPts val="1400"/>
              </a:lnSpc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ja-JP" altLang="en-US" sz="1050" dirty="0" smtClean="0">
                <a:solidFill>
                  <a:schemeClr val="tx1"/>
                </a:solidFill>
                <a:effectLst/>
              </a:rPr>
              <a:t>支援実績：約</a:t>
            </a:r>
            <a:r>
              <a:rPr lang="en-US" altLang="ja-JP" sz="1600" i="1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1,400</a:t>
            </a:r>
            <a:r>
              <a:rPr lang="ja-JP" altLang="en-US" sz="1050" dirty="0" smtClean="0">
                <a:solidFill>
                  <a:schemeClr val="tx1"/>
                </a:solidFill>
                <a:effectLst/>
              </a:rPr>
              <a:t>者</a:t>
            </a:r>
            <a:endParaRPr lang="en-US" altLang="ja-JP" sz="1050" dirty="0">
              <a:solidFill>
                <a:schemeClr val="tx1"/>
              </a:solidFill>
              <a:effectLst/>
            </a:endParaRPr>
          </a:p>
          <a:p>
            <a:pPr>
              <a:lnSpc>
                <a:spcPts val="1400"/>
              </a:lnSpc>
            </a:pPr>
            <a:r>
              <a:rPr lang="en-US" altLang="ja-JP" sz="1050" dirty="0">
                <a:solidFill>
                  <a:srgbClr val="008000"/>
                </a:solidFill>
                <a:effectLst/>
              </a:rPr>
              <a:t>【</a:t>
            </a:r>
            <a:r>
              <a:rPr lang="ja-JP" altLang="en-US" sz="1050" dirty="0">
                <a:solidFill>
                  <a:srgbClr val="008000"/>
                </a:solidFill>
                <a:effectLst/>
              </a:rPr>
              <a:t>自立支援策を活用した支援</a:t>
            </a:r>
            <a:r>
              <a:rPr lang="en-US" altLang="ja-JP" sz="1050" dirty="0">
                <a:solidFill>
                  <a:srgbClr val="008000"/>
                </a:solidFill>
                <a:effectLst/>
              </a:rPr>
              <a:t>】</a:t>
            </a:r>
          </a:p>
          <a:p>
            <a:pPr marL="355600" indent="-177800">
              <a:lnSpc>
                <a:spcPts val="1400"/>
              </a:lnSpc>
              <a:buFont typeface="Wingdings" panose="05000000000000000000" pitchFamily="2" charset="2"/>
              <a:buChar char="ü"/>
            </a:pPr>
            <a:r>
              <a:rPr lang="ja-JP" altLang="en-US" sz="1050" dirty="0">
                <a:solidFill>
                  <a:schemeClr val="tx1"/>
                </a:solidFill>
              </a:rPr>
              <a:t>人材確保：</a:t>
            </a:r>
            <a:r>
              <a:rPr lang="ja-JP" altLang="en-US" sz="1050" dirty="0" smtClean="0">
                <a:solidFill>
                  <a:schemeClr val="tx1"/>
                </a:solidFill>
              </a:rPr>
              <a:t>約</a:t>
            </a:r>
            <a:r>
              <a:rPr lang="en-US" altLang="ja-JP" sz="1600" i="1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  <a:r>
              <a:rPr lang="en-US" altLang="ja-JP" sz="1600" i="1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r>
              <a:rPr lang="en-US" altLang="ja-JP" sz="1600" i="1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</a:t>
            </a:r>
            <a:r>
              <a:rPr lang="ja-JP" altLang="en-US" sz="1050" dirty="0" smtClean="0">
                <a:solidFill>
                  <a:schemeClr val="tx1"/>
                </a:solidFill>
              </a:rPr>
              <a:t>者を</a:t>
            </a:r>
            <a:r>
              <a:rPr lang="ja-JP" altLang="en-US" sz="1050" dirty="0">
                <a:solidFill>
                  <a:schemeClr val="tx1"/>
                </a:solidFill>
              </a:rPr>
              <a:t>支援</a:t>
            </a:r>
            <a:r>
              <a:rPr lang="ja-JP" altLang="en-US" sz="1050" dirty="0" smtClean="0">
                <a:solidFill>
                  <a:schemeClr val="tx1"/>
                </a:solidFill>
              </a:rPr>
              <a:t>し、約</a:t>
            </a:r>
            <a:r>
              <a:rPr lang="en-US" altLang="ja-JP" sz="1600" i="1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2,200</a:t>
            </a:r>
            <a:r>
              <a:rPr lang="ja-JP" altLang="en-US" sz="1050" dirty="0" smtClean="0">
                <a:solidFill>
                  <a:schemeClr val="tx1"/>
                </a:solidFill>
              </a:rPr>
              <a:t>名が</a:t>
            </a:r>
            <a:r>
              <a:rPr lang="ja-JP" altLang="en-US" sz="1050" dirty="0">
                <a:solidFill>
                  <a:schemeClr val="tx1"/>
                </a:solidFill>
              </a:rPr>
              <a:t>入社</a:t>
            </a:r>
            <a:r>
              <a:rPr lang="ja-JP" altLang="en-US" sz="1050" dirty="0" smtClean="0">
                <a:solidFill>
                  <a:schemeClr val="tx1"/>
                </a:solidFill>
              </a:rPr>
              <a:t>決定</a:t>
            </a:r>
            <a:endParaRPr lang="en-US" altLang="ja-JP" sz="1050" dirty="0" smtClean="0">
              <a:solidFill>
                <a:schemeClr val="tx1"/>
              </a:solidFill>
              <a:effectLst/>
            </a:endParaRPr>
          </a:p>
          <a:p>
            <a:pPr marL="355600" indent="-177800">
              <a:lnSpc>
                <a:spcPts val="1400"/>
              </a:lnSpc>
              <a:buFont typeface="Wingdings" panose="05000000000000000000" pitchFamily="2" charset="2"/>
              <a:buChar char="ü"/>
            </a:pPr>
            <a:r>
              <a:rPr lang="ja-JP" altLang="en-US" sz="1050" dirty="0">
                <a:solidFill>
                  <a:schemeClr val="tx1"/>
                </a:solidFill>
              </a:rPr>
              <a:t>販路開拓：</a:t>
            </a:r>
            <a:r>
              <a:rPr lang="ja-JP" altLang="en-US" sz="1050" dirty="0" smtClean="0">
                <a:solidFill>
                  <a:schemeClr val="tx1"/>
                </a:solidFill>
              </a:rPr>
              <a:t>約</a:t>
            </a:r>
            <a:r>
              <a:rPr lang="en-US" altLang="ja-JP" sz="1600" i="1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210</a:t>
            </a:r>
            <a:r>
              <a:rPr lang="ja-JP" altLang="en-US" sz="1050" dirty="0" smtClean="0">
                <a:solidFill>
                  <a:schemeClr val="tx1"/>
                </a:solidFill>
              </a:rPr>
              <a:t>者を</a:t>
            </a:r>
            <a:r>
              <a:rPr lang="ja-JP" altLang="en-US" sz="1050" dirty="0">
                <a:solidFill>
                  <a:schemeClr val="tx1"/>
                </a:solidFill>
              </a:rPr>
              <a:t>支援</a:t>
            </a:r>
            <a:r>
              <a:rPr lang="ja-JP" altLang="en-US" sz="1050" dirty="0" smtClean="0">
                <a:solidFill>
                  <a:schemeClr val="tx1"/>
                </a:solidFill>
              </a:rPr>
              <a:t>し、約</a:t>
            </a:r>
            <a:r>
              <a:rPr lang="en-US" altLang="ja-JP" sz="1600" i="1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1,100</a:t>
            </a:r>
            <a:r>
              <a:rPr lang="ja-JP" altLang="en-US" sz="1050" dirty="0" smtClean="0">
                <a:solidFill>
                  <a:schemeClr val="tx1"/>
                </a:solidFill>
              </a:rPr>
              <a:t>件の販路開拓</a:t>
            </a:r>
            <a:r>
              <a:rPr lang="ja-JP" altLang="en-US" sz="1050" dirty="0">
                <a:solidFill>
                  <a:schemeClr val="tx1"/>
                </a:solidFill>
              </a:rPr>
              <a:t>に</a:t>
            </a:r>
            <a:r>
              <a:rPr lang="ja-JP" altLang="en-US" sz="1050" dirty="0" smtClean="0">
                <a:solidFill>
                  <a:schemeClr val="tx1"/>
                </a:solidFill>
              </a:rPr>
              <a:t>成功</a:t>
            </a:r>
            <a:endParaRPr lang="en-US" altLang="ja-JP" sz="1050" dirty="0" smtClean="0">
              <a:solidFill>
                <a:schemeClr val="tx1"/>
              </a:solidFill>
              <a:effectLst/>
            </a:endParaRPr>
          </a:p>
          <a:p>
            <a:pPr marL="355600" indent="-177800">
              <a:lnSpc>
                <a:spcPts val="1400"/>
              </a:lnSpc>
              <a:buFont typeface="Wingdings" panose="05000000000000000000" pitchFamily="2" charset="2"/>
              <a:buChar char="ü"/>
            </a:pPr>
            <a:r>
              <a:rPr lang="ja-JP" altLang="en-US" sz="1050" dirty="0" smtClean="0">
                <a:solidFill>
                  <a:schemeClr val="tx1"/>
                </a:solidFill>
                <a:effectLst/>
              </a:rPr>
              <a:t>設備投資：事業再開等支援事業採択の</a:t>
            </a:r>
            <a:r>
              <a:rPr lang="ja-JP" altLang="en-US" sz="1050" dirty="0">
                <a:solidFill>
                  <a:schemeClr val="tx1"/>
                </a:solidFill>
                <a:effectLst/>
              </a:rPr>
              <a:t>約</a:t>
            </a:r>
            <a:r>
              <a:rPr lang="en-US" altLang="ja-JP" sz="1050" dirty="0" smtClean="0">
                <a:solidFill>
                  <a:schemeClr val="tx1"/>
                </a:solidFill>
                <a:effectLst/>
              </a:rPr>
              <a:t>1,200</a:t>
            </a:r>
            <a:r>
              <a:rPr lang="ja-JP" altLang="en-US" sz="1050" dirty="0">
                <a:solidFill>
                  <a:schemeClr val="tx1"/>
                </a:solidFill>
                <a:effectLst/>
              </a:rPr>
              <a:t>者</a:t>
            </a:r>
            <a:r>
              <a:rPr lang="ja-JP" altLang="en-US" sz="1050" dirty="0" smtClean="0">
                <a:solidFill>
                  <a:schemeClr val="tx1"/>
                </a:solidFill>
                <a:effectLst/>
              </a:rPr>
              <a:t>のうち、約</a:t>
            </a:r>
            <a:r>
              <a:rPr lang="en-US" altLang="ja-JP" sz="1600" i="1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830</a:t>
            </a:r>
            <a:r>
              <a:rPr lang="ja-JP" altLang="en-US" sz="1050" dirty="0" smtClean="0">
                <a:solidFill>
                  <a:schemeClr val="tx1"/>
                </a:solidFill>
                <a:effectLst/>
              </a:rPr>
              <a:t>者を訪問支援</a:t>
            </a:r>
            <a:endParaRPr lang="en-US" altLang="ja-JP" sz="1050" dirty="0">
              <a:solidFill>
                <a:schemeClr val="tx1"/>
              </a:solidFill>
              <a:effectLst/>
            </a:endParaRPr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5872701" y="4159617"/>
            <a:ext cx="4198020" cy="1943914"/>
          </a:xfrm>
          <a:prstGeom prst="rect">
            <a:avLst/>
          </a:prstGeom>
          <a:noFill/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36000" bIns="36000" rtlCol="0" anchor="t" anchorCtr="0">
            <a:noAutofit/>
          </a:bodyPr>
          <a:lstStyle>
            <a:defPPr>
              <a:defRPr lang="en-US"/>
            </a:defPPr>
            <a:lvl1pPr>
              <a:defRPr sz="1400" b="1">
                <a:solidFill>
                  <a:schemeClr val="bg1"/>
                </a:solidFill>
                <a:latin typeface="Century Gothic" panose="020B0502020202020204" pitchFamily="34" charset="0"/>
                <a:ea typeface="メイリオ" panose="020B0604030504040204" pitchFamily="50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>
              <a:lnSpc>
                <a:spcPts val="1400"/>
              </a:lnSpc>
            </a:pPr>
            <a:r>
              <a:rPr lang="en-US" altLang="ja-JP" sz="1050" dirty="0" smtClean="0">
                <a:solidFill>
                  <a:srgbClr val="008000"/>
                </a:solidFill>
              </a:rPr>
              <a:t>【</a:t>
            </a:r>
            <a:r>
              <a:rPr lang="ja-JP" altLang="en-US" sz="1050" dirty="0" smtClean="0">
                <a:solidFill>
                  <a:srgbClr val="008000"/>
                </a:solidFill>
              </a:rPr>
              <a:t>農業者</a:t>
            </a:r>
            <a:r>
              <a:rPr lang="ja-JP" altLang="en-US" sz="1050" dirty="0" smtClean="0">
                <a:solidFill>
                  <a:srgbClr val="008000"/>
                </a:solidFill>
                <a:effectLst/>
              </a:rPr>
              <a:t>訪問</a:t>
            </a:r>
            <a:r>
              <a:rPr lang="en-US" altLang="ja-JP" sz="1050" dirty="0" smtClean="0">
                <a:solidFill>
                  <a:srgbClr val="008000"/>
                </a:solidFill>
                <a:effectLst/>
              </a:rPr>
              <a:t>】</a:t>
            </a:r>
            <a:endParaRPr lang="en-US" altLang="ja-JP" sz="1050" dirty="0">
              <a:solidFill>
                <a:srgbClr val="008000"/>
              </a:solidFill>
              <a:effectLst/>
            </a:endParaRPr>
          </a:p>
          <a:p>
            <a:pPr marL="355600" indent="-177800">
              <a:lnSpc>
                <a:spcPts val="1400"/>
              </a:lnSpc>
              <a:buFont typeface="Wingdings" panose="05000000000000000000" pitchFamily="2" charset="2"/>
              <a:buChar char="ü"/>
            </a:pPr>
            <a:r>
              <a:rPr lang="ja-JP" altLang="en-US" sz="1050" dirty="0" smtClean="0">
                <a:solidFill>
                  <a:schemeClr val="tx1"/>
                </a:solidFill>
                <a:effectLst/>
              </a:rPr>
              <a:t>訪問実績：約</a:t>
            </a:r>
            <a:r>
              <a:rPr lang="en-US" altLang="ja-JP" sz="1600" i="1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2,200</a:t>
            </a:r>
            <a:r>
              <a:rPr lang="ja-JP" altLang="en-US" sz="1050" dirty="0" smtClean="0">
                <a:solidFill>
                  <a:schemeClr val="tx1"/>
                </a:solidFill>
                <a:effectLst/>
              </a:rPr>
              <a:t>者　</a:t>
            </a:r>
            <a:endParaRPr lang="en-US" altLang="ja-JP" sz="1050" dirty="0" smtClean="0">
              <a:solidFill>
                <a:schemeClr val="tx1"/>
              </a:solidFill>
              <a:effectLst/>
            </a:endParaRPr>
          </a:p>
          <a:p>
            <a:pPr marL="355600" indent="-177800">
              <a:lnSpc>
                <a:spcPts val="1400"/>
              </a:lnSpc>
              <a:buFont typeface="Wingdings" panose="05000000000000000000" pitchFamily="2" charset="2"/>
              <a:buChar char="ü"/>
            </a:pPr>
            <a:r>
              <a:rPr lang="ja-JP" altLang="en-US" sz="1050" dirty="0" smtClean="0">
                <a:solidFill>
                  <a:schemeClr val="tx1"/>
                </a:solidFill>
                <a:effectLst/>
              </a:rPr>
              <a:t>面的支援に係る集会</a:t>
            </a:r>
            <a:r>
              <a:rPr lang="ja-JP" altLang="en-US" sz="1050" dirty="0" smtClean="0">
                <a:solidFill>
                  <a:schemeClr val="tx1"/>
                </a:solidFill>
              </a:rPr>
              <a:t>：</a:t>
            </a:r>
            <a:r>
              <a:rPr lang="en-US" altLang="ja-JP" sz="1050" i="1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ja-JP" altLang="en-US" sz="105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約</a:t>
            </a:r>
            <a:r>
              <a:rPr lang="en-US" altLang="ja-JP" sz="1600" i="1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260</a:t>
            </a:r>
            <a:r>
              <a:rPr lang="ja-JP" altLang="en-US" sz="800" dirty="0">
                <a:solidFill>
                  <a:schemeClr val="tx1"/>
                </a:solidFill>
              </a:rPr>
              <a:t>回</a:t>
            </a:r>
            <a:endParaRPr lang="en-US" altLang="ja-JP" sz="1050" dirty="0" smtClean="0">
              <a:solidFill>
                <a:schemeClr val="tx1"/>
              </a:solidFill>
              <a:effectLst/>
            </a:endParaRPr>
          </a:p>
          <a:p>
            <a:pPr>
              <a:lnSpc>
                <a:spcPts val="1400"/>
              </a:lnSpc>
            </a:pPr>
            <a:r>
              <a:rPr lang="en-US" altLang="ja-JP" sz="1050" dirty="0" smtClean="0">
                <a:solidFill>
                  <a:srgbClr val="008000"/>
                </a:solidFill>
                <a:effectLst/>
              </a:rPr>
              <a:t>【</a:t>
            </a:r>
            <a:r>
              <a:rPr lang="ja-JP" altLang="en-US" sz="1050" dirty="0" smtClean="0">
                <a:solidFill>
                  <a:srgbClr val="008000"/>
                </a:solidFill>
                <a:effectLst/>
              </a:rPr>
              <a:t>地域営農再開支援（水稲作付け面積推移）</a:t>
            </a:r>
            <a:r>
              <a:rPr lang="en-US" altLang="ja-JP" sz="1050" dirty="0" smtClean="0">
                <a:solidFill>
                  <a:srgbClr val="008000"/>
                </a:solidFill>
                <a:effectLst/>
              </a:rPr>
              <a:t>】</a:t>
            </a:r>
          </a:p>
          <a:p>
            <a:pPr marL="355600" indent="-177800">
              <a:lnSpc>
                <a:spcPts val="1400"/>
              </a:lnSpc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ja-JP" altLang="en-US" sz="1050" dirty="0" smtClean="0">
                <a:solidFill>
                  <a:schemeClr val="tx1"/>
                </a:solidFill>
                <a:effectLst/>
              </a:rPr>
              <a:t>楢葉町：</a:t>
            </a:r>
            <a:r>
              <a:rPr lang="en-US" altLang="ja-JP" sz="1050" dirty="0" smtClean="0">
                <a:solidFill>
                  <a:schemeClr val="tx1"/>
                </a:solidFill>
                <a:effectLst/>
              </a:rPr>
              <a:t>58ha </a:t>
            </a:r>
            <a:r>
              <a:rPr lang="ja-JP" altLang="en-US" sz="1050" dirty="0" smtClean="0">
                <a:solidFill>
                  <a:schemeClr val="tx1"/>
                </a:solidFill>
                <a:effectLst/>
              </a:rPr>
              <a:t>→ </a:t>
            </a:r>
            <a:r>
              <a:rPr lang="en-US" altLang="ja-JP" sz="1600" i="1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240</a:t>
            </a:r>
            <a:r>
              <a:rPr lang="en-US" altLang="ja-JP" sz="1050" dirty="0" smtClean="0">
                <a:solidFill>
                  <a:schemeClr val="tx1"/>
                </a:solidFill>
                <a:effectLst/>
              </a:rPr>
              <a:t>ha</a:t>
            </a:r>
          </a:p>
          <a:p>
            <a:pPr marL="355600" indent="-177800">
              <a:lnSpc>
                <a:spcPts val="1400"/>
              </a:lnSpc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ja-JP" altLang="en-US" sz="1050" dirty="0" smtClean="0">
                <a:solidFill>
                  <a:schemeClr val="tx1"/>
                </a:solidFill>
              </a:rPr>
              <a:t>富岡町：</a:t>
            </a:r>
            <a:r>
              <a:rPr lang="en-US" altLang="ja-JP" sz="1050" dirty="0" smtClean="0">
                <a:solidFill>
                  <a:schemeClr val="tx1"/>
                </a:solidFill>
              </a:rPr>
              <a:t>16ha </a:t>
            </a:r>
            <a:r>
              <a:rPr lang="ja-JP" altLang="en-US" sz="1050" dirty="0">
                <a:solidFill>
                  <a:schemeClr val="tx1"/>
                </a:solidFill>
              </a:rPr>
              <a:t>→ </a:t>
            </a:r>
            <a:r>
              <a:rPr lang="en-US" altLang="ja-JP" sz="1600" i="1" dirty="0" smtClean="0">
                <a:ln w="12700">
                  <a:solidFill>
                    <a:schemeClr val="bg1"/>
                  </a:solidFill>
                  <a:prstDash val="solid"/>
                </a:ln>
              </a:rPr>
              <a:t>0</a:t>
            </a:r>
            <a:r>
              <a:rPr lang="en-US" altLang="ja-JP" sz="1600" i="1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27</a:t>
            </a:r>
            <a:r>
              <a:rPr lang="en-US" altLang="ja-JP" sz="1050" dirty="0" smtClean="0">
                <a:solidFill>
                  <a:schemeClr val="tx1"/>
                </a:solidFill>
              </a:rPr>
              <a:t>ha</a:t>
            </a:r>
            <a:endParaRPr lang="en-US" altLang="ja-JP" sz="1050" dirty="0" smtClean="0">
              <a:solidFill>
                <a:schemeClr val="tx1"/>
              </a:solidFill>
              <a:effectLst/>
            </a:endParaRPr>
          </a:p>
          <a:p>
            <a:pPr marL="355600" indent="-177800">
              <a:lnSpc>
                <a:spcPts val="1400"/>
              </a:lnSpc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ja-JP" altLang="en-US" sz="1050" dirty="0" smtClean="0">
                <a:solidFill>
                  <a:schemeClr val="tx1"/>
                </a:solidFill>
              </a:rPr>
              <a:t>浪江町：</a:t>
            </a:r>
            <a:r>
              <a:rPr lang="en-US" altLang="ja-JP" sz="1050" dirty="0" smtClean="0">
                <a:solidFill>
                  <a:schemeClr val="tx1"/>
                </a:solidFill>
              </a:rPr>
              <a:t>27ha </a:t>
            </a:r>
            <a:r>
              <a:rPr lang="ja-JP" altLang="en-US" sz="1050" dirty="0" smtClean="0">
                <a:solidFill>
                  <a:schemeClr val="tx1"/>
                </a:solidFill>
              </a:rPr>
              <a:t>→ </a:t>
            </a:r>
            <a:r>
              <a:rPr lang="en-US" altLang="ja-JP" sz="1600" i="1" dirty="0" smtClean="0">
                <a:ln w="12700">
                  <a:solidFill>
                    <a:schemeClr val="bg1"/>
                  </a:solidFill>
                  <a:prstDash val="solid"/>
                </a:ln>
              </a:rPr>
              <a:t>0</a:t>
            </a:r>
            <a:r>
              <a:rPr lang="en-US" altLang="ja-JP" sz="1600" i="1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90</a:t>
            </a:r>
            <a:r>
              <a:rPr lang="en-US" altLang="ja-JP" sz="1050" dirty="0" smtClean="0">
                <a:solidFill>
                  <a:schemeClr val="tx1"/>
                </a:solidFill>
              </a:rPr>
              <a:t>ha</a:t>
            </a:r>
            <a:endParaRPr lang="en-US" altLang="ja-JP" sz="1050" dirty="0">
              <a:solidFill>
                <a:schemeClr val="tx1"/>
              </a:solidFill>
            </a:endParaRPr>
          </a:p>
          <a:p>
            <a:pPr marL="177800">
              <a:lnSpc>
                <a:spcPts val="1400"/>
              </a:lnSpc>
              <a:buClr>
                <a:schemeClr val="tx1"/>
              </a:buClr>
            </a:pPr>
            <a:r>
              <a:rPr lang="ja-JP" altLang="en-US" sz="1050" b="0" dirty="0" smtClean="0">
                <a:solidFill>
                  <a:schemeClr val="tx1"/>
                </a:solidFill>
                <a:effectLst/>
              </a:rPr>
              <a:t>　　</a:t>
            </a:r>
            <a:r>
              <a:rPr lang="ja-JP" altLang="en-US" sz="800" b="0" dirty="0" smtClean="0">
                <a:solidFill>
                  <a:schemeClr val="tx1"/>
                </a:solidFill>
                <a:effectLst/>
              </a:rPr>
              <a:t>　</a:t>
            </a:r>
            <a:r>
              <a:rPr lang="en-US" altLang="ja-JP" sz="800" b="0" dirty="0" smtClean="0">
                <a:solidFill>
                  <a:schemeClr val="tx1"/>
                </a:solidFill>
                <a:effectLst/>
              </a:rPr>
              <a:t>※</a:t>
            </a:r>
            <a:r>
              <a:rPr lang="ja-JP" altLang="en-US" sz="800" b="0" dirty="0" smtClean="0">
                <a:solidFill>
                  <a:schemeClr val="tx1"/>
                </a:solidFill>
                <a:effectLst/>
              </a:rPr>
              <a:t>楢葉は</a:t>
            </a:r>
            <a:r>
              <a:rPr lang="en-US" altLang="ja-JP" sz="800" b="0" dirty="0" smtClean="0">
                <a:solidFill>
                  <a:schemeClr val="tx1"/>
                </a:solidFill>
                <a:effectLst/>
              </a:rPr>
              <a:t>2018</a:t>
            </a:r>
            <a:r>
              <a:rPr lang="ja-JP" altLang="en-US" sz="800" b="0" dirty="0" smtClean="0">
                <a:solidFill>
                  <a:schemeClr val="tx1"/>
                </a:solidFill>
                <a:effectLst/>
              </a:rPr>
              <a:t>年、富岡・浪江は</a:t>
            </a:r>
            <a:r>
              <a:rPr lang="en-US" altLang="ja-JP" sz="800" b="0" dirty="0" smtClean="0">
                <a:solidFill>
                  <a:schemeClr val="tx1"/>
                </a:solidFill>
                <a:effectLst/>
              </a:rPr>
              <a:t>2019</a:t>
            </a:r>
            <a:r>
              <a:rPr lang="ja-JP" altLang="en-US" sz="800" b="0" dirty="0" smtClean="0">
                <a:solidFill>
                  <a:schemeClr val="tx1"/>
                </a:solidFill>
                <a:effectLst/>
              </a:rPr>
              <a:t>年と</a:t>
            </a:r>
            <a:r>
              <a:rPr lang="en-US" altLang="ja-JP" sz="800" b="0" dirty="0" smtClean="0">
                <a:solidFill>
                  <a:schemeClr val="tx1"/>
                </a:solidFill>
                <a:effectLst/>
              </a:rPr>
              <a:t>2020</a:t>
            </a:r>
            <a:r>
              <a:rPr lang="ja-JP" altLang="en-US" sz="800" b="0" dirty="0" smtClean="0">
                <a:solidFill>
                  <a:schemeClr val="tx1"/>
                </a:solidFill>
                <a:effectLst/>
              </a:rPr>
              <a:t>年実績比</a:t>
            </a:r>
          </a:p>
          <a:p>
            <a:pPr>
              <a:lnSpc>
                <a:spcPts val="1400"/>
              </a:lnSpc>
            </a:pPr>
            <a:r>
              <a:rPr lang="en-US" altLang="ja-JP" sz="1050" dirty="0" smtClean="0">
                <a:solidFill>
                  <a:srgbClr val="008000"/>
                </a:solidFill>
                <a:effectLst/>
              </a:rPr>
              <a:t>【</a:t>
            </a:r>
            <a:r>
              <a:rPr lang="ja-JP" altLang="en-US" sz="1050" dirty="0" smtClean="0">
                <a:solidFill>
                  <a:srgbClr val="008000"/>
                </a:solidFill>
                <a:effectLst/>
              </a:rPr>
              <a:t>販路開拓等の支援</a:t>
            </a:r>
            <a:r>
              <a:rPr lang="en-US" altLang="ja-JP" sz="1050" dirty="0" smtClean="0">
                <a:solidFill>
                  <a:srgbClr val="008000"/>
                </a:solidFill>
                <a:effectLst/>
              </a:rPr>
              <a:t>】</a:t>
            </a:r>
          </a:p>
          <a:p>
            <a:pPr marL="355600" indent="-177800">
              <a:lnSpc>
                <a:spcPts val="1400"/>
              </a:lnSpc>
              <a:buFont typeface="Wingdings" panose="05000000000000000000" pitchFamily="2" charset="2"/>
              <a:buChar char="ü"/>
            </a:pPr>
            <a:r>
              <a:rPr lang="ja-JP" altLang="en-US" sz="1050" dirty="0">
                <a:solidFill>
                  <a:schemeClr val="tx1"/>
                </a:solidFill>
              </a:rPr>
              <a:t>販路</a:t>
            </a:r>
            <a:r>
              <a:rPr lang="ja-JP" altLang="en-US" sz="1050" dirty="0" smtClean="0">
                <a:solidFill>
                  <a:schemeClr val="tx1"/>
                </a:solidFill>
              </a:rPr>
              <a:t>開拓：約</a:t>
            </a:r>
            <a:r>
              <a:rPr lang="en-US" altLang="ja-JP" sz="1600" i="1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130</a:t>
            </a:r>
            <a:r>
              <a:rPr lang="ja-JP" altLang="en-US" sz="1050" dirty="0" smtClean="0">
                <a:solidFill>
                  <a:schemeClr val="tx1"/>
                </a:solidFill>
              </a:rPr>
              <a:t>件</a:t>
            </a:r>
            <a:endParaRPr lang="en-US" altLang="ja-JP" sz="1050" dirty="0">
              <a:solidFill>
                <a:schemeClr val="tx1"/>
              </a:solidFill>
            </a:endParaRPr>
          </a:p>
          <a:p>
            <a:pPr marL="177800">
              <a:lnSpc>
                <a:spcPts val="1400"/>
              </a:lnSpc>
            </a:pPr>
            <a:r>
              <a:rPr lang="ja-JP" altLang="en-US" sz="1050" b="0" spc="-100" dirty="0">
                <a:solidFill>
                  <a:schemeClr val="tx1"/>
                </a:solidFill>
              </a:rPr>
              <a:t>　</a:t>
            </a:r>
            <a:r>
              <a:rPr lang="ja-JP" altLang="en-US" sz="1050" b="0" spc="-100" dirty="0" smtClean="0">
                <a:solidFill>
                  <a:schemeClr val="tx1"/>
                </a:solidFill>
              </a:rPr>
              <a:t>　</a:t>
            </a:r>
            <a:r>
              <a:rPr lang="ja-JP" altLang="en-US" sz="1000" b="0" spc="-100" dirty="0" smtClean="0">
                <a:solidFill>
                  <a:schemeClr val="tx1"/>
                </a:solidFill>
              </a:rPr>
              <a:t>（東京の飲食店等へ直接配送、地場産品コーナーへの出品）</a:t>
            </a:r>
            <a:endParaRPr lang="en-US" altLang="ja-JP" sz="1000" b="0" spc="-100" dirty="0" smtClean="0">
              <a:solidFill>
                <a:schemeClr val="tx1"/>
              </a:solidFill>
            </a:endParaRPr>
          </a:p>
          <a:p>
            <a:pPr marL="355600" indent="-177800">
              <a:lnSpc>
                <a:spcPts val="1400"/>
              </a:lnSpc>
              <a:buFont typeface="Wingdings" panose="05000000000000000000" pitchFamily="2" charset="2"/>
              <a:buChar char="ü"/>
            </a:pPr>
            <a:r>
              <a:rPr lang="ja-JP" altLang="en-US" sz="1100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スマート</a:t>
            </a:r>
            <a:r>
              <a:rPr lang="ja-JP" altLang="en-US" sz="110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農業</a:t>
            </a:r>
            <a:r>
              <a:rPr lang="ja-JP" altLang="en-US" sz="1050" dirty="0" smtClean="0">
                <a:solidFill>
                  <a:schemeClr val="tx1"/>
                </a:solidFill>
                <a:effectLst/>
              </a:rPr>
              <a:t>実証プロジェクトの組成・運営支援</a:t>
            </a:r>
            <a:endParaRPr lang="en-US" altLang="ja-JP" sz="1050" dirty="0">
              <a:solidFill>
                <a:schemeClr val="tx1"/>
              </a:solidFill>
              <a:effectLst/>
            </a:endParaRPr>
          </a:p>
        </p:txBody>
      </p:sp>
      <p:sp>
        <p:nvSpPr>
          <p:cNvPr id="130" name="テキスト ボックス 129"/>
          <p:cNvSpPr txBox="1"/>
          <p:nvPr/>
        </p:nvSpPr>
        <p:spPr>
          <a:xfrm>
            <a:off x="9355665" y="4193155"/>
            <a:ext cx="3417357" cy="1679089"/>
          </a:xfrm>
          <a:prstGeom prst="rect">
            <a:avLst/>
          </a:prstGeom>
          <a:noFill/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36000" bIns="36000" rtlCol="0" anchor="t" anchorCtr="0">
            <a:noAutofit/>
          </a:bodyPr>
          <a:lstStyle>
            <a:defPPr>
              <a:defRPr lang="en-US"/>
            </a:defPPr>
            <a:lvl1pPr>
              <a:defRPr sz="1400" b="1">
                <a:solidFill>
                  <a:schemeClr val="bg1"/>
                </a:solidFill>
                <a:latin typeface="Century Gothic" panose="020B0502020202020204" pitchFamily="34" charset="0"/>
                <a:ea typeface="メイリオ" panose="020B0604030504040204" pitchFamily="50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>
              <a:lnSpc>
                <a:spcPts val="1400"/>
              </a:lnSpc>
            </a:pPr>
            <a:r>
              <a:rPr lang="en-US" altLang="ja-JP" sz="1050" dirty="0" smtClean="0">
                <a:solidFill>
                  <a:srgbClr val="008000"/>
                </a:solidFill>
              </a:rPr>
              <a:t>【</a:t>
            </a:r>
            <a:r>
              <a:rPr lang="ja-JP" altLang="en-US" sz="1050" dirty="0">
                <a:solidFill>
                  <a:srgbClr val="008000"/>
                </a:solidFill>
              </a:rPr>
              <a:t>まちづくり支援</a:t>
            </a:r>
            <a:r>
              <a:rPr lang="en-US" altLang="ja-JP" sz="1050" dirty="0" smtClean="0">
                <a:solidFill>
                  <a:srgbClr val="008000"/>
                </a:solidFill>
                <a:effectLst/>
              </a:rPr>
              <a:t>】</a:t>
            </a:r>
            <a:endParaRPr lang="en-US" altLang="ja-JP" sz="1050" dirty="0">
              <a:solidFill>
                <a:srgbClr val="008000"/>
              </a:solidFill>
              <a:effectLst/>
            </a:endParaRPr>
          </a:p>
          <a:p>
            <a:pPr marL="355600" indent="-177800">
              <a:lnSpc>
                <a:spcPts val="1400"/>
              </a:lnSpc>
              <a:buFont typeface="Wingdings" panose="05000000000000000000" pitchFamily="2" charset="2"/>
              <a:buChar char="ü"/>
            </a:pPr>
            <a:r>
              <a:rPr lang="ja-JP" altLang="en-US" sz="1050" dirty="0">
                <a:solidFill>
                  <a:schemeClr val="tx1"/>
                </a:solidFill>
              </a:rPr>
              <a:t>被災</a:t>
            </a:r>
            <a:r>
              <a:rPr lang="en-US" altLang="ja-JP" sz="1050" dirty="0">
                <a:solidFill>
                  <a:schemeClr val="tx1"/>
                </a:solidFill>
              </a:rPr>
              <a:t>12</a:t>
            </a:r>
            <a:r>
              <a:rPr lang="ja-JP" altLang="en-US" sz="1050" dirty="0">
                <a:solidFill>
                  <a:schemeClr val="tx1"/>
                </a:solidFill>
              </a:rPr>
              <a:t>市町村に対して</a:t>
            </a:r>
            <a:r>
              <a:rPr lang="ja-JP" altLang="en-US" sz="1050" dirty="0" smtClean="0">
                <a:solidFill>
                  <a:schemeClr val="tx1"/>
                </a:solidFill>
              </a:rPr>
              <a:t>、</a:t>
            </a:r>
            <a:r>
              <a:rPr lang="ja-JP" altLang="en-US" sz="1050" dirty="0" smtClean="0">
                <a:solidFill>
                  <a:srgbClr val="C00000"/>
                </a:solidFill>
              </a:rPr>
              <a:t>専門家</a:t>
            </a:r>
            <a:r>
              <a:rPr lang="ja-JP" altLang="en-US" sz="1050" dirty="0">
                <a:solidFill>
                  <a:srgbClr val="C00000"/>
                </a:solidFill>
              </a:rPr>
              <a:t>伴走</a:t>
            </a:r>
            <a:r>
              <a:rPr lang="ja-JP" altLang="en-US" sz="1050" dirty="0" smtClean="0">
                <a:solidFill>
                  <a:srgbClr val="C00000"/>
                </a:solidFill>
              </a:rPr>
              <a:t>支援による</a:t>
            </a:r>
            <a:r>
              <a:rPr lang="ja-JP" altLang="en-US" sz="1050" dirty="0">
                <a:solidFill>
                  <a:srgbClr val="C00000"/>
                </a:solidFill>
              </a:rPr>
              <a:t>施設運営、まち活性化策</a:t>
            </a:r>
            <a:r>
              <a:rPr lang="ja-JP" altLang="en-US" sz="1050" dirty="0" smtClean="0">
                <a:solidFill>
                  <a:srgbClr val="C00000"/>
                </a:solidFill>
              </a:rPr>
              <a:t>の</a:t>
            </a:r>
            <a:r>
              <a:rPr lang="ja-JP" altLang="en-US" sz="1050" dirty="0">
                <a:solidFill>
                  <a:srgbClr val="C00000"/>
                </a:solidFill>
              </a:rPr>
              <a:t>推進</a:t>
            </a:r>
            <a:r>
              <a:rPr lang="ja-JP" altLang="en-US" sz="1050" dirty="0" smtClean="0">
                <a:solidFill>
                  <a:srgbClr val="C00000"/>
                </a:solidFill>
              </a:rPr>
              <a:t>（</a:t>
            </a:r>
            <a:r>
              <a:rPr lang="ja-JP" altLang="en-US" sz="1050" dirty="0">
                <a:solidFill>
                  <a:srgbClr val="C00000"/>
                </a:solidFill>
              </a:rPr>
              <a:t>商業</a:t>
            </a:r>
            <a:r>
              <a:rPr lang="ja-JP" altLang="en-US" sz="1050" dirty="0" smtClean="0">
                <a:solidFill>
                  <a:srgbClr val="C00000"/>
                </a:solidFill>
              </a:rPr>
              <a:t>施設・交流センター設置に向けた支援・まちづくり会社設立および運営支援）</a:t>
            </a:r>
            <a:endParaRPr lang="ja-JP" altLang="en-US" sz="1050" dirty="0">
              <a:solidFill>
                <a:srgbClr val="C00000"/>
              </a:solidFill>
            </a:endParaRPr>
          </a:p>
          <a:p>
            <a:pPr>
              <a:lnSpc>
                <a:spcPts val="1400"/>
              </a:lnSpc>
            </a:pPr>
            <a:r>
              <a:rPr lang="en-US" altLang="ja-JP" sz="1050" dirty="0" smtClean="0">
                <a:solidFill>
                  <a:srgbClr val="008000"/>
                </a:solidFill>
              </a:rPr>
              <a:t>【</a:t>
            </a:r>
            <a:r>
              <a:rPr lang="ja-JP" altLang="en-US" sz="1050" dirty="0">
                <a:solidFill>
                  <a:srgbClr val="008000"/>
                </a:solidFill>
              </a:rPr>
              <a:t>広域的な連携・事業環境整備</a:t>
            </a:r>
            <a:r>
              <a:rPr lang="en-US" altLang="ja-JP" sz="1050" dirty="0" smtClean="0">
                <a:solidFill>
                  <a:srgbClr val="008000"/>
                </a:solidFill>
              </a:rPr>
              <a:t>】</a:t>
            </a:r>
            <a:endParaRPr lang="en-US" altLang="ja-JP" sz="1050" dirty="0">
              <a:solidFill>
                <a:srgbClr val="008000"/>
              </a:solidFill>
            </a:endParaRPr>
          </a:p>
          <a:p>
            <a:pPr marL="355600" indent="-177800">
              <a:lnSpc>
                <a:spcPts val="1400"/>
              </a:lnSpc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ja-JP" altLang="en-US" sz="1050" dirty="0">
                <a:ln w="0"/>
                <a:solidFill>
                  <a:schemeClr val="tx1"/>
                </a:solidFill>
              </a:rPr>
              <a:t>物流機能再生に向け、令和</a:t>
            </a:r>
            <a:r>
              <a:rPr lang="en-US" altLang="ja-JP" sz="1050" dirty="0">
                <a:ln w="0"/>
                <a:solidFill>
                  <a:schemeClr val="tx1"/>
                </a:solidFill>
              </a:rPr>
              <a:t>2</a:t>
            </a:r>
            <a:r>
              <a:rPr lang="ja-JP" altLang="en-US" sz="1050" dirty="0">
                <a:ln w="0"/>
                <a:solidFill>
                  <a:schemeClr val="tx1"/>
                </a:solidFill>
              </a:rPr>
              <a:t>年</a:t>
            </a:r>
            <a:r>
              <a:rPr lang="en-US" altLang="ja-JP" sz="1050" dirty="0">
                <a:ln w="0"/>
                <a:solidFill>
                  <a:schemeClr val="tx1"/>
                </a:solidFill>
              </a:rPr>
              <a:t>4</a:t>
            </a:r>
            <a:r>
              <a:rPr lang="ja-JP" altLang="en-US" sz="1050" dirty="0">
                <a:ln w="0"/>
                <a:solidFill>
                  <a:schemeClr val="tx1"/>
                </a:solidFill>
              </a:rPr>
              <a:t>月より</a:t>
            </a:r>
            <a:r>
              <a:rPr lang="ja-JP" altLang="en-US" sz="1050" dirty="0">
                <a:ln w="0"/>
                <a:solidFill>
                  <a:srgbClr val="C00000"/>
                </a:solidFill>
              </a:rPr>
              <a:t>共同配送</a:t>
            </a:r>
            <a:r>
              <a:rPr lang="ja-JP" altLang="en-US" sz="1050" dirty="0">
                <a:ln w="0"/>
                <a:solidFill>
                  <a:schemeClr val="tx1"/>
                </a:solidFill>
              </a:rPr>
              <a:t>の本格開始を実現</a:t>
            </a:r>
          </a:p>
          <a:p>
            <a:pPr marL="355600" indent="-177800">
              <a:lnSpc>
                <a:spcPts val="1400"/>
              </a:lnSpc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ja-JP" altLang="en-US" sz="1050" dirty="0">
                <a:ln w="0"/>
                <a:solidFill>
                  <a:schemeClr val="tx1"/>
                </a:solidFill>
              </a:rPr>
              <a:t>専門家や移住者を招き「まちづくり</a:t>
            </a:r>
            <a:r>
              <a:rPr lang="ja-JP" altLang="en-US" sz="1050" dirty="0">
                <a:ln w="0"/>
                <a:solidFill>
                  <a:srgbClr val="C00000"/>
                </a:solidFill>
              </a:rPr>
              <a:t>移住定住シンポジウム</a:t>
            </a:r>
            <a:r>
              <a:rPr lang="ja-JP" altLang="en-US" sz="1050" dirty="0">
                <a:ln w="0"/>
                <a:solidFill>
                  <a:schemeClr val="tx1"/>
                </a:solidFill>
              </a:rPr>
              <a:t>」を開催</a:t>
            </a:r>
            <a:r>
              <a:rPr lang="ja-JP" altLang="en-US" sz="1050" dirty="0" smtClean="0">
                <a:ln w="0"/>
                <a:solidFill>
                  <a:schemeClr val="tx1"/>
                </a:solidFill>
              </a:rPr>
              <a:t>（</a:t>
            </a:r>
            <a:r>
              <a:rPr lang="en-US" altLang="ja-JP" sz="1050" dirty="0" smtClean="0">
                <a:ln w="0"/>
                <a:solidFill>
                  <a:schemeClr val="tx1"/>
                </a:solidFill>
              </a:rPr>
              <a:t>2020</a:t>
            </a:r>
            <a:r>
              <a:rPr lang="ja-JP" altLang="en-US" sz="1050" dirty="0" smtClean="0">
                <a:ln w="0"/>
                <a:solidFill>
                  <a:schemeClr val="tx1"/>
                </a:solidFill>
              </a:rPr>
              <a:t>年</a:t>
            </a:r>
            <a:r>
              <a:rPr lang="en-US" altLang="ja-JP" sz="1050" dirty="0" smtClean="0">
                <a:ln w="0"/>
                <a:solidFill>
                  <a:schemeClr val="tx1"/>
                </a:solidFill>
              </a:rPr>
              <a:t>10</a:t>
            </a:r>
            <a:r>
              <a:rPr lang="ja-JP" altLang="en-US" sz="1050" dirty="0" smtClean="0">
                <a:ln w="0"/>
                <a:solidFill>
                  <a:schemeClr val="tx1"/>
                </a:solidFill>
              </a:rPr>
              <a:t>月）</a:t>
            </a:r>
            <a:endParaRPr lang="en-US" altLang="ja-JP" sz="1000" dirty="0" smtClean="0">
              <a:solidFill>
                <a:schemeClr val="tx1"/>
              </a:solidFill>
            </a:endParaRPr>
          </a:p>
        </p:txBody>
      </p:sp>
      <p:sp>
        <p:nvSpPr>
          <p:cNvPr id="135" name="テキスト ボックス 134"/>
          <p:cNvSpPr txBox="1"/>
          <p:nvPr/>
        </p:nvSpPr>
        <p:spPr>
          <a:xfrm>
            <a:off x="5915006" y="6625086"/>
            <a:ext cx="6886594" cy="1650066"/>
          </a:xfrm>
          <a:prstGeom prst="rect">
            <a:avLst/>
          </a:prstGeom>
          <a:noFill/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36000" bIns="36000" rtlCol="0" anchor="t" anchorCtr="0">
            <a:noAutofit/>
          </a:bodyPr>
          <a:lstStyle>
            <a:defPPr>
              <a:defRPr lang="en-US"/>
            </a:defPPr>
            <a:lvl1pPr>
              <a:defRPr sz="1400" b="1">
                <a:solidFill>
                  <a:schemeClr val="bg1"/>
                </a:solidFill>
                <a:latin typeface="Century Gothic" panose="020B0502020202020204" pitchFamily="34" charset="0"/>
                <a:ea typeface="メイリオ" panose="020B0604030504040204" pitchFamily="50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>
              <a:lnSpc>
                <a:spcPts val="1400"/>
              </a:lnSpc>
            </a:pPr>
            <a:r>
              <a:rPr lang="en-US" altLang="ja-JP" sz="1050" dirty="0" smtClean="0">
                <a:solidFill>
                  <a:srgbClr val="008000"/>
                </a:solidFill>
              </a:rPr>
              <a:t>【</a:t>
            </a:r>
            <a:r>
              <a:rPr lang="ja-JP" altLang="en-US" sz="1050" dirty="0" smtClean="0">
                <a:solidFill>
                  <a:srgbClr val="008000"/>
                </a:solidFill>
              </a:rPr>
              <a:t>福島イノベーション・コースト構想を核とした地域の産業発展支援</a:t>
            </a:r>
            <a:r>
              <a:rPr lang="en-US" altLang="ja-JP" sz="1050" dirty="0" smtClean="0">
                <a:solidFill>
                  <a:srgbClr val="008000"/>
                </a:solidFill>
              </a:rPr>
              <a:t>】</a:t>
            </a:r>
            <a:endParaRPr lang="en-US" altLang="ja-JP" sz="1050" dirty="0">
              <a:solidFill>
                <a:srgbClr val="008000"/>
              </a:solidFill>
            </a:endParaRPr>
          </a:p>
          <a:p>
            <a:pPr marL="355600" indent="-177800">
              <a:lnSpc>
                <a:spcPts val="1400"/>
              </a:lnSpc>
              <a:buFont typeface="Wingdings" panose="05000000000000000000" pitchFamily="2" charset="2"/>
              <a:buChar char="ü"/>
            </a:pPr>
            <a:r>
              <a:rPr lang="ja-JP" altLang="en-US" sz="1050" dirty="0" smtClean="0">
                <a:solidFill>
                  <a:schemeClr val="tx1"/>
                </a:solidFill>
              </a:rPr>
              <a:t>福島イノベ機構と連携し、マッチングイベント等を通じた支援により</a:t>
            </a:r>
            <a:r>
              <a:rPr lang="ja-JP" altLang="en-US" sz="1100" dirty="0" smtClean="0">
                <a:solidFill>
                  <a:schemeClr val="tx1"/>
                </a:solidFill>
              </a:rPr>
              <a:t>、</a:t>
            </a:r>
            <a:r>
              <a:rPr lang="ja-JP" altLang="en-US" sz="110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廃炉･ロボット関連で取引成約</a:t>
            </a:r>
            <a:endParaRPr lang="en-US" altLang="ja-JP" sz="110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>
              <a:lnSpc>
                <a:spcPts val="1400"/>
              </a:lnSpc>
            </a:pPr>
            <a:r>
              <a:rPr lang="en-US" altLang="ja-JP" sz="1050" dirty="0" smtClean="0">
                <a:solidFill>
                  <a:srgbClr val="008000"/>
                </a:solidFill>
              </a:rPr>
              <a:t>【</a:t>
            </a:r>
            <a:r>
              <a:rPr lang="ja-JP" altLang="en-US" sz="1050" dirty="0">
                <a:solidFill>
                  <a:srgbClr val="008000"/>
                </a:solidFill>
              </a:rPr>
              <a:t>域外からの人材・資本の呼び込み</a:t>
            </a:r>
            <a:r>
              <a:rPr lang="en-US" altLang="ja-JP" sz="1050" dirty="0" smtClean="0">
                <a:solidFill>
                  <a:srgbClr val="008000"/>
                </a:solidFill>
              </a:rPr>
              <a:t>】</a:t>
            </a:r>
            <a:endParaRPr lang="en-US" altLang="ja-JP" sz="1050" dirty="0">
              <a:solidFill>
                <a:srgbClr val="008000"/>
              </a:solidFill>
            </a:endParaRPr>
          </a:p>
          <a:p>
            <a:pPr marL="355600" indent="-177800">
              <a:lnSpc>
                <a:spcPts val="1400"/>
              </a:lnSpc>
              <a:buFont typeface="Wingdings" panose="05000000000000000000" pitchFamily="2" charset="2"/>
              <a:buChar char="ü"/>
            </a:pPr>
            <a:r>
              <a:rPr lang="ja-JP" altLang="en-US" sz="1050" dirty="0">
                <a:solidFill>
                  <a:schemeClr val="tx1"/>
                </a:solidFill>
              </a:rPr>
              <a:t>震災後創業者へコンサルティング支援</a:t>
            </a:r>
            <a:r>
              <a:rPr lang="ja-JP" altLang="en-US" sz="1050" dirty="0" smtClean="0">
                <a:solidFill>
                  <a:schemeClr val="tx1"/>
                </a:solidFill>
              </a:rPr>
              <a:t>：約</a:t>
            </a:r>
            <a:r>
              <a:rPr lang="en-US" altLang="ja-JP" sz="1600" dirty="0">
                <a:solidFill>
                  <a:srgbClr val="C00000"/>
                </a:solidFill>
              </a:rPr>
              <a:t>8</a:t>
            </a:r>
            <a:r>
              <a:rPr lang="en-US" altLang="ja-JP" sz="1600" dirty="0" smtClean="0">
                <a:solidFill>
                  <a:srgbClr val="C00000"/>
                </a:solidFill>
              </a:rPr>
              <a:t>0</a:t>
            </a:r>
            <a:r>
              <a:rPr lang="ja-JP" altLang="en-US" sz="1050" dirty="0" smtClean="0">
                <a:solidFill>
                  <a:schemeClr val="tx1"/>
                </a:solidFill>
              </a:rPr>
              <a:t>件</a:t>
            </a:r>
            <a:endParaRPr lang="ja-JP" altLang="en-US" sz="1050" dirty="0">
              <a:solidFill>
                <a:schemeClr val="tx1"/>
              </a:solidFill>
            </a:endParaRPr>
          </a:p>
          <a:p>
            <a:pPr marL="355600" indent="-177800">
              <a:lnSpc>
                <a:spcPts val="1400"/>
              </a:lnSpc>
              <a:buFont typeface="Wingdings" panose="05000000000000000000" pitchFamily="2" charset="2"/>
              <a:buChar char="ü"/>
            </a:pPr>
            <a:r>
              <a:rPr lang="ja-JP" altLang="en-US" sz="1050" dirty="0" smtClean="0">
                <a:solidFill>
                  <a:schemeClr val="tx1"/>
                </a:solidFill>
              </a:rPr>
              <a:t>福島イノベ機構</a:t>
            </a:r>
            <a:r>
              <a:rPr lang="ja-JP" altLang="en-US" sz="1050" dirty="0">
                <a:solidFill>
                  <a:schemeClr val="tx1"/>
                </a:solidFill>
              </a:rPr>
              <a:t>「</a:t>
            </a:r>
            <a:r>
              <a:rPr lang="en-US" altLang="ja-JP" sz="1050" dirty="0">
                <a:solidFill>
                  <a:schemeClr val="tx1"/>
                </a:solidFill>
              </a:rPr>
              <a:t>Fukushima Tech Create</a:t>
            </a:r>
            <a:r>
              <a:rPr lang="ja-JP" altLang="en-US" sz="1050" dirty="0">
                <a:solidFill>
                  <a:schemeClr val="tx1"/>
                </a:solidFill>
              </a:rPr>
              <a:t>」事業への協力・支援</a:t>
            </a:r>
          </a:p>
          <a:p>
            <a:pPr>
              <a:lnSpc>
                <a:spcPts val="1400"/>
              </a:lnSpc>
            </a:pPr>
            <a:r>
              <a:rPr lang="en-US" altLang="ja-JP" sz="1050" dirty="0" smtClean="0">
                <a:solidFill>
                  <a:srgbClr val="008000"/>
                </a:solidFill>
              </a:rPr>
              <a:t>【</a:t>
            </a:r>
            <a:r>
              <a:rPr lang="ja-JP" altLang="en-US" sz="1050" dirty="0" smtClean="0">
                <a:solidFill>
                  <a:srgbClr val="008000"/>
                </a:solidFill>
              </a:rPr>
              <a:t>交流人口の拡大</a:t>
            </a:r>
            <a:r>
              <a:rPr lang="en-US" altLang="ja-JP" sz="1050" dirty="0" smtClean="0">
                <a:solidFill>
                  <a:srgbClr val="008000"/>
                </a:solidFill>
              </a:rPr>
              <a:t>】</a:t>
            </a:r>
            <a:endParaRPr lang="en-US" altLang="ja-JP" sz="1050" dirty="0">
              <a:solidFill>
                <a:srgbClr val="008000"/>
              </a:solidFill>
            </a:endParaRPr>
          </a:p>
          <a:p>
            <a:pPr marL="355600" indent="-177800">
              <a:lnSpc>
                <a:spcPts val="1400"/>
              </a:lnSpc>
              <a:buFont typeface="Wingdings" panose="05000000000000000000" pitchFamily="2" charset="2"/>
              <a:buChar char="ü"/>
            </a:pPr>
            <a:r>
              <a:rPr lang="ja-JP" altLang="en-US" sz="1050" spc="-30" dirty="0">
                <a:solidFill>
                  <a:schemeClr val="tx1"/>
                </a:solidFill>
              </a:rPr>
              <a:t>福島ロボットテストフィールドとの</a:t>
            </a:r>
            <a:r>
              <a:rPr lang="ja-JP" altLang="en-US" sz="1050" spc="-30" dirty="0">
                <a:solidFill>
                  <a:srgbClr val="C00000"/>
                </a:solidFill>
              </a:rPr>
              <a:t>コラボ企画</a:t>
            </a:r>
            <a:r>
              <a:rPr lang="ja-JP" altLang="en-US" sz="1050" spc="-30" dirty="0">
                <a:solidFill>
                  <a:schemeClr val="tx1"/>
                </a:solidFill>
              </a:rPr>
              <a:t>を実現</a:t>
            </a:r>
          </a:p>
          <a:p>
            <a:pPr marL="355600" indent="-177800">
              <a:lnSpc>
                <a:spcPts val="1400"/>
              </a:lnSpc>
              <a:buFont typeface="Wingdings" panose="05000000000000000000" pitchFamily="2" charset="2"/>
              <a:buChar char="ü"/>
            </a:pPr>
            <a:r>
              <a:rPr lang="ja-JP" altLang="en-US" sz="1050" dirty="0">
                <a:solidFill>
                  <a:schemeClr val="tx1"/>
                </a:solidFill>
              </a:rPr>
              <a:t>初の相双地域泊の</a:t>
            </a:r>
            <a:r>
              <a:rPr lang="ja-JP" altLang="en-US" sz="1050" dirty="0">
                <a:solidFill>
                  <a:srgbClr val="C00000"/>
                </a:solidFill>
              </a:rPr>
              <a:t>修学旅行</a:t>
            </a:r>
            <a:r>
              <a:rPr lang="ja-JP" altLang="en-US" sz="1050" dirty="0">
                <a:solidFill>
                  <a:schemeClr val="tx1"/>
                </a:solidFill>
              </a:rPr>
              <a:t>を誘致し、</a:t>
            </a:r>
            <a:r>
              <a:rPr lang="ja-JP" altLang="en-US" sz="1050" dirty="0">
                <a:solidFill>
                  <a:srgbClr val="C00000"/>
                </a:solidFill>
              </a:rPr>
              <a:t>ホープツーリズム</a:t>
            </a:r>
            <a:r>
              <a:rPr lang="ja-JP" altLang="en-US" sz="1050" dirty="0">
                <a:solidFill>
                  <a:schemeClr val="tx1"/>
                </a:solidFill>
              </a:rPr>
              <a:t>を</a:t>
            </a:r>
            <a:r>
              <a:rPr lang="ja-JP" altLang="en-US" sz="1050" dirty="0" smtClean="0">
                <a:solidFill>
                  <a:schemeClr val="tx1"/>
                </a:solidFill>
              </a:rPr>
              <a:t>推進</a:t>
            </a:r>
            <a:r>
              <a:rPr lang="ja-JP" altLang="en-US" sz="1050" b="0" u="sng" dirty="0" smtClean="0">
                <a:solidFill>
                  <a:schemeClr val="tx1"/>
                </a:solidFill>
              </a:rPr>
              <a:t>　　　　</a:t>
            </a:r>
            <a:endParaRPr lang="en-US" altLang="ja-JP" sz="1050" b="0" u="sng" dirty="0" smtClean="0">
              <a:solidFill>
                <a:schemeClr val="tx1"/>
              </a:solidFill>
            </a:endParaRPr>
          </a:p>
          <a:p>
            <a:pPr marL="355600" indent="-177800">
              <a:lnSpc>
                <a:spcPts val="1400"/>
              </a:lnSpc>
              <a:buFont typeface="Wingdings" panose="05000000000000000000" pitchFamily="2" charset="2"/>
              <a:buChar char="ü"/>
            </a:pP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142" name="テキスト ボックス 141"/>
          <p:cNvSpPr txBox="1"/>
          <p:nvPr/>
        </p:nvSpPr>
        <p:spPr>
          <a:xfrm>
            <a:off x="5528398" y="8393125"/>
            <a:ext cx="7244624" cy="1179500"/>
          </a:xfrm>
          <a:prstGeom prst="rect">
            <a:avLst/>
          </a:prstGeom>
          <a:solidFill>
            <a:srgbClr val="FFFFCC">
              <a:alpha val="49804"/>
            </a:srgbClr>
          </a:solidFill>
          <a:ln w="12700">
            <a:solidFill>
              <a:schemeClr val="accent4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36000" bIns="36000" rtlCol="0" anchor="t" anchorCtr="0">
            <a:noAutofit/>
          </a:bodyPr>
          <a:lstStyle>
            <a:defPPr>
              <a:defRPr lang="en-US"/>
            </a:defPPr>
            <a:lvl1pPr algn="ctr">
              <a:defRPr sz="1200" b="1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メイリオ" panose="020B0604030504040204" pitchFamily="50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177800" indent="-177800" algn="l">
              <a:lnSpc>
                <a:spcPts val="14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ja-JP" altLang="en-US" sz="1100" b="0" dirty="0" smtClean="0">
                <a:solidFill>
                  <a:schemeClr val="tx1"/>
                </a:solidFill>
                <a:effectLst/>
              </a:rPr>
              <a:t>福島の</a:t>
            </a:r>
            <a:r>
              <a:rPr lang="ja-JP" altLang="en-US" sz="1100" b="0" dirty="0">
                <a:solidFill>
                  <a:schemeClr val="tx1"/>
                </a:solidFill>
                <a:effectLst/>
              </a:rPr>
              <a:t>復興</a:t>
            </a:r>
            <a:r>
              <a:rPr lang="ja-JP" altLang="en-US" sz="1100" b="0" dirty="0" smtClean="0">
                <a:solidFill>
                  <a:schemeClr val="tx1"/>
                </a:solidFill>
                <a:effectLst/>
              </a:rPr>
              <a:t>は未だ</a:t>
            </a:r>
            <a:r>
              <a:rPr lang="ja-JP" altLang="en-US" sz="1100" b="0" dirty="0">
                <a:solidFill>
                  <a:schemeClr val="tx1"/>
                </a:solidFill>
                <a:effectLst/>
              </a:rPr>
              <a:t>道半ばであるとの認識の下、</a:t>
            </a:r>
            <a:r>
              <a:rPr lang="ja-JP" altLang="en-US" sz="1100" b="0" dirty="0" smtClean="0">
                <a:solidFill>
                  <a:schemeClr val="tx1"/>
                </a:solidFill>
                <a:effectLst/>
              </a:rPr>
              <a:t>引き続き、事業者</a:t>
            </a:r>
            <a:r>
              <a:rPr lang="ja-JP" altLang="en-US" sz="1100" b="0" dirty="0">
                <a:solidFill>
                  <a:schemeClr val="tx1"/>
                </a:solidFill>
                <a:effectLst/>
              </a:rPr>
              <a:t>・農業者に対するきめ細かい</a:t>
            </a:r>
            <a:r>
              <a:rPr lang="ja-JP" altLang="en-US" sz="1100" b="0" dirty="0" smtClean="0">
                <a:solidFill>
                  <a:schemeClr val="tx1"/>
                </a:solidFill>
                <a:effectLst/>
              </a:rPr>
              <a:t>支援を行うとともに、</a:t>
            </a:r>
            <a:r>
              <a:rPr lang="ja-JP" altLang="en-US" sz="1100" b="0" dirty="0">
                <a:solidFill>
                  <a:schemeClr val="tx1"/>
                </a:solidFill>
                <a:effectLst/>
              </a:rPr>
              <a:t>復興が本格化フェーズに入る</a:t>
            </a:r>
            <a:r>
              <a:rPr lang="ja-JP" altLang="en-US" sz="1100" b="0" dirty="0" smtClean="0">
                <a:solidFill>
                  <a:schemeClr val="tx1"/>
                </a:solidFill>
                <a:effectLst/>
              </a:rPr>
              <a:t>自治体や事業者</a:t>
            </a:r>
            <a:r>
              <a:rPr lang="ja-JP" altLang="en-US" sz="1100" b="0" dirty="0">
                <a:solidFill>
                  <a:schemeClr val="tx1"/>
                </a:solidFill>
                <a:effectLst/>
              </a:rPr>
              <a:t>・農業者、地域を牽引する事業者等への支援を</a:t>
            </a:r>
            <a:r>
              <a:rPr lang="ja-JP" altLang="en-US" sz="1100" b="0" dirty="0" smtClean="0">
                <a:solidFill>
                  <a:schemeClr val="tx1"/>
                </a:solidFill>
                <a:effectLst/>
              </a:rPr>
              <a:t>強化。</a:t>
            </a:r>
            <a:endParaRPr lang="en-US" altLang="ja-JP" sz="1100" b="0" dirty="0" smtClean="0">
              <a:solidFill>
                <a:schemeClr val="tx1"/>
              </a:solidFill>
              <a:effectLst/>
            </a:endParaRPr>
          </a:p>
          <a:p>
            <a:pPr marL="177800" indent="-177800" algn="l">
              <a:lnSpc>
                <a:spcPts val="14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ja-JP" altLang="en-US" sz="1100" b="0" dirty="0">
                <a:solidFill>
                  <a:schemeClr val="tx1"/>
                </a:solidFill>
                <a:effectLst/>
              </a:rPr>
              <a:t>あわせて</a:t>
            </a:r>
            <a:r>
              <a:rPr lang="ja-JP" altLang="en-US" sz="1100" b="0" dirty="0" smtClean="0">
                <a:solidFill>
                  <a:schemeClr val="tx1"/>
                </a:solidFill>
                <a:effectLst/>
              </a:rPr>
              <a:t>、外部人材・資本の呼込、交流人口拡大、移住・定住、広域的</a:t>
            </a:r>
            <a:r>
              <a:rPr lang="ja-JP" altLang="en-US" sz="1100" b="0" dirty="0">
                <a:solidFill>
                  <a:schemeClr val="tx1"/>
                </a:solidFill>
                <a:effectLst/>
              </a:rPr>
              <a:t>な</a:t>
            </a:r>
            <a:r>
              <a:rPr lang="ja-JP" altLang="en-US" sz="1100" b="0" dirty="0" smtClean="0">
                <a:solidFill>
                  <a:schemeClr val="tx1"/>
                </a:solidFill>
                <a:effectLst/>
              </a:rPr>
              <a:t>まちづくり等への貢献を充実。</a:t>
            </a:r>
          </a:p>
          <a:p>
            <a:pPr marL="177800" indent="-177800" algn="l">
              <a:lnSpc>
                <a:spcPts val="14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ja-JP" altLang="en-US" sz="1100" b="0" dirty="0" smtClean="0">
                <a:solidFill>
                  <a:schemeClr val="tx1"/>
                </a:solidFill>
                <a:effectLst/>
              </a:rPr>
              <a:t>被災地</a:t>
            </a:r>
            <a:r>
              <a:rPr lang="ja-JP" altLang="en-US" sz="1100" b="0" dirty="0">
                <a:solidFill>
                  <a:schemeClr val="tx1"/>
                </a:solidFill>
                <a:effectLst/>
              </a:rPr>
              <a:t>が「課題先進地」であることを</a:t>
            </a:r>
            <a:r>
              <a:rPr lang="ja-JP" altLang="en-US" sz="1100" b="0" dirty="0" smtClean="0">
                <a:solidFill>
                  <a:schemeClr val="tx1"/>
                </a:solidFill>
                <a:effectLst/>
              </a:rPr>
              <a:t>踏まえ、イノベーション</a:t>
            </a:r>
            <a:r>
              <a:rPr lang="ja-JP" altLang="en-US" sz="1100" b="0" dirty="0">
                <a:solidFill>
                  <a:schemeClr val="tx1"/>
                </a:solidFill>
                <a:effectLst/>
              </a:rPr>
              <a:t>に</a:t>
            </a:r>
            <a:r>
              <a:rPr lang="ja-JP" altLang="en-US" sz="1100" b="0" dirty="0" smtClean="0">
                <a:solidFill>
                  <a:schemeClr val="tx1"/>
                </a:solidFill>
                <a:effectLst/>
              </a:rPr>
              <a:t>よる社会課題解決へのチャレンジの場となるよう、先導的な取組に貢献。</a:t>
            </a:r>
            <a:endParaRPr lang="ja-JP" altLang="en-US" sz="1100" b="0" dirty="0">
              <a:solidFill>
                <a:schemeClr val="tx1"/>
              </a:solidFill>
              <a:effectLst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11094999" y="8180892"/>
            <a:ext cx="1675130" cy="168713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72000" bIns="36000" rtlCol="0" anchor="t" anchorCtr="0">
            <a:noAutofit/>
          </a:bodyPr>
          <a:lstStyle>
            <a:defPPr>
              <a:defRPr lang="en-US"/>
            </a:defPPr>
            <a:lvl1pPr algn="ctr">
              <a:defRPr sz="1200" b="1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メイリオ" panose="020B0604030504040204" pitchFamily="50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r"/>
            <a:r>
              <a:rPr lang="en-US" altLang="ja-JP" sz="800" b="0" dirty="0" smtClean="0">
                <a:solidFill>
                  <a:schemeClr val="tx1"/>
                </a:solidFill>
              </a:rPr>
              <a:t>【</a:t>
            </a:r>
            <a:r>
              <a:rPr lang="ja-JP" altLang="en-US" sz="800" b="0" dirty="0" smtClean="0">
                <a:solidFill>
                  <a:schemeClr val="tx1"/>
                </a:solidFill>
              </a:rPr>
              <a:t>数値</a:t>
            </a:r>
            <a:r>
              <a:rPr lang="en-US" altLang="ja-JP" sz="800" b="0" dirty="0" smtClean="0">
                <a:solidFill>
                  <a:schemeClr val="tx1"/>
                </a:solidFill>
              </a:rPr>
              <a:t>】2021</a:t>
            </a:r>
            <a:r>
              <a:rPr lang="ja-JP" altLang="en-US" sz="800" b="0" dirty="0" smtClean="0">
                <a:solidFill>
                  <a:schemeClr val="tx1"/>
                </a:solidFill>
              </a:rPr>
              <a:t>年</a:t>
            </a:r>
            <a:r>
              <a:rPr lang="en-US" altLang="ja-JP" sz="800" b="0" dirty="0" smtClean="0">
                <a:solidFill>
                  <a:schemeClr val="tx1"/>
                </a:solidFill>
              </a:rPr>
              <a:t>6</a:t>
            </a:r>
            <a:r>
              <a:rPr lang="ja-JP" altLang="en-US" sz="800" b="0" dirty="0" smtClean="0">
                <a:solidFill>
                  <a:schemeClr val="tx1"/>
                </a:solidFill>
              </a:rPr>
              <a:t>月</a:t>
            </a:r>
            <a:r>
              <a:rPr lang="en-US" altLang="ja-JP" sz="800" b="0" dirty="0" smtClean="0">
                <a:solidFill>
                  <a:schemeClr val="tx1"/>
                </a:solidFill>
              </a:rPr>
              <a:t>1</a:t>
            </a:r>
            <a:r>
              <a:rPr lang="ja-JP" altLang="en-US" sz="800" b="0" dirty="0" smtClean="0">
                <a:solidFill>
                  <a:schemeClr val="tx1"/>
                </a:solidFill>
              </a:rPr>
              <a:t>日現在</a:t>
            </a:r>
            <a:endParaRPr lang="en-US" altLang="ja-JP" sz="800" b="0" dirty="0" smtClean="0">
              <a:solidFill>
                <a:schemeClr val="tx1"/>
              </a:solidFill>
            </a:endParaRPr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5514105" y="8121305"/>
            <a:ext cx="1116336" cy="287886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36000" rtlCol="0" anchor="t" anchorCtr="0">
            <a:noAutofit/>
          </a:bodyPr>
          <a:lstStyle>
            <a:defPPr>
              <a:defRPr lang="en-US"/>
            </a:defPPr>
            <a:lvl1pPr algn="ctr">
              <a:defRPr sz="1200" b="1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メイリオ" panose="020B0604030504040204" pitchFamily="50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>
              <a:buClr>
                <a:schemeClr val="accent5">
                  <a:lumMod val="75000"/>
                </a:schemeClr>
              </a:buClr>
            </a:pPr>
            <a:r>
              <a:rPr lang="ja-JP" altLang="en-US" spc="-50" dirty="0" smtClean="0">
                <a:solidFill>
                  <a:schemeClr val="accent5">
                    <a:lumMod val="75000"/>
                  </a:schemeClr>
                </a:solidFill>
              </a:rPr>
              <a:t>今後の方向性</a:t>
            </a:r>
            <a:endParaRPr lang="ja-JP" altLang="en-US" b="0" spc="-5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03" name="ホームベース 102"/>
          <p:cNvSpPr/>
          <p:nvPr/>
        </p:nvSpPr>
        <p:spPr>
          <a:xfrm rot="5400000">
            <a:off x="-434434" y="8801010"/>
            <a:ext cx="1261157" cy="318902"/>
          </a:xfrm>
          <a:prstGeom prst="homePlate">
            <a:avLst>
              <a:gd name="adj" fmla="val 32596"/>
            </a:avLst>
          </a:prstGeom>
          <a:solidFill>
            <a:schemeClr val="accent5">
              <a:lumMod val="50000"/>
            </a:schemeClr>
          </a:solidFill>
          <a:ln w="12700">
            <a:solidFill>
              <a:schemeClr val="bg1">
                <a:lumMod val="9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0" bIns="0" rtlCol="0" anchor="ctr" anchorCtr="0">
            <a:noAutofit/>
          </a:bodyPr>
          <a:lstStyle/>
          <a:p>
            <a:pPr>
              <a:lnSpc>
                <a:spcPts val="1100"/>
              </a:lnSpc>
            </a:pPr>
            <a:endParaRPr lang="en-US" altLang="ja-JP" sz="1100" b="1" dirty="0" smtClean="0">
              <a:solidFill>
                <a:schemeClr val="bg1"/>
              </a:solidFill>
              <a:latin typeface="Century Gothic" panose="020B0502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1040562" y="539750"/>
            <a:ext cx="3994595" cy="23263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accent5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 anchorCtr="0">
            <a:noAutofit/>
          </a:bodyPr>
          <a:lstStyle>
            <a:defPPr>
              <a:defRPr lang="en-US"/>
            </a:defPPr>
            <a:lvl1pPr algn="ctr">
              <a:defRPr sz="11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dirty="0" smtClean="0"/>
              <a:t>福島復興と官民合同チームの歩み</a:t>
            </a:r>
            <a:endParaRPr lang="en-US" altLang="ja-JP" dirty="0"/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1040564" y="820558"/>
            <a:ext cx="3993006" cy="194378"/>
          </a:xfrm>
          <a:prstGeom prst="rect">
            <a:avLst/>
          </a:prstGeom>
          <a:solidFill>
            <a:schemeClr val="bg2">
              <a:lumMod val="50000"/>
            </a:schemeClr>
          </a:solidFill>
          <a:ln w="12700">
            <a:solidFill>
              <a:schemeClr val="bg2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 anchorCtr="0">
            <a:noAutofit/>
          </a:bodyPr>
          <a:lstStyle>
            <a:defPPr>
              <a:defRPr lang="en-US"/>
            </a:defPPr>
            <a:lvl1pPr algn="ctr">
              <a:defRPr sz="1200" b="1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メイリオ" panose="020B0604030504040204" pitchFamily="50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ja-JP" sz="1100" dirty="0" smtClean="0">
                <a:solidFill>
                  <a:schemeClr val="bg1"/>
                </a:solidFill>
              </a:rPr>
              <a:t>2011.3.11</a:t>
            </a:r>
            <a:r>
              <a:rPr lang="ja-JP" altLang="en-US" sz="1100" dirty="0" smtClean="0">
                <a:solidFill>
                  <a:schemeClr val="bg1"/>
                </a:solidFill>
              </a:rPr>
              <a:t> 東日本大震災発災・原子力緊急事態宣言発令</a:t>
            </a:r>
            <a:endParaRPr lang="en-US" altLang="ja-JP" sz="1100" dirty="0" smtClean="0">
              <a:solidFill>
                <a:schemeClr val="bg1"/>
              </a:solidFill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397933" y="539750"/>
            <a:ext cx="562851" cy="232638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solidFill>
              <a:schemeClr val="accent5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 anchorCtr="0">
            <a:noAutofit/>
          </a:bodyPr>
          <a:lstStyle>
            <a:defPPr>
              <a:defRPr lang="en-US"/>
            </a:defPPr>
            <a:lvl1pPr algn="ctr">
              <a:defRPr sz="1200" b="1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メイリオ" panose="020B0604030504040204" pitchFamily="50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ja-JP" altLang="en-US" sz="1100" dirty="0" smtClean="0">
                <a:solidFill>
                  <a:schemeClr val="bg1"/>
                </a:solidFill>
              </a:rPr>
              <a:t>年度</a:t>
            </a:r>
            <a:endParaRPr lang="en-US" altLang="ja-JP" sz="1100" dirty="0" smtClean="0">
              <a:solidFill>
                <a:schemeClr val="bg1"/>
              </a:solidFill>
            </a:endParaRPr>
          </a:p>
        </p:txBody>
      </p:sp>
      <p:sp>
        <p:nvSpPr>
          <p:cNvPr id="116" name="ホームベース 115"/>
          <p:cNvSpPr/>
          <p:nvPr/>
        </p:nvSpPr>
        <p:spPr>
          <a:xfrm rot="5400000">
            <a:off x="-2801149" y="5322823"/>
            <a:ext cx="5994590" cy="318902"/>
          </a:xfrm>
          <a:prstGeom prst="homePlate">
            <a:avLst>
              <a:gd name="adj" fmla="val 32596"/>
            </a:avLst>
          </a:prstGeom>
          <a:solidFill>
            <a:schemeClr val="accent5">
              <a:lumMod val="75000"/>
            </a:schemeClr>
          </a:solidFill>
          <a:ln w="12700">
            <a:solidFill>
              <a:schemeClr val="bg1">
                <a:lumMod val="9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0" bIns="0" rtlCol="0" anchor="ctr" anchorCtr="0">
            <a:noAutofit/>
          </a:bodyPr>
          <a:lstStyle/>
          <a:p>
            <a:pPr>
              <a:lnSpc>
                <a:spcPts val="1100"/>
              </a:lnSpc>
            </a:pPr>
            <a:endParaRPr lang="ja-JP" altLang="en-US" sz="1100" b="1" dirty="0">
              <a:solidFill>
                <a:schemeClr val="bg1"/>
              </a:solidFill>
              <a:latin typeface="Century Gothic" panose="020B0502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7" name="ホームベース 116"/>
          <p:cNvSpPr/>
          <p:nvPr/>
        </p:nvSpPr>
        <p:spPr>
          <a:xfrm rot="5400000">
            <a:off x="-648306" y="1597692"/>
            <a:ext cx="1688919" cy="318902"/>
          </a:xfrm>
          <a:prstGeom prst="homePlate">
            <a:avLst>
              <a:gd name="adj" fmla="val 32596"/>
            </a:avLst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bg1">
                <a:lumMod val="9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0" bIns="0" rtlCol="0" anchor="ctr" anchorCtr="0">
            <a:noAutofit/>
          </a:bodyPr>
          <a:lstStyle/>
          <a:p>
            <a:pPr>
              <a:lnSpc>
                <a:spcPts val="1300"/>
              </a:lnSpc>
            </a:pPr>
            <a:endParaRPr lang="ja-JP" altLang="en-US" sz="1100" b="1" dirty="0">
              <a:solidFill>
                <a:schemeClr val="bg1"/>
              </a:solidFill>
              <a:latin typeface="Century Gothic" panose="020B0502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1047740" y="9006655"/>
            <a:ext cx="3923363" cy="559736"/>
          </a:xfrm>
          <a:prstGeom prst="rect">
            <a:avLst/>
          </a:prstGeom>
          <a:solidFill>
            <a:schemeClr val="bg1">
              <a:alpha val="9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0" bIns="0" rtlCol="0" anchor="t" anchorCtr="0">
            <a:noAutofit/>
          </a:bodyPr>
          <a:lstStyle>
            <a:defPPr>
              <a:defRPr lang="en-US"/>
            </a:defPPr>
            <a:lvl1pPr algn="ctr">
              <a:defRPr sz="1200" b="1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メイリオ" panose="020B0604030504040204" pitchFamily="50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88900" indent="-88900" algn="l">
              <a:buFont typeface="Wingdings" panose="05000000000000000000" pitchFamily="2" charset="2"/>
              <a:buChar char="l"/>
            </a:pPr>
            <a:r>
              <a:rPr lang="en-US" altLang="ja-JP" sz="1000" b="0" u="sng" dirty="0" smtClean="0">
                <a:solidFill>
                  <a:schemeClr val="tx1"/>
                </a:solidFill>
              </a:rPr>
              <a:t>2022</a:t>
            </a:r>
            <a:r>
              <a:rPr lang="ja-JP" altLang="en-US" sz="900" b="0" u="sng" dirty="0" smtClean="0">
                <a:solidFill>
                  <a:schemeClr val="tx1"/>
                </a:solidFill>
              </a:rPr>
              <a:t>春</a:t>
            </a:r>
            <a:r>
              <a:rPr lang="zh-TW" altLang="en-US" sz="1000" b="0" dirty="0" smtClean="0">
                <a:solidFill>
                  <a:schemeClr val="tx1"/>
                </a:solidFill>
              </a:rPr>
              <a:t> </a:t>
            </a:r>
            <a:r>
              <a:rPr lang="ja-JP" altLang="en-US" sz="1000" b="0" dirty="0" smtClean="0">
                <a:solidFill>
                  <a:schemeClr val="tx1"/>
                </a:solidFill>
              </a:rPr>
              <a:t>双葉町</a:t>
            </a:r>
            <a:r>
              <a:rPr lang="zh-TW" altLang="en-US" sz="1000" b="0" dirty="0" smtClean="0">
                <a:solidFill>
                  <a:schemeClr val="tx1"/>
                </a:solidFill>
              </a:rPr>
              <a:t>･大熊</a:t>
            </a:r>
            <a:r>
              <a:rPr lang="ja-JP" altLang="en-US" sz="1000" b="0" dirty="0" smtClean="0">
                <a:solidFill>
                  <a:schemeClr val="tx1"/>
                </a:solidFill>
              </a:rPr>
              <a:t>町･葛尾村 特定</a:t>
            </a:r>
            <a:r>
              <a:rPr lang="zh-TW" altLang="en-US" sz="1000" b="0" dirty="0" smtClean="0">
                <a:solidFill>
                  <a:schemeClr val="tx1"/>
                </a:solidFill>
              </a:rPr>
              <a:t>復興</a:t>
            </a:r>
            <a:r>
              <a:rPr lang="ja-JP" altLang="en-US" sz="1000" b="0" dirty="0" smtClean="0">
                <a:solidFill>
                  <a:schemeClr val="tx1"/>
                </a:solidFill>
              </a:rPr>
              <a:t>再生拠点 </a:t>
            </a:r>
            <a:r>
              <a:rPr lang="zh-TW" altLang="en-US" sz="1000" b="0" dirty="0" smtClean="0">
                <a:solidFill>
                  <a:schemeClr val="tx1"/>
                </a:solidFill>
              </a:rPr>
              <a:t>全域解除</a:t>
            </a:r>
            <a:r>
              <a:rPr lang="ja-JP" altLang="en-US" sz="1000" b="0" dirty="0" smtClean="0">
                <a:solidFill>
                  <a:schemeClr val="tx1"/>
                </a:solidFill>
              </a:rPr>
              <a:t>予定</a:t>
            </a:r>
            <a:endParaRPr lang="en-US" altLang="ja-JP" sz="1000" b="0" dirty="0" smtClean="0">
              <a:solidFill>
                <a:schemeClr val="tx1"/>
              </a:solidFill>
            </a:endParaRPr>
          </a:p>
          <a:p>
            <a:pPr marL="88900" indent="-88900" algn="l">
              <a:buFont typeface="Wingdings" panose="05000000000000000000" pitchFamily="2" charset="2"/>
              <a:buChar char="l"/>
            </a:pPr>
            <a:r>
              <a:rPr lang="en-US" altLang="ja-JP" sz="1000" b="0" u="sng" dirty="0" smtClean="0">
                <a:solidFill>
                  <a:schemeClr val="tx1"/>
                </a:solidFill>
              </a:rPr>
              <a:t>2023</a:t>
            </a:r>
            <a:r>
              <a:rPr lang="ja-JP" altLang="en-US" sz="900" b="0" u="sng" dirty="0" smtClean="0">
                <a:solidFill>
                  <a:schemeClr val="tx1"/>
                </a:solidFill>
              </a:rPr>
              <a:t>春</a:t>
            </a:r>
            <a:r>
              <a:rPr lang="ja-JP" altLang="en-US" sz="1000" b="0" dirty="0" smtClean="0">
                <a:solidFill>
                  <a:schemeClr val="tx1"/>
                </a:solidFill>
              </a:rPr>
              <a:t> 浪江町･富岡町･飯舘村 特定復興再生拠点 全域解除予定</a:t>
            </a:r>
            <a:endParaRPr lang="en-US" altLang="ja-JP" sz="1000" b="0" dirty="0" smtClean="0">
              <a:solidFill>
                <a:schemeClr val="tx1"/>
              </a:solidFill>
            </a:endParaRPr>
          </a:p>
          <a:p>
            <a:pPr marL="88900" indent="-88900" algn="l">
              <a:buFont typeface="Wingdings" panose="05000000000000000000" pitchFamily="2" charset="2"/>
              <a:buChar char="l"/>
            </a:pPr>
            <a:r>
              <a:rPr lang="en-US" altLang="ja-JP" sz="1000" b="0" u="sng" dirty="0" smtClean="0">
                <a:solidFill>
                  <a:schemeClr val="tx1"/>
                </a:solidFill>
              </a:rPr>
              <a:t>2024</a:t>
            </a:r>
            <a:r>
              <a:rPr lang="ja-JP" altLang="en-US" sz="1000" b="0" dirty="0" smtClean="0">
                <a:solidFill>
                  <a:schemeClr val="tx1"/>
                </a:solidFill>
              </a:rPr>
              <a:t>　 国際教育研究拠点 本格開所予定</a:t>
            </a:r>
            <a:endParaRPr lang="en-US" altLang="ja-JP" sz="1000" b="0" dirty="0" smtClean="0">
              <a:solidFill>
                <a:schemeClr val="tx1"/>
              </a:solidFill>
            </a:endParaRPr>
          </a:p>
        </p:txBody>
      </p:sp>
      <p:sp>
        <p:nvSpPr>
          <p:cNvPr id="119" name="正方形/長方形 118"/>
          <p:cNvSpPr/>
          <p:nvPr/>
        </p:nvSpPr>
        <p:spPr>
          <a:xfrm>
            <a:off x="400320" y="8401263"/>
            <a:ext cx="572808" cy="115118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/>
          <a:lstStyle/>
          <a:p>
            <a:pPr algn="ctr"/>
            <a:r>
              <a:rPr kumimoji="1" lang="en-US" altLang="ja-JP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メイリオ" panose="020B0604030504040204" pitchFamily="50" charset="-128"/>
              </a:rPr>
              <a:t>2021</a:t>
            </a:r>
          </a:p>
          <a:p>
            <a:pPr algn="ctr"/>
            <a:r>
              <a:rPr kumimoji="1" lang="en-US" altLang="ja-JP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メイリオ" panose="020B0604030504040204" pitchFamily="50" charset="-128"/>
              </a:rPr>
              <a:t>(R3)</a:t>
            </a:r>
          </a:p>
          <a:p>
            <a:pPr algn="ctr">
              <a:spcBef>
                <a:spcPts val="600"/>
              </a:spcBef>
            </a:pPr>
            <a:r>
              <a:rPr kumimoji="1" lang="ja-JP" altLang="en-US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メイリオ" panose="020B0604030504040204" pitchFamily="50" charset="-128"/>
              </a:rPr>
              <a:t>～</a:t>
            </a:r>
            <a:endParaRPr kumimoji="1" lang="en-US" altLang="ja-JP" sz="1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kumimoji="1" lang="en-US" altLang="ja-JP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メイリオ" panose="020B0604030504040204" pitchFamily="50" charset="-128"/>
              </a:rPr>
              <a:t>2025</a:t>
            </a:r>
          </a:p>
          <a:p>
            <a:pPr algn="ctr"/>
            <a:r>
              <a:rPr kumimoji="1" lang="en-US" altLang="ja-JP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メイリオ" panose="020B0604030504040204" pitchFamily="50" charset="-128"/>
              </a:rPr>
              <a:t>(R7)</a:t>
            </a:r>
            <a:endParaRPr kumimoji="1" lang="ja-JP" alt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21" name="カギ線コネクタ 120"/>
          <p:cNvCxnSpPr>
            <a:stCxn id="137" idx="3"/>
          </p:cNvCxnSpPr>
          <p:nvPr/>
        </p:nvCxnSpPr>
        <p:spPr>
          <a:xfrm flipV="1">
            <a:off x="4915944" y="1617057"/>
            <a:ext cx="260570" cy="405165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5">
                <a:lumMod val="50000"/>
              </a:schemeClr>
            </a:solidFill>
            <a:headEnd type="oval"/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正方形/長方形 121"/>
          <p:cNvSpPr/>
          <p:nvPr/>
        </p:nvSpPr>
        <p:spPr>
          <a:xfrm>
            <a:off x="1065209" y="7282908"/>
            <a:ext cx="3968361" cy="1080000"/>
          </a:xfrm>
          <a:prstGeom prst="rect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5" name="正方形/長方形 124"/>
          <p:cNvSpPr/>
          <p:nvPr/>
        </p:nvSpPr>
        <p:spPr>
          <a:xfrm>
            <a:off x="1030534" y="2498883"/>
            <a:ext cx="4003036" cy="1117982"/>
          </a:xfrm>
          <a:prstGeom prst="rect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6" name="正方形/長方形 125"/>
          <p:cNvSpPr/>
          <p:nvPr/>
        </p:nvSpPr>
        <p:spPr>
          <a:xfrm>
            <a:off x="1040562" y="4931692"/>
            <a:ext cx="3993009" cy="889718"/>
          </a:xfrm>
          <a:prstGeom prst="rect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正方形/長方形 126"/>
          <p:cNvSpPr/>
          <p:nvPr/>
        </p:nvSpPr>
        <p:spPr>
          <a:xfrm>
            <a:off x="407038" y="7284357"/>
            <a:ext cx="566090" cy="107855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/>
          <a:lstStyle/>
          <a:p>
            <a:pPr algn="ctr"/>
            <a:r>
              <a:rPr kumimoji="1" lang="en-US" altLang="ja-JP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メイリオ" panose="020B0604030504040204" pitchFamily="50" charset="-128"/>
              </a:rPr>
              <a:t>2020</a:t>
            </a:r>
          </a:p>
          <a:p>
            <a:pPr algn="ctr"/>
            <a:r>
              <a:rPr kumimoji="1" lang="en-US" altLang="ja-JP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メイリオ" panose="020B0604030504040204" pitchFamily="50" charset="-128"/>
              </a:rPr>
              <a:t>(R2)</a:t>
            </a:r>
            <a:endParaRPr kumimoji="1" lang="ja-JP" alt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8" name="正方形/長方形 127"/>
          <p:cNvSpPr/>
          <p:nvPr/>
        </p:nvSpPr>
        <p:spPr>
          <a:xfrm>
            <a:off x="401628" y="5872245"/>
            <a:ext cx="571500" cy="137051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/>
          <a:lstStyle/>
          <a:p>
            <a:pPr algn="ctr"/>
            <a:r>
              <a:rPr kumimoji="1" lang="en-US" altLang="ja-JP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メイリオ" panose="020B0604030504040204" pitchFamily="50" charset="-128"/>
              </a:rPr>
              <a:t>2019</a:t>
            </a:r>
          </a:p>
          <a:p>
            <a:pPr algn="ctr"/>
            <a:r>
              <a:rPr kumimoji="1" lang="en-US" altLang="ja-JP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メイリオ" panose="020B0604030504040204" pitchFamily="50" charset="-128"/>
              </a:rPr>
              <a:t>(R1)</a:t>
            </a:r>
            <a:endParaRPr kumimoji="1" lang="ja-JP" alt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9" name="正方形/長方形 128"/>
          <p:cNvSpPr/>
          <p:nvPr/>
        </p:nvSpPr>
        <p:spPr>
          <a:xfrm>
            <a:off x="401628" y="4936905"/>
            <a:ext cx="561985" cy="88971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/>
          <a:lstStyle/>
          <a:p>
            <a:pPr algn="ctr"/>
            <a:r>
              <a:rPr kumimoji="1" lang="en-US" altLang="ja-JP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メイリオ" panose="020B0604030504040204" pitchFamily="50" charset="-128"/>
              </a:rPr>
              <a:t>2018</a:t>
            </a:r>
          </a:p>
          <a:p>
            <a:pPr algn="ctr"/>
            <a:r>
              <a:rPr kumimoji="1" lang="en-US" altLang="ja-JP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メイリオ" panose="020B0604030504040204" pitchFamily="50" charset="-128"/>
              </a:rPr>
              <a:t>(H30)</a:t>
            </a:r>
            <a:endParaRPr kumimoji="1" lang="ja-JP" alt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1" name="正方形/長方形 130"/>
          <p:cNvSpPr/>
          <p:nvPr/>
        </p:nvSpPr>
        <p:spPr>
          <a:xfrm>
            <a:off x="401986" y="3660419"/>
            <a:ext cx="561627" cy="1224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/>
          <a:lstStyle/>
          <a:p>
            <a:pPr algn="ctr"/>
            <a:r>
              <a:rPr kumimoji="1" lang="en-US" altLang="ja-JP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メイリオ" panose="020B0604030504040204" pitchFamily="50" charset="-128"/>
              </a:rPr>
              <a:t>2017</a:t>
            </a:r>
          </a:p>
          <a:p>
            <a:pPr algn="ctr"/>
            <a:r>
              <a:rPr kumimoji="1" lang="en-US" altLang="ja-JP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メイリオ" panose="020B0604030504040204" pitchFamily="50" charset="-128"/>
              </a:rPr>
              <a:t>(H29)</a:t>
            </a:r>
            <a:endParaRPr kumimoji="1" lang="ja-JP" alt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2" name="正方形/長方形 131"/>
          <p:cNvSpPr/>
          <p:nvPr/>
        </p:nvSpPr>
        <p:spPr>
          <a:xfrm>
            <a:off x="404575" y="2502579"/>
            <a:ext cx="559038" cy="111428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/>
          <a:lstStyle/>
          <a:p>
            <a:pPr algn="ctr"/>
            <a:r>
              <a:rPr kumimoji="1" lang="en-US" altLang="ja-JP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メイリオ" panose="020B0604030504040204" pitchFamily="50" charset="-128"/>
              </a:rPr>
              <a:t>2016</a:t>
            </a:r>
          </a:p>
          <a:p>
            <a:pPr algn="ctr"/>
            <a:r>
              <a:rPr kumimoji="1" lang="en-US" altLang="ja-JP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メイリオ" panose="020B0604030504040204" pitchFamily="50" charset="-128"/>
              </a:rPr>
              <a:t>(H28)</a:t>
            </a:r>
            <a:endParaRPr kumimoji="1" lang="ja-JP" alt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3" name="正方形/長方形 132"/>
          <p:cNvSpPr/>
          <p:nvPr/>
        </p:nvSpPr>
        <p:spPr>
          <a:xfrm>
            <a:off x="397933" y="922127"/>
            <a:ext cx="558202" cy="153623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/>
          <a:lstStyle/>
          <a:p>
            <a:pPr algn="ctr"/>
            <a:r>
              <a:rPr kumimoji="1" lang="en-US" altLang="ja-JP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メイリオ" panose="020B0604030504040204" pitchFamily="50" charset="-128"/>
              </a:rPr>
              <a:t>2011</a:t>
            </a:r>
          </a:p>
          <a:p>
            <a:pPr algn="ctr"/>
            <a:r>
              <a:rPr kumimoji="1" lang="en-US" altLang="ja-JP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メイリオ" panose="020B0604030504040204" pitchFamily="50" charset="-128"/>
              </a:rPr>
              <a:t>(H23)</a:t>
            </a:r>
          </a:p>
          <a:p>
            <a:pPr algn="ctr"/>
            <a:r>
              <a:rPr kumimoji="1"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メイリオ" panose="020B0604030504040204" pitchFamily="50" charset="-128"/>
              </a:rPr>
              <a:t>～</a:t>
            </a:r>
            <a:endParaRPr kumimoji="1" lang="en-US" altLang="ja-JP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kumimoji="1" lang="en-US" altLang="ja-JP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メイリオ" panose="020B0604030504040204" pitchFamily="50" charset="-128"/>
              </a:rPr>
              <a:t>2015</a:t>
            </a:r>
          </a:p>
          <a:p>
            <a:pPr algn="ctr"/>
            <a:r>
              <a:rPr kumimoji="1" lang="en-US" altLang="ja-JP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メイリオ" panose="020B0604030504040204" pitchFamily="50" charset="-128"/>
              </a:rPr>
              <a:t>(H27)</a:t>
            </a:r>
            <a:endParaRPr kumimoji="1" lang="ja-JP" alt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4" name="テキスト ボックス 133"/>
          <p:cNvSpPr txBox="1"/>
          <p:nvPr/>
        </p:nvSpPr>
        <p:spPr>
          <a:xfrm>
            <a:off x="1060382" y="2095318"/>
            <a:ext cx="3588340" cy="203551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7143" rIns="0" bIns="0" rtlCol="0" anchor="ctr" anchorCtr="0">
            <a:noAutofit/>
          </a:bodyPr>
          <a:lstStyle>
            <a:defPPr>
              <a:defRPr lang="en-US"/>
            </a:defPPr>
            <a:lvl1pPr algn="ctr">
              <a:defRPr sz="1200" b="1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メイリオ" panose="020B0604030504040204" pitchFamily="50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4994" indent="-94994" algn="l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ja-JP" sz="1083" u="sng" dirty="0">
                <a:solidFill>
                  <a:srgbClr val="C00000"/>
                </a:solidFill>
              </a:rPr>
              <a:t>2015.  8</a:t>
            </a:r>
            <a:r>
              <a:rPr lang="en-US" altLang="ja-JP" sz="1083" dirty="0">
                <a:solidFill>
                  <a:srgbClr val="C00000"/>
                </a:solidFill>
              </a:rPr>
              <a:t> </a:t>
            </a:r>
            <a:r>
              <a:rPr lang="ja-JP" altLang="en-US" sz="1083" dirty="0">
                <a:solidFill>
                  <a:srgbClr val="C00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官民合同チーム創設、事業者訪問を開始</a:t>
            </a:r>
            <a:endParaRPr lang="en-US" altLang="ja-JP" sz="1083" dirty="0">
              <a:solidFill>
                <a:srgbClr val="C00000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36" name="テキスト ボックス 135"/>
          <p:cNvSpPr txBox="1"/>
          <p:nvPr/>
        </p:nvSpPr>
        <p:spPr>
          <a:xfrm>
            <a:off x="1087045" y="1088740"/>
            <a:ext cx="2674968" cy="360711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7143" rIns="0" bIns="0" rtlCol="0" anchor="t" anchorCtr="0">
            <a:noAutofit/>
          </a:bodyPr>
          <a:lstStyle>
            <a:defPPr>
              <a:defRPr lang="en-US"/>
            </a:defPPr>
            <a:lvl1pPr algn="ctr">
              <a:defRPr sz="1200" b="1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メイリオ" panose="020B0604030504040204" pitchFamily="50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4994" indent="-94994" algn="l">
              <a:buClr>
                <a:schemeClr val="accent5">
                  <a:lumMod val="50000"/>
                </a:schemeClr>
              </a:buClr>
              <a:buSzPct val="90000"/>
              <a:buFont typeface="Wingdings" panose="05000000000000000000" pitchFamily="2" charset="2"/>
              <a:buChar char="u"/>
            </a:pPr>
            <a:r>
              <a:rPr lang="en-US" altLang="ja-JP" sz="1032" b="0" u="sng" dirty="0">
                <a:solidFill>
                  <a:schemeClr val="accent5">
                    <a:lumMod val="75000"/>
                  </a:schemeClr>
                </a:solidFill>
              </a:rPr>
              <a:t>2012.  2</a:t>
            </a:r>
            <a:r>
              <a:rPr lang="en-US" altLang="ja-JP" sz="1032" b="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ja-JP" altLang="en-US" sz="1032" b="0" dirty="0">
                <a:solidFill>
                  <a:schemeClr val="accent5">
                    <a:lumMod val="75000"/>
                  </a:schemeClr>
                </a:solidFill>
              </a:rPr>
              <a:t>復興庁 発足</a:t>
            </a:r>
            <a:endParaRPr lang="en-US" altLang="ja-JP" sz="1032" b="0" dirty="0">
              <a:solidFill>
                <a:schemeClr val="accent5">
                  <a:lumMod val="75000"/>
                </a:schemeClr>
              </a:solidFill>
            </a:endParaRPr>
          </a:p>
          <a:p>
            <a:pPr marL="94994" indent="-94994" algn="l">
              <a:buClr>
                <a:schemeClr val="accent5">
                  <a:lumMod val="50000"/>
                </a:schemeClr>
              </a:buClr>
              <a:buSzPct val="90000"/>
              <a:buFont typeface="Wingdings" panose="05000000000000000000" pitchFamily="2" charset="2"/>
              <a:buChar char="u"/>
            </a:pPr>
            <a:r>
              <a:rPr lang="en-US" altLang="ja-JP" sz="1032" b="0" u="sng" dirty="0">
                <a:solidFill>
                  <a:schemeClr val="accent5">
                    <a:lumMod val="75000"/>
                  </a:schemeClr>
                </a:solidFill>
              </a:rPr>
              <a:t>2012.  3</a:t>
            </a:r>
            <a:r>
              <a:rPr lang="en-US" altLang="ja-JP" sz="1032" b="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ja-JP" altLang="en-US" sz="1032" b="0" dirty="0">
                <a:solidFill>
                  <a:schemeClr val="accent5">
                    <a:lumMod val="75000"/>
                  </a:schemeClr>
                </a:solidFill>
              </a:rPr>
              <a:t>福島復興再生特別措置法 成立</a:t>
            </a:r>
          </a:p>
        </p:txBody>
      </p:sp>
      <p:sp>
        <p:nvSpPr>
          <p:cNvPr id="137" name="テキスト ボックス 136"/>
          <p:cNvSpPr txBox="1"/>
          <p:nvPr/>
        </p:nvSpPr>
        <p:spPr>
          <a:xfrm>
            <a:off x="1087046" y="1925870"/>
            <a:ext cx="3828898" cy="192704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7143" rIns="0" bIns="0" rtlCol="0" anchor="t" anchorCtr="0">
            <a:noAutofit/>
          </a:bodyPr>
          <a:lstStyle>
            <a:defPPr>
              <a:defRPr lang="en-US"/>
            </a:defPPr>
            <a:lvl1pPr marL="92075" indent="-92075">
              <a:buClr>
                <a:schemeClr val="accent5">
                  <a:lumMod val="50000"/>
                </a:schemeClr>
              </a:buClr>
              <a:buSzPct val="90000"/>
              <a:buFont typeface="Wingdings" panose="05000000000000000000" pitchFamily="2" charset="2"/>
              <a:buChar char="u"/>
              <a:defRPr sz="1000" b="0" u="sng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メイリオ" panose="020B0604030504040204" pitchFamily="50" charset="-128"/>
              </a:defRPr>
            </a:lvl1pPr>
          </a:lstStyle>
          <a:p>
            <a:r>
              <a:rPr lang="en-US" altLang="ja-JP" sz="1032" dirty="0">
                <a:solidFill>
                  <a:schemeClr val="accent5">
                    <a:lumMod val="75000"/>
                  </a:schemeClr>
                </a:solidFill>
              </a:rPr>
              <a:t>2015.  6</a:t>
            </a:r>
            <a:r>
              <a:rPr lang="en-US" altLang="ja-JP" sz="1032" u="none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ja-JP" altLang="en-US" sz="1032" u="none" spc="-50" dirty="0">
                <a:solidFill>
                  <a:schemeClr val="accent5">
                    <a:lumMod val="75000"/>
                  </a:schemeClr>
                </a:solidFill>
              </a:rPr>
              <a:t>閣議決定「原子力災害からの復興の加速に向けて」改訂</a:t>
            </a:r>
            <a:endParaRPr lang="en-US" altLang="ja-JP" sz="1032" u="none" spc="-5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38" name="テキスト ボックス 137"/>
          <p:cNvSpPr txBox="1"/>
          <p:nvPr/>
        </p:nvSpPr>
        <p:spPr>
          <a:xfrm>
            <a:off x="1065210" y="3663415"/>
            <a:ext cx="1916324" cy="240023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7143" rIns="0" bIns="0" rtlCol="0" anchor="ctr" anchorCtr="0">
            <a:noAutofit/>
          </a:bodyPr>
          <a:lstStyle>
            <a:defPPr>
              <a:defRPr lang="en-US"/>
            </a:defPPr>
            <a:lvl1pPr algn="ctr">
              <a:defRPr sz="1200" b="1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メイリオ" panose="020B0604030504040204" pitchFamily="50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4994" indent="-94994" algn="l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ja-JP" sz="1083" u="sng" dirty="0">
                <a:solidFill>
                  <a:srgbClr val="C00000"/>
                </a:solidFill>
              </a:rPr>
              <a:t>2017.  4</a:t>
            </a:r>
            <a:r>
              <a:rPr lang="en-US" altLang="ja-JP" sz="1083" dirty="0">
                <a:solidFill>
                  <a:schemeClr val="tx1"/>
                </a:solidFill>
              </a:rPr>
              <a:t> </a:t>
            </a:r>
            <a:r>
              <a:rPr lang="ja-JP" altLang="en-US" sz="1083" dirty="0">
                <a:solidFill>
                  <a:srgbClr val="C0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農業者訪問を開始</a:t>
            </a:r>
            <a:endParaRPr lang="en-US" altLang="ja-JP" sz="1083" dirty="0">
              <a:solidFill>
                <a:srgbClr val="C0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39" name="テキスト ボックス 138"/>
          <p:cNvSpPr txBox="1"/>
          <p:nvPr/>
        </p:nvSpPr>
        <p:spPr>
          <a:xfrm>
            <a:off x="1060381" y="3101790"/>
            <a:ext cx="2229096" cy="240023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7143" rIns="0" bIns="0" rtlCol="0" anchor="ctr" anchorCtr="0">
            <a:noAutofit/>
          </a:bodyPr>
          <a:lstStyle>
            <a:defPPr>
              <a:defRPr lang="en-US"/>
            </a:defPPr>
            <a:lvl1pPr algn="ctr">
              <a:defRPr sz="1200" b="1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メイリオ" panose="020B0604030504040204" pitchFamily="50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4994" indent="-94994" algn="l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ja-JP" sz="1083" u="sng" dirty="0">
                <a:solidFill>
                  <a:srgbClr val="C00000"/>
                </a:solidFill>
              </a:rPr>
              <a:t>2016.12</a:t>
            </a:r>
            <a:r>
              <a:rPr lang="en-US" altLang="ja-JP" sz="1083" dirty="0">
                <a:solidFill>
                  <a:schemeClr val="tx1"/>
                </a:solidFill>
              </a:rPr>
              <a:t> </a:t>
            </a:r>
            <a:r>
              <a:rPr lang="ja-JP" altLang="en-US" sz="1083" dirty="0">
                <a:solidFill>
                  <a:srgbClr val="C0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相双機構の公益法人化</a:t>
            </a:r>
            <a:endParaRPr lang="en-US" altLang="ja-JP" sz="1083" dirty="0">
              <a:solidFill>
                <a:srgbClr val="C0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40" name="テキスト ボックス 139"/>
          <p:cNvSpPr txBox="1"/>
          <p:nvPr/>
        </p:nvSpPr>
        <p:spPr>
          <a:xfrm>
            <a:off x="1087045" y="1520304"/>
            <a:ext cx="3171296" cy="378190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7143" rIns="0" bIns="0" rtlCol="0" anchor="t" anchorCtr="0">
            <a:noAutofit/>
          </a:bodyPr>
          <a:lstStyle>
            <a:defPPr>
              <a:defRPr lang="en-US"/>
            </a:defPPr>
            <a:lvl1pPr algn="ctr">
              <a:defRPr sz="1200" b="1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メイリオ" panose="020B0604030504040204" pitchFamily="50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1718" indent="-91718" algn="l">
              <a:buFont typeface="Wingdings" panose="05000000000000000000" pitchFamily="2" charset="2"/>
              <a:buChar char="l"/>
            </a:pPr>
            <a:r>
              <a:rPr lang="en-US" altLang="ja-JP" sz="1032" b="0" u="sng" dirty="0">
                <a:solidFill>
                  <a:schemeClr val="tx1"/>
                </a:solidFill>
              </a:rPr>
              <a:t>2013.  8</a:t>
            </a:r>
            <a:r>
              <a:rPr lang="en-US" altLang="ja-JP" sz="1032" b="0" dirty="0">
                <a:solidFill>
                  <a:schemeClr val="tx1"/>
                </a:solidFill>
              </a:rPr>
              <a:t> </a:t>
            </a:r>
            <a:r>
              <a:rPr lang="ja-JP" altLang="en-US" sz="1032" b="0" dirty="0">
                <a:solidFill>
                  <a:schemeClr val="tx1"/>
                </a:solidFill>
              </a:rPr>
              <a:t>新たな避難指示区域の設定</a:t>
            </a:r>
            <a:endParaRPr lang="en-US" altLang="ja-JP" sz="1032" b="0" dirty="0">
              <a:solidFill>
                <a:schemeClr val="tx1"/>
              </a:solidFill>
            </a:endParaRPr>
          </a:p>
          <a:p>
            <a:pPr marL="91718" indent="-91718" algn="l">
              <a:buFont typeface="Wingdings" panose="05000000000000000000" pitchFamily="2" charset="2"/>
              <a:buChar char="l"/>
            </a:pPr>
            <a:r>
              <a:rPr lang="en-US" altLang="ja-JP" sz="1032" b="0" u="sng" dirty="0">
                <a:solidFill>
                  <a:schemeClr val="tx1"/>
                </a:solidFill>
              </a:rPr>
              <a:t>2014</a:t>
            </a:r>
            <a:r>
              <a:rPr lang="en-US" altLang="ja-JP" sz="1032" b="0" dirty="0">
                <a:solidFill>
                  <a:schemeClr val="tx1"/>
                </a:solidFill>
              </a:rPr>
              <a:t>      </a:t>
            </a:r>
            <a:r>
              <a:rPr lang="ja-JP" altLang="en-US" sz="1032" b="0" dirty="0">
                <a:solidFill>
                  <a:schemeClr val="tx1"/>
                </a:solidFill>
              </a:rPr>
              <a:t>田村市、川内村</a:t>
            </a:r>
            <a:r>
              <a:rPr lang="en-US" altLang="ja-JP" sz="825" b="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825" b="0" dirty="0">
                <a:solidFill>
                  <a:schemeClr val="tx1"/>
                </a:solidFill>
              </a:rPr>
              <a:t>一部</a:t>
            </a:r>
            <a:r>
              <a:rPr lang="en-US" altLang="ja-JP" sz="825" b="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en-US" altLang="ja-JP" sz="1032" b="0" dirty="0">
                <a:solidFill>
                  <a:schemeClr val="tx1"/>
                </a:solidFill>
              </a:rPr>
              <a:t> </a:t>
            </a:r>
            <a:r>
              <a:rPr lang="ja-JP" altLang="en-US" sz="1032" b="0" dirty="0">
                <a:solidFill>
                  <a:schemeClr val="tx1"/>
                </a:solidFill>
              </a:rPr>
              <a:t>避難指示解除</a:t>
            </a:r>
            <a:endParaRPr lang="en-US" altLang="ja-JP" sz="1032" b="0" dirty="0">
              <a:solidFill>
                <a:schemeClr val="tx1"/>
              </a:solidFill>
            </a:endParaRPr>
          </a:p>
        </p:txBody>
      </p:sp>
      <p:sp>
        <p:nvSpPr>
          <p:cNvPr id="141" name="テキスト ボックス 140"/>
          <p:cNvSpPr txBox="1"/>
          <p:nvPr/>
        </p:nvSpPr>
        <p:spPr>
          <a:xfrm>
            <a:off x="1111028" y="2276405"/>
            <a:ext cx="2220069" cy="200828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7143" rIns="0" bIns="0" rtlCol="0" anchor="t" anchorCtr="0">
            <a:noAutofit/>
          </a:bodyPr>
          <a:lstStyle>
            <a:defPPr>
              <a:defRPr lang="en-US"/>
            </a:defPPr>
            <a:lvl1pPr algn="ctr">
              <a:defRPr sz="1200" b="1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メイリオ" panose="020B0604030504040204" pitchFamily="50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1718" indent="-91718" algn="l">
              <a:lnSpc>
                <a:spcPts val="1135"/>
              </a:lnSpc>
              <a:buFont typeface="Wingdings" panose="05000000000000000000" pitchFamily="2" charset="2"/>
              <a:buChar char="l"/>
            </a:pPr>
            <a:r>
              <a:rPr lang="en-US" altLang="ja-JP" sz="1032" b="0" u="sng" dirty="0">
                <a:solidFill>
                  <a:schemeClr val="tx1"/>
                </a:solidFill>
              </a:rPr>
              <a:t>2015.  9</a:t>
            </a:r>
            <a:r>
              <a:rPr lang="en-US" altLang="ja-JP" sz="1032" b="0" dirty="0">
                <a:solidFill>
                  <a:schemeClr val="tx1"/>
                </a:solidFill>
              </a:rPr>
              <a:t> </a:t>
            </a:r>
            <a:r>
              <a:rPr lang="ja-JP" altLang="en-US" sz="1032" b="0" dirty="0">
                <a:solidFill>
                  <a:schemeClr val="tx1"/>
                </a:solidFill>
              </a:rPr>
              <a:t>楢葉町 避難指示解除</a:t>
            </a:r>
            <a:endParaRPr lang="en-US" altLang="ja-JP" sz="1032" b="0" dirty="0">
              <a:solidFill>
                <a:schemeClr val="tx1"/>
              </a:solidFill>
            </a:endParaRPr>
          </a:p>
        </p:txBody>
      </p:sp>
      <p:sp>
        <p:nvSpPr>
          <p:cNvPr id="143" name="テキスト ボックス 142"/>
          <p:cNvSpPr txBox="1"/>
          <p:nvPr/>
        </p:nvSpPr>
        <p:spPr>
          <a:xfrm>
            <a:off x="1111714" y="2657858"/>
            <a:ext cx="3290517" cy="200828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7143" rIns="0" bIns="0" rtlCol="0" anchor="t" anchorCtr="0">
            <a:noAutofit/>
          </a:bodyPr>
          <a:lstStyle>
            <a:defPPr>
              <a:defRPr lang="en-US"/>
            </a:defPPr>
            <a:lvl1pPr algn="ctr">
              <a:defRPr sz="1200" b="1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メイリオ" panose="020B0604030504040204" pitchFamily="50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1718" indent="-91718" algn="l">
              <a:lnSpc>
                <a:spcPts val="1135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lang="en-US" altLang="ja-JP" sz="1032" b="0" u="sng" dirty="0">
                <a:solidFill>
                  <a:schemeClr val="tx1"/>
                </a:solidFill>
              </a:rPr>
              <a:t>2016. 6-7</a:t>
            </a:r>
            <a:r>
              <a:rPr lang="en-US" altLang="ja-JP" sz="1032" b="0" dirty="0">
                <a:solidFill>
                  <a:schemeClr val="tx1"/>
                </a:solidFill>
              </a:rPr>
              <a:t> </a:t>
            </a:r>
            <a:r>
              <a:rPr lang="ja-JP" altLang="en-US" sz="1032" b="0" dirty="0">
                <a:solidFill>
                  <a:schemeClr val="tx1"/>
                </a:solidFill>
              </a:rPr>
              <a:t>葛尾村・川内村・南相馬市 避難指示解除</a:t>
            </a:r>
            <a:endParaRPr lang="en-US" altLang="ja-JP" sz="1032" b="0" dirty="0">
              <a:solidFill>
                <a:schemeClr val="tx1"/>
              </a:solidFill>
            </a:endParaRPr>
          </a:p>
        </p:txBody>
      </p:sp>
      <p:sp>
        <p:nvSpPr>
          <p:cNvPr id="144" name="テキスト ボックス 143"/>
          <p:cNvSpPr txBox="1"/>
          <p:nvPr/>
        </p:nvSpPr>
        <p:spPr>
          <a:xfrm>
            <a:off x="1064412" y="5278271"/>
            <a:ext cx="3969157" cy="235956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7143" rIns="0" bIns="0" rtlCol="0" anchor="ctr" anchorCtr="0">
            <a:noAutofit/>
          </a:bodyPr>
          <a:lstStyle>
            <a:defPPr>
              <a:defRPr lang="en-US"/>
            </a:defPPr>
            <a:lvl1pPr algn="ctr">
              <a:defRPr sz="1200" b="1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メイリオ" panose="020B0604030504040204" pitchFamily="50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4994" indent="-94994" algn="l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ja-JP" sz="1083" u="sng" dirty="0">
                <a:solidFill>
                  <a:srgbClr val="C00000"/>
                </a:solidFill>
              </a:rPr>
              <a:t>2018.10</a:t>
            </a:r>
            <a:r>
              <a:rPr lang="en-US" altLang="ja-JP" sz="1083" dirty="0">
                <a:solidFill>
                  <a:srgbClr val="C00000"/>
                </a:solidFill>
              </a:rPr>
              <a:t> </a:t>
            </a:r>
            <a:r>
              <a:rPr lang="ja-JP" altLang="en-US" sz="1083" spc="-52" dirty="0">
                <a:solidFill>
                  <a:srgbClr val="C0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福島</a:t>
            </a:r>
            <a:r>
              <a:rPr lang="ja-JP" altLang="en-US" sz="1083" spc="-52" dirty="0" smtClean="0">
                <a:solidFill>
                  <a:srgbClr val="C0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イノベ機構</a:t>
            </a:r>
            <a:r>
              <a:rPr lang="ja-JP" altLang="en-US" sz="1083" spc="-52" dirty="0">
                <a:solidFill>
                  <a:srgbClr val="C0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との連携協定締結</a:t>
            </a:r>
            <a:endParaRPr lang="en-US" altLang="ja-JP" sz="1083" spc="-52" dirty="0">
              <a:solidFill>
                <a:srgbClr val="C0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45" name="テキスト ボックス 144"/>
          <p:cNvSpPr txBox="1"/>
          <p:nvPr/>
        </p:nvSpPr>
        <p:spPr>
          <a:xfrm>
            <a:off x="1089658" y="7559555"/>
            <a:ext cx="4070197" cy="395919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7143" rIns="0" bIns="0" rtlCol="0" anchor="t" anchorCtr="0">
            <a:noAutofit/>
          </a:bodyPr>
          <a:lstStyle>
            <a:defPPr>
              <a:defRPr lang="en-US"/>
            </a:defPPr>
            <a:lvl1pPr marL="92075" indent="-92075">
              <a:buClr>
                <a:schemeClr val="accent5">
                  <a:lumMod val="50000"/>
                </a:schemeClr>
              </a:buClr>
              <a:buSzPct val="90000"/>
              <a:buFont typeface="Wingdings" panose="05000000000000000000" pitchFamily="2" charset="2"/>
              <a:buChar char="u"/>
              <a:defRPr sz="1000" b="0" u="sng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メイリオ" panose="020B0604030504040204" pitchFamily="50" charset="-128"/>
              </a:defRPr>
            </a:lvl1pPr>
          </a:lstStyle>
          <a:p>
            <a:r>
              <a:rPr lang="en-US" altLang="ja-JP" sz="1032" dirty="0">
                <a:solidFill>
                  <a:schemeClr val="accent5">
                    <a:lumMod val="75000"/>
                  </a:schemeClr>
                </a:solidFill>
              </a:rPr>
              <a:t>2020.  7</a:t>
            </a:r>
            <a:r>
              <a:rPr lang="en-US" altLang="ja-JP" sz="1032" u="none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ja-JP" altLang="en-US" sz="1032" u="none" spc="-30" dirty="0" smtClean="0">
                <a:solidFill>
                  <a:schemeClr val="accent5">
                    <a:lumMod val="75000"/>
                  </a:schemeClr>
                </a:solidFill>
              </a:rPr>
              <a:t>復興推進会議決定</a:t>
            </a:r>
            <a:r>
              <a:rPr lang="ja-JP" altLang="en-US" sz="1032" u="none" spc="-30" dirty="0">
                <a:solidFill>
                  <a:schemeClr val="accent5">
                    <a:lumMod val="75000"/>
                  </a:schemeClr>
                </a:solidFill>
              </a:rPr>
              <a:t>「令和</a:t>
            </a:r>
            <a:r>
              <a:rPr lang="en-US" altLang="ja-JP" sz="1032" u="none" spc="-30" dirty="0">
                <a:solidFill>
                  <a:schemeClr val="accent5">
                    <a:lumMod val="75000"/>
                  </a:schemeClr>
                </a:solidFill>
              </a:rPr>
              <a:t>3</a:t>
            </a:r>
            <a:r>
              <a:rPr lang="ja-JP" altLang="en-US" sz="1032" u="none" spc="-30" dirty="0">
                <a:solidFill>
                  <a:schemeClr val="accent5">
                    <a:lumMod val="75000"/>
                  </a:schemeClr>
                </a:solidFill>
              </a:rPr>
              <a:t>年度以降の復興の取組について」</a:t>
            </a:r>
            <a:endParaRPr lang="en-US" altLang="ja-JP" sz="1032" u="none" spc="-3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1032" u="none" dirty="0">
                <a:solidFill>
                  <a:schemeClr val="accent5">
                    <a:lumMod val="75000"/>
                  </a:schemeClr>
                </a:solidFill>
              </a:rPr>
              <a:t>　　　　　　</a:t>
            </a:r>
            <a:r>
              <a:rPr lang="ja-JP" altLang="en-US" sz="1032" b="1" u="none" dirty="0" smtClean="0">
                <a:solidFill>
                  <a:schemeClr val="accent5">
                    <a:lumMod val="75000"/>
                  </a:schemeClr>
                </a:solidFill>
              </a:rPr>
              <a:t>（</a:t>
            </a:r>
            <a:r>
              <a:rPr lang="en-US" altLang="ja-JP" sz="1032" b="1" u="none" dirty="0">
                <a:solidFill>
                  <a:schemeClr val="accent5">
                    <a:lumMod val="75000"/>
                  </a:schemeClr>
                </a:solidFill>
              </a:rPr>
              <a:t>2021</a:t>
            </a:r>
            <a:r>
              <a:rPr lang="ja-JP" altLang="en-US" sz="1032" b="1" u="none" dirty="0">
                <a:solidFill>
                  <a:schemeClr val="accent5">
                    <a:lumMod val="75000"/>
                  </a:schemeClr>
                </a:solidFill>
              </a:rPr>
              <a:t>～</a:t>
            </a:r>
            <a:r>
              <a:rPr lang="en-US" altLang="ja-JP" sz="1032" b="1" u="none" dirty="0">
                <a:solidFill>
                  <a:schemeClr val="accent5">
                    <a:lumMod val="75000"/>
                  </a:schemeClr>
                </a:solidFill>
              </a:rPr>
              <a:t>25</a:t>
            </a:r>
            <a:r>
              <a:rPr lang="ja-JP" altLang="en-US" sz="1032" b="1" u="none" dirty="0">
                <a:solidFill>
                  <a:schemeClr val="accent5">
                    <a:lumMod val="75000"/>
                  </a:schemeClr>
                </a:solidFill>
              </a:rPr>
              <a:t>年度を</a:t>
            </a:r>
            <a:r>
              <a:rPr lang="ja-JP" altLang="en-US" sz="1032" b="1" u="none" dirty="0"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“第二期復興・創生期間</a:t>
            </a:r>
            <a:r>
              <a:rPr lang="en-US" altLang="ja-JP" sz="1032" b="1" u="none" dirty="0"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”</a:t>
            </a:r>
            <a:r>
              <a:rPr lang="ja-JP" altLang="en-US" sz="1032" b="1" u="none" dirty="0">
                <a:solidFill>
                  <a:schemeClr val="accent5">
                    <a:lumMod val="75000"/>
                  </a:schemeClr>
                </a:solidFill>
              </a:rPr>
              <a:t>とする</a:t>
            </a:r>
            <a:r>
              <a:rPr lang="ja-JP" altLang="en-US" sz="1032" b="1" u="none" dirty="0"/>
              <a:t>）</a:t>
            </a:r>
            <a:endParaRPr lang="en-US" altLang="ja-JP" sz="1032" b="1" u="none" dirty="0"/>
          </a:p>
        </p:txBody>
      </p:sp>
      <p:sp>
        <p:nvSpPr>
          <p:cNvPr id="146" name="テキスト ボックス 145"/>
          <p:cNvSpPr txBox="1"/>
          <p:nvPr/>
        </p:nvSpPr>
        <p:spPr>
          <a:xfrm>
            <a:off x="1067605" y="6216468"/>
            <a:ext cx="2782753" cy="235956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7143" rIns="0" bIns="0" rtlCol="0" anchor="ctr" anchorCtr="0">
            <a:noAutofit/>
          </a:bodyPr>
          <a:lstStyle>
            <a:defPPr>
              <a:defRPr lang="en-US"/>
            </a:defPPr>
            <a:lvl1pPr algn="ctr">
              <a:defRPr sz="1200" b="1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メイリオ" panose="020B0604030504040204" pitchFamily="50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4994" indent="-94994" algn="l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ja-JP" sz="1083" u="sng" dirty="0">
                <a:solidFill>
                  <a:srgbClr val="C00000"/>
                </a:solidFill>
              </a:rPr>
              <a:t>2019.10</a:t>
            </a:r>
            <a:r>
              <a:rPr lang="ja-JP" altLang="en-US" sz="1083" u="sng" dirty="0">
                <a:solidFill>
                  <a:srgbClr val="C00000"/>
                </a:solidFill>
              </a:rPr>
              <a:t>～</a:t>
            </a:r>
            <a:r>
              <a:rPr lang="en-US" altLang="ja-JP" sz="1083" dirty="0">
                <a:solidFill>
                  <a:srgbClr val="C00000"/>
                </a:solidFill>
              </a:rPr>
              <a:t> </a:t>
            </a:r>
            <a:r>
              <a:rPr lang="ja-JP" altLang="en-US" sz="1083" dirty="0">
                <a:solidFill>
                  <a:srgbClr val="C0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令和元年台風</a:t>
            </a:r>
            <a:r>
              <a:rPr lang="en-US" altLang="ja-JP" sz="1083" dirty="0">
                <a:solidFill>
                  <a:srgbClr val="C0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19</a:t>
            </a:r>
            <a:r>
              <a:rPr lang="ja-JP" altLang="en-US" sz="1083" dirty="0">
                <a:solidFill>
                  <a:srgbClr val="C0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号等への対応</a:t>
            </a:r>
            <a:endParaRPr lang="en-US" altLang="ja-JP" sz="1083" dirty="0">
              <a:solidFill>
                <a:srgbClr val="C0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47" name="テキスト ボックス 146"/>
          <p:cNvSpPr txBox="1"/>
          <p:nvPr/>
        </p:nvSpPr>
        <p:spPr>
          <a:xfrm>
            <a:off x="1067605" y="6927231"/>
            <a:ext cx="3793955" cy="235956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7143" rIns="0" bIns="0" rtlCol="0" anchor="ctr" anchorCtr="0">
            <a:noAutofit/>
          </a:bodyPr>
          <a:lstStyle>
            <a:defPPr>
              <a:defRPr lang="en-US"/>
            </a:defPPr>
            <a:lvl1pPr algn="ctr">
              <a:defRPr sz="1200" b="1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メイリオ" panose="020B0604030504040204" pitchFamily="50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4994" indent="-94994" algn="l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ja-JP" sz="1083" u="sng" dirty="0">
                <a:solidFill>
                  <a:srgbClr val="C00000"/>
                </a:solidFill>
              </a:rPr>
              <a:t>2020.  3</a:t>
            </a:r>
            <a:r>
              <a:rPr lang="ja-JP" altLang="en-US" sz="1083" u="sng" dirty="0">
                <a:solidFill>
                  <a:srgbClr val="C00000"/>
                </a:solidFill>
              </a:rPr>
              <a:t>～</a:t>
            </a:r>
            <a:r>
              <a:rPr lang="en-US" altLang="ja-JP" sz="1083" dirty="0">
                <a:solidFill>
                  <a:schemeClr val="tx1"/>
                </a:solidFill>
              </a:rPr>
              <a:t> </a:t>
            </a:r>
            <a:r>
              <a:rPr lang="ja-JP" altLang="en-US" sz="1083" dirty="0">
                <a:solidFill>
                  <a:srgbClr val="C0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新型</a:t>
            </a:r>
            <a:r>
              <a:rPr lang="ja-JP" altLang="en-US" sz="1083" dirty="0" smtClean="0">
                <a:solidFill>
                  <a:srgbClr val="C0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コロナウイルス感染拡大に伴う対応</a:t>
            </a:r>
            <a:endParaRPr lang="en-US" altLang="ja-JP" sz="1083" dirty="0">
              <a:solidFill>
                <a:srgbClr val="C0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48" name="テキスト ボックス 147"/>
          <p:cNvSpPr txBox="1"/>
          <p:nvPr/>
        </p:nvSpPr>
        <p:spPr>
          <a:xfrm>
            <a:off x="1089082" y="6429171"/>
            <a:ext cx="4087432" cy="508040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7143" rIns="0" bIns="0" rtlCol="0" anchor="t" anchorCtr="0">
            <a:noAutofit/>
          </a:bodyPr>
          <a:lstStyle>
            <a:defPPr>
              <a:defRPr lang="en-US"/>
            </a:defPPr>
            <a:lvl1pPr marL="92075" indent="-92075">
              <a:buClr>
                <a:schemeClr val="accent5">
                  <a:lumMod val="50000"/>
                </a:schemeClr>
              </a:buClr>
              <a:buSzPct val="90000"/>
              <a:buFont typeface="Wingdings" panose="05000000000000000000" pitchFamily="2" charset="2"/>
              <a:buChar char="u"/>
              <a:defRPr sz="1000" b="0" u="sng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メイリオ" panose="020B0604030504040204" pitchFamily="50" charset="-128"/>
              </a:defRPr>
            </a:lvl1pPr>
          </a:lstStyle>
          <a:p>
            <a:r>
              <a:rPr lang="en-US" altLang="ja-JP" sz="1032" dirty="0">
                <a:solidFill>
                  <a:schemeClr val="accent5">
                    <a:lumMod val="75000"/>
                  </a:schemeClr>
                </a:solidFill>
              </a:rPr>
              <a:t>2019.12</a:t>
            </a:r>
            <a:r>
              <a:rPr lang="en-US" altLang="ja-JP" sz="1032" u="none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ja-JP" altLang="en-US" sz="1032" u="none" dirty="0">
                <a:solidFill>
                  <a:schemeClr val="accent5">
                    <a:lumMod val="75000"/>
                  </a:schemeClr>
                </a:solidFill>
              </a:rPr>
              <a:t>福島イノベ構想を基軸とした産業発展の青写真 公表</a:t>
            </a:r>
            <a:endParaRPr lang="en-US" altLang="ja-JP" sz="1032" u="none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altLang="ja-JP" sz="1032" dirty="0">
                <a:solidFill>
                  <a:schemeClr val="accent5">
                    <a:lumMod val="75000"/>
                  </a:schemeClr>
                </a:solidFill>
              </a:rPr>
              <a:t>2019.12</a:t>
            </a:r>
            <a:r>
              <a:rPr lang="en-US" altLang="ja-JP" sz="1032" u="none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ja-JP" altLang="en-US" sz="1032" u="none" dirty="0">
                <a:solidFill>
                  <a:schemeClr val="accent5">
                    <a:lumMod val="75000"/>
                  </a:schemeClr>
                </a:solidFill>
              </a:rPr>
              <a:t>閣議決定「復興・創生期間後の基本方針」</a:t>
            </a:r>
            <a:endParaRPr lang="en-US" altLang="ja-JP" sz="1032" u="none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1032" u="none" dirty="0">
                <a:solidFill>
                  <a:schemeClr val="accent5">
                    <a:lumMod val="75000"/>
                  </a:schemeClr>
                </a:solidFill>
              </a:rPr>
              <a:t>　　</a:t>
            </a:r>
            <a:r>
              <a:rPr lang="ja-JP" altLang="en-US" u="none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ja-JP" altLang="en-US" b="1" u="none" dirty="0">
                <a:solidFill>
                  <a:schemeClr val="accent5">
                    <a:lumMod val="75000"/>
                  </a:schemeClr>
                </a:solidFill>
              </a:rPr>
              <a:t>（</a:t>
            </a:r>
            <a:r>
              <a:rPr lang="ja-JP" altLang="en-US" sz="900" b="1" u="none" spc="-60" dirty="0">
                <a:solidFill>
                  <a:schemeClr val="accent5">
                    <a:lumMod val="75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復興庁の</a:t>
            </a:r>
            <a:r>
              <a:rPr lang="en-US" altLang="ja-JP" sz="900" b="1" u="none" spc="-60" dirty="0">
                <a:solidFill>
                  <a:schemeClr val="accent5">
                    <a:lumMod val="75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10</a:t>
            </a:r>
            <a:r>
              <a:rPr lang="ja-JP" altLang="en-US" sz="900" b="1" u="none" spc="-60" dirty="0">
                <a:solidFill>
                  <a:schemeClr val="accent5">
                    <a:lumMod val="75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年延長、当面</a:t>
            </a:r>
            <a:r>
              <a:rPr lang="en-US" altLang="ja-JP" sz="900" b="1" u="none" spc="-60" dirty="0">
                <a:solidFill>
                  <a:schemeClr val="accent5">
                    <a:lumMod val="75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5</a:t>
            </a:r>
            <a:r>
              <a:rPr lang="ja-JP" altLang="en-US" sz="900" b="1" u="none" spc="-60" dirty="0">
                <a:solidFill>
                  <a:schemeClr val="accent5">
                    <a:lumMod val="75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年間の所要財源</a:t>
            </a:r>
            <a:r>
              <a:rPr lang="ja-JP" altLang="en-US" sz="900" b="1" u="none" spc="-60" dirty="0" smtClean="0">
                <a:solidFill>
                  <a:schemeClr val="accent5">
                    <a:lumMod val="75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を示し必要に応じて見直し</a:t>
            </a:r>
            <a:r>
              <a:rPr lang="ja-JP" altLang="en-US" sz="900" b="1" u="none" spc="-60" dirty="0" smtClean="0"/>
              <a:t>）</a:t>
            </a:r>
            <a:endParaRPr lang="en-US" altLang="ja-JP" b="1" u="none" spc="-60" dirty="0"/>
          </a:p>
        </p:txBody>
      </p:sp>
      <p:sp>
        <p:nvSpPr>
          <p:cNvPr id="149" name="テキスト ボックス 148"/>
          <p:cNvSpPr txBox="1"/>
          <p:nvPr/>
        </p:nvSpPr>
        <p:spPr>
          <a:xfrm>
            <a:off x="1111714" y="3528826"/>
            <a:ext cx="3616907" cy="200828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7143" rIns="0" bIns="0" rtlCol="0" anchor="t" anchorCtr="0">
            <a:noAutofit/>
          </a:bodyPr>
          <a:lstStyle>
            <a:defPPr>
              <a:defRPr lang="en-US"/>
            </a:defPPr>
            <a:lvl1pPr algn="ctr">
              <a:defRPr sz="1200" b="1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メイリオ" panose="020B0604030504040204" pitchFamily="50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1718" indent="-91718" algn="l">
              <a:lnSpc>
                <a:spcPts val="1135"/>
              </a:lnSpc>
              <a:buFont typeface="Wingdings" panose="05000000000000000000" pitchFamily="2" charset="2"/>
              <a:buChar char="l"/>
            </a:pPr>
            <a:r>
              <a:rPr lang="en-US" altLang="ja-JP" sz="1032" b="0" u="sng" dirty="0">
                <a:solidFill>
                  <a:schemeClr val="tx1"/>
                </a:solidFill>
              </a:rPr>
              <a:t>2017. 3-4</a:t>
            </a:r>
            <a:r>
              <a:rPr lang="en-US" altLang="ja-JP" sz="1032" b="0" dirty="0">
                <a:solidFill>
                  <a:schemeClr val="tx1"/>
                </a:solidFill>
              </a:rPr>
              <a:t> </a:t>
            </a:r>
            <a:r>
              <a:rPr lang="ja-JP" altLang="en-US" sz="1032" b="0" spc="-50" dirty="0">
                <a:solidFill>
                  <a:schemeClr val="tx1"/>
                </a:solidFill>
              </a:rPr>
              <a:t>飯舘村・川俣町・浪江町・富岡町 避難指示解除</a:t>
            </a:r>
            <a:endParaRPr lang="en-US" altLang="ja-JP" sz="1032" b="0" spc="-50" dirty="0">
              <a:solidFill>
                <a:schemeClr val="tx1"/>
              </a:solidFill>
            </a:endParaRPr>
          </a:p>
        </p:txBody>
      </p:sp>
      <p:sp>
        <p:nvSpPr>
          <p:cNvPr id="150" name="テキスト ボックス 149"/>
          <p:cNvSpPr txBox="1"/>
          <p:nvPr/>
        </p:nvSpPr>
        <p:spPr>
          <a:xfrm>
            <a:off x="1087046" y="4331373"/>
            <a:ext cx="2167098" cy="192704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7143" rIns="0" bIns="0" rtlCol="0" anchor="t" anchorCtr="0">
            <a:noAutofit/>
          </a:bodyPr>
          <a:lstStyle>
            <a:defPPr>
              <a:defRPr lang="en-US"/>
            </a:defPPr>
            <a:lvl1pPr marL="92075" indent="-92075">
              <a:buClr>
                <a:schemeClr val="accent5">
                  <a:lumMod val="50000"/>
                </a:schemeClr>
              </a:buClr>
              <a:buSzPct val="90000"/>
              <a:buFont typeface="Wingdings" panose="05000000000000000000" pitchFamily="2" charset="2"/>
              <a:buChar char="u"/>
              <a:defRPr sz="1000" b="0" u="sng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メイリオ" panose="020B0604030504040204" pitchFamily="50" charset="-128"/>
              </a:defRPr>
            </a:lvl1pPr>
          </a:lstStyle>
          <a:p>
            <a:r>
              <a:rPr lang="en-US" altLang="ja-JP" sz="1032" dirty="0">
                <a:solidFill>
                  <a:schemeClr val="accent5">
                    <a:lumMod val="75000"/>
                  </a:schemeClr>
                </a:solidFill>
              </a:rPr>
              <a:t>2017.  7</a:t>
            </a:r>
            <a:r>
              <a:rPr lang="en-US" altLang="ja-JP" sz="1032" u="none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ja-JP" altLang="en-US" sz="1032" u="none" dirty="0">
                <a:solidFill>
                  <a:schemeClr val="accent5">
                    <a:lumMod val="75000"/>
                  </a:schemeClr>
                </a:solidFill>
              </a:rPr>
              <a:t>福島イノベ機構 創設</a:t>
            </a:r>
            <a:endParaRPr lang="en-US" altLang="ja-JP" sz="1032" u="non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51" name="テキスト ボックス 150"/>
          <p:cNvSpPr txBox="1"/>
          <p:nvPr/>
        </p:nvSpPr>
        <p:spPr>
          <a:xfrm>
            <a:off x="1087046" y="3852889"/>
            <a:ext cx="2214411" cy="507058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7143" rIns="0" bIns="0" rtlCol="0" anchor="t" anchorCtr="0">
            <a:noAutofit/>
          </a:bodyPr>
          <a:lstStyle>
            <a:defPPr>
              <a:defRPr lang="en-US"/>
            </a:defPPr>
            <a:lvl1pPr marL="92075" indent="-92075">
              <a:buClr>
                <a:schemeClr val="accent5">
                  <a:lumMod val="50000"/>
                </a:schemeClr>
              </a:buClr>
              <a:buSzPct val="90000"/>
              <a:buFont typeface="Wingdings" panose="05000000000000000000" pitchFamily="2" charset="2"/>
              <a:buChar char="u"/>
              <a:defRPr sz="1000" b="0" u="sng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メイリオ" panose="020B0604030504040204" pitchFamily="50" charset="-128"/>
              </a:defRPr>
            </a:lvl1pPr>
          </a:lstStyle>
          <a:p>
            <a:r>
              <a:rPr lang="en-US" altLang="ja-JP" sz="1032" dirty="0">
                <a:solidFill>
                  <a:schemeClr val="accent5">
                    <a:lumMod val="75000"/>
                  </a:schemeClr>
                </a:solidFill>
              </a:rPr>
              <a:t>2017.  5</a:t>
            </a:r>
            <a:r>
              <a:rPr lang="en-US" altLang="ja-JP" sz="1032" u="none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ja-JP" altLang="en-US" sz="1032" u="none" dirty="0">
                <a:solidFill>
                  <a:schemeClr val="accent5">
                    <a:lumMod val="75000"/>
                  </a:schemeClr>
                </a:solidFill>
              </a:rPr>
              <a:t>改正福島特措法 成立</a:t>
            </a:r>
            <a:endParaRPr lang="en-US" altLang="ja-JP" sz="1032" u="none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900" b="1" u="none" dirty="0">
                <a:solidFill>
                  <a:schemeClr val="accent5">
                    <a:lumMod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900" b="1" u="none" dirty="0">
                <a:solidFill>
                  <a:schemeClr val="accent5">
                    <a:lumMod val="7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900" b="1" u="none" dirty="0">
                <a:solidFill>
                  <a:schemeClr val="accent5">
                    <a:lumMod val="75000"/>
                  </a:schemeClr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</a:t>
            </a:r>
            <a:r>
              <a:rPr lang="ja-JP" altLang="en-US" sz="900" b="1" u="none" dirty="0" smtClean="0">
                <a:solidFill>
                  <a:schemeClr val="accent5">
                    <a:lumMod val="75000"/>
                  </a:schemeClr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900" b="1" u="none" dirty="0">
                <a:solidFill>
                  <a:schemeClr val="accent5">
                    <a:lumMod val="75000"/>
                  </a:schemeClr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（</a:t>
            </a:r>
            <a:r>
              <a:rPr lang="ja-JP" altLang="en-US" sz="900" b="1" u="none" dirty="0"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福島イノベ構想の</a:t>
            </a:r>
            <a:r>
              <a:rPr lang="ja-JP" altLang="en-US" sz="900" b="1" u="none" dirty="0" smtClean="0"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法定化</a:t>
            </a:r>
            <a:r>
              <a:rPr lang="ja-JP" altLang="en-US" sz="900" b="1" u="none" dirty="0" smtClean="0">
                <a:solidFill>
                  <a:schemeClr val="accent5">
                    <a:lumMod val="75000"/>
                  </a:schemeClr>
                </a:solidFill>
                <a:effectLst/>
              </a:rPr>
              <a:t>）</a:t>
            </a:r>
            <a:endParaRPr lang="en-US" altLang="ja-JP" sz="900" b="1" u="none" dirty="0" smtClean="0">
              <a:solidFill>
                <a:schemeClr val="accent5">
                  <a:lumMod val="75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en-US" altLang="ja-JP" sz="900" b="1" u="none" dirty="0">
                <a:solidFill>
                  <a:schemeClr val="accent5">
                    <a:lumMod val="75000"/>
                  </a:schemeClr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900" b="1" u="none" dirty="0" smtClean="0">
                <a:solidFill>
                  <a:schemeClr val="accent5">
                    <a:lumMod val="75000"/>
                  </a:schemeClr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900" b="1" u="none" dirty="0">
                <a:solidFill>
                  <a:schemeClr val="accent5">
                    <a:lumMod val="75000"/>
                  </a:schemeClr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 　</a:t>
            </a:r>
            <a:r>
              <a:rPr lang="ja-JP" altLang="en-US" sz="900" b="1" u="none" dirty="0" smtClean="0">
                <a:solidFill>
                  <a:schemeClr val="accent5">
                    <a:lumMod val="75000"/>
                  </a:schemeClr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（</a:t>
            </a:r>
            <a:r>
              <a:rPr lang="ja-JP" altLang="en-US" sz="900" b="1" u="none" dirty="0" smtClean="0"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相双機構の</a:t>
            </a:r>
            <a:r>
              <a:rPr lang="ja-JP" altLang="en-US" sz="900" b="1" u="none" dirty="0"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法定化</a:t>
            </a:r>
            <a:r>
              <a:rPr lang="en-US" altLang="ja-JP" sz="900" b="1" u="none" dirty="0">
                <a:solidFill>
                  <a:schemeClr val="accent5">
                    <a:lumMod val="75000"/>
                  </a:schemeClr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</a:p>
        </p:txBody>
      </p:sp>
      <p:sp>
        <p:nvSpPr>
          <p:cNvPr id="152" name="テキスト ボックス 151"/>
          <p:cNvSpPr txBox="1"/>
          <p:nvPr/>
        </p:nvSpPr>
        <p:spPr>
          <a:xfrm>
            <a:off x="1111156" y="5800069"/>
            <a:ext cx="2642685" cy="215281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7143" rIns="0" bIns="0" rtlCol="0" anchor="t" anchorCtr="0">
            <a:noAutofit/>
          </a:bodyPr>
          <a:lstStyle>
            <a:defPPr>
              <a:defRPr lang="en-US"/>
            </a:defPPr>
            <a:lvl1pPr algn="ctr">
              <a:defRPr sz="1200" b="1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メイリオ" panose="020B0604030504040204" pitchFamily="50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1718" indent="-91718" algn="l">
              <a:buFont typeface="Wingdings" panose="05000000000000000000" pitchFamily="2" charset="2"/>
              <a:buChar char="l"/>
            </a:pPr>
            <a:r>
              <a:rPr lang="en-US" altLang="ja-JP" sz="1032" b="0" u="sng" dirty="0">
                <a:solidFill>
                  <a:schemeClr val="tx1"/>
                </a:solidFill>
              </a:rPr>
              <a:t>2019.  4</a:t>
            </a:r>
            <a:r>
              <a:rPr lang="en-US" altLang="ja-JP" sz="1032" b="0" dirty="0">
                <a:solidFill>
                  <a:schemeClr val="tx1"/>
                </a:solidFill>
              </a:rPr>
              <a:t> </a:t>
            </a:r>
            <a:r>
              <a:rPr lang="ja-JP" altLang="en-US" sz="1032" b="0" dirty="0">
                <a:solidFill>
                  <a:schemeClr val="tx1"/>
                </a:solidFill>
              </a:rPr>
              <a:t>大熊町</a:t>
            </a:r>
            <a:r>
              <a:rPr lang="en-US" altLang="ja-JP" sz="825" b="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825" b="0" dirty="0">
                <a:solidFill>
                  <a:schemeClr val="tx1"/>
                </a:solidFill>
              </a:rPr>
              <a:t>大川原地区</a:t>
            </a:r>
            <a:r>
              <a:rPr lang="en-US" altLang="ja-JP" sz="825" b="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en-US" altLang="ja-JP" sz="1032" b="0" dirty="0">
                <a:solidFill>
                  <a:schemeClr val="tx1"/>
                </a:solidFill>
              </a:rPr>
              <a:t> </a:t>
            </a:r>
            <a:r>
              <a:rPr lang="ja-JP" altLang="en-US" sz="1032" b="0" dirty="0">
                <a:solidFill>
                  <a:schemeClr val="tx1"/>
                </a:solidFill>
              </a:rPr>
              <a:t>避難指示解除</a:t>
            </a:r>
            <a:endParaRPr lang="en-US" altLang="ja-JP" sz="1032" b="0" dirty="0">
              <a:solidFill>
                <a:schemeClr val="tx1"/>
              </a:solidFill>
            </a:endParaRPr>
          </a:p>
        </p:txBody>
      </p:sp>
      <p:sp>
        <p:nvSpPr>
          <p:cNvPr id="153" name="テキスト ボックス 152"/>
          <p:cNvSpPr txBox="1"/>
          <p:nvPr/>
        </p:nvSpPr>
        <p:spPr>
          <a:xfrm>
            <a:off x="1111156" y="7143000"/>
            <a:ext cx="4084617" cy="313071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7143" rIns="0" bIns="0" rtlCol="0" anchor="t" anchorCtr="0">
            <a:noAutofit/>
          </a:bodyPr>
          <a:lstStyle>
            <a:defPPr>
              <a:defRPr lang="en-US"/>
            </a:defPPr>
            <a:lvl1pPr algn="ctr">
              <a:defRPr sz="1200" b="1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メイリオ" panose="020B0604030504040204" pitchFamily="50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1718" indent="-91718" algn="l">
              <a:lnSpc>
                <a:spcPts val="11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lang="en-US" altLang="ja-JP" sz="1032" b="0" u="sng" dirty="0">
                <a:solidFill>
                  <a:schemeClr val="tx1"/>
                </a:solidFill>
              </a:rPr>
              <a:t>2020.  3</a:t>
            </a:r>
            <a:r>
              <a:rPr lang="en-US" altLang="ja-JP" sz="1032" b="0" dirty="0">
                <a:solidFill>
                  <a:schemeClr val="tx1"/>
                </a:solidFill>
              </a:rPr>
              <a:t> </a:t>
            </a:r>
            <a:r>
              <a:rPr lang="ja-JP" altLang="en-US" sz="1032" b="0" spc="-50" dirty="0">
                <a:solidFill>
                  <a:schemeClr val="tx1"/>
                </a:solidFill>
              </a:rPr>
              <a:t>双葉町</a:t>
            </a:r>
            <a:r>
              <a:rPr lang="en-US" altLang="ja-JP" sz="825" b="0" spc="-5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825" b="0" spc="-50" dirty="0">
                <a:solidFill>
                  <a:schemeClr val="tx1"/>
                </a:solidFill>
              </a:rPr>
              <a:t>中野地区</a:t>
            </a:r>
            <a:r>
              <a:rPr lang="en-US" altLang="ja-JP" sz="825" b="0" spc="-5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en-US" altLang="ja-JP" sz="1032" b="0" spc="-50" dirty="0">
                <a:solidFill>
                  <a:schemeClr val="tx1"/>
                </a:solidFill>
              </a:rPr>
              <a:t> </a:t>
            </a:r>
            <a:r>
              <a:rPr lang="ja-JP" altLang="en-US" sz="1032" b="0" spc="-50" dirty="0">
                <a:solidFill>
                  <a:schemeClr val="tx1"/>
                </a:solidFill>
              </a:rPr>
              <a:t>避難指示</a:t>
            </a:r>
            <a:r>
              <a:rPr lang="ja-JP" altLang="en-US" sz="1032" b="0" spc="-50" dirty="0" smtClean="0">
                <a:solidFill>
                  <a:schemeClr val="tx1"/>
                </a:solidFill>
              </a:rPr>
              <a:t>解除</a:t>
            </a:r>
            <a:endParaRPr lang="en-US" altLang="ja-JP" sz="1032" b="0" spc="-50" dirty="0" smtClean="0">
              <a:solidFill>
                <a:schemeClr val="tx1"/>
              </a:solidFill>
            </a:endParaRPr>
          </a:p>
          <a:p>
            <a:pPr algn="l">
              <a:lnSpc>
                <a:spcPts val="1100"/>
              </a:lnSpc>
              <a:buClr>
                <a:schemeClr val="tx1"/>
              </a:buClr>
            </a:pPr>
            <a:r>
              <a:rPr lang="ja-JP" altLang="en-US" sz="1032" b="0" spc="-50" dirty="0" smtClean="0">
                <a:solidFill>
                  <a:schemeClr val="tx1"/>
                </a:solidFill>
              </a:rPr>
              <a:t>　　　　   </a:t>
            </a:r>
            <a:r>
              <a:rPr lang="ja-JP" altLang="en-US" sz="700" b="0" spc="-50" dirty="0" smtClean="0">
                <a:solidFill>
                  <a:schemeClr val="tx1"/>
                </a:solidFill>
              </a:rPr>
              <a:t> </a:t>
            </a:r>
            <a:r>
              <a:rPr lang="ja-JP" altLang="en-US" sz="1032" b="0" spc="-50" dirty="0" smtClean="0">
                <a:solidFill>
                  <a:schemeClr val="tx1"/>
                </a:solidFill>
              </a:rPr>
              <a:t>双葉町、大熊町、富岡町 特定</a:t>
            </a:r>
            <a:r>
              <a:rPr lang="ja-JP" altLang="en-US" sz="1032" b="0" spc="-50" dirty="0">
                <a:solidFill>
                  <a:schemeClr val="tx1"/>
                </a:solidFill>
              </a:rPr>
              <a:t>復興再生</a:t>
            </a:r>
            <a:r>
              <a:rPr lang="ja-JP" altLang="en-US" sz="1032" b="0" spc="-50" dirty="0" smtClean="0">
                <a:solidFill>
                  <a:schemeClr val="tx1"/>
                </a:solidFill>
              </a:rPr>
              <a:t>拠点の一部先行</a:t>
            </a:r>
            <a:r>
              <a:rPr lang="ja-JP" altLang="en-US" sz="1032" b="0" spc="-50" dirty="0">
                <a:solidFill>
                  <a:schemeClr val="tx1"/>
                </a:solidFill>
              </a:rPr>
              <a:t>解除</a:t>
            </a:r>
            <a:endParaRPr lang="en-US" altLang="ja-JP" sz="1032" b="0" spc="-50" dirty="0">
              <a:solidFill>
                <a:schemeClr val="tx1"/>
              </a:solidFill>
            </a:endParaRPr>
          </a:p>
        </p:txBody>
      </p:sp>
      <p:sp>
        <p:nvSpPr>
          <p:cNvPr id="154" name="テキスト ボックス 153"/>
          <p:cNvSpPr txBox="1"/>
          <p:nvPr/>
        </p:nvSpPr>
        <p:spPr>
          <a:xfrm>
            <a:off x="1067605" y="7891074"/>
            <a:ext cx="2782753" cy="235956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7143" rIns="0" bIns="0" rtlCol="0" anchor="ctr" anchorCtr="0">
            <a:noAutofit/>
          </a:bodyPr>
          <a:lstStyle>
            <a:defPPr>
              <a:defRPr lang="en-US"/>
            </a:defPPr>
            <a:lvl1pPr algn="ctr">
              <a:defRPr sz="1200" b="1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メイリオ" panose="020B0604030504040204" pitchFamily="50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4994" indent="-94994" algn="l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ja-JP" sz="1083" u="sng" dirty="0">
                <a:solidFill>
                  <a:srgbClr val="C00000"/>
                </a:solidFill>
              </a:rPr>
              <a:t>2020.  8</a:t>
            </a:r>
            <a:r>
              <a:rPr lang="en-US" altLang="ja-JP" sz="1083" dirty="0">
                <a:solidFill>
                  <a:schemeClr val="tx1"/>
                </a:solidFill>
              </a:rPr>
              <a:t> </a:t>
            </a:r>
            <a:r>
              <a:rPr lang="ja-JP" altLang="en-US" sz="1083" dirty="0">
                <a:solidFill>
                  <a:srgbClr val="C0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官民合同チーム </a:t>
            </a:r>
            <a:r>
              <a:rPr lang="ja-JP" altLang="en-US" sz="1083" dirty="0" smtClean="0">
                <a:solidFill>
                  <a:srgbClr val="C0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発足</a:t>
            </a:r>
            <a:r>
              <a:rPr lang="en-US" altLang="ja-JP" sz="1083" dirty="0" smtClean="0">
                <a:solidFill>
                  <a:srgbClr val="C0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5</a:t>
            </a:r>
            <a:r>
              <a:rPr lang="ja-JP" altLang="en-US" sz="1083" dirty="0">
                <a:solidFill>
                  <a:srgbClr val="C0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年</a:t>
            </a:r>
            <a:endParaRPr lang="en-US" altLang="ja-JP" sz="1083" dirty="0">
              <a:solidFill>
                <a:srgbClr val="C0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55" name="角丸四角形吹き出し 154"/>
          <p:cNvSpPr/>
          <p:nvPr/>
        </p:nvSpPr>
        <p:spPr>
          <a:xfrm>
            <a:off x="3592513" y="3874867"/>
            <a:ext cx="1378590" cy="637336"/>
          </a:xfrm>
          <a:prstGeom prst="wedgeRoundRectCallout">
            <a:avLst>
              <a:gd name="adj1" fmla="val -35369"/>
              <a:gd name="adj2" fmla="val -72465"/>
              <a:gd name="adj3" fmla="val 16667"/>
            </a:avLst>
          </a:prstGeom>
          <a:solidFill>
            <a:schemeClr val="bg1"/>
          </a:solidFill>
          <a:ln w="635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143" tIns="72000" rIns="0" bIns="0" rtlCol="0" anchor="ctr"/>
          <a:lstStyle/>
          <a:p>
            <a:pPr>
              <a:lnSpc>
                <a:spcPts val="1100"/>
              </a:lnSpc>
              <a:buClr>
                <a:srgbClr val="008000"/>
              </a:buClr>
            </a:pP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双葉町・大熊町を除く全ての居住制限区域・避難指示解除準備区域の解除</a:t>
            </a:r>
            <a:endParaRPr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6" name="テキスト ボックス 155"/>
          <p:cNvSpPr txBox="1"/>
          <p:nvPr/>
        </p:nvSpPr>
        <p:spPr>
          <a:xfrm>
            <a:off x="1030534" y="8802900"/>
            <a:ext cx="4165240" cy="248610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143" tIns="37143" rIns="0" bIns="37143" rtlCol="0" anchor="t" anchorCtr="0">
            <a:noAutofit/>
          </a:bodyPr>
          <a:lstStyle>
            <a:defPPr>
              <a:defRPr lang="en-US"/>
            </a:defPPr>
            <a:lvl1pPr algn="ctr">
              <a:defRPr sz="1200" b="1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メイリオ" panose="020B0604030504040204" pitchFamily="50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>
              <a:lnSpc>
                <a:spcPts val="1238"/>
              </a:lnSpc>
              <a:spcAft>
                <a:spcPts val="600"/>
              </a:spcAft>
              <a:buClr>
                <a:schemeClr val="accent5">
                  <a:lumMod val="75000"/>
                </a:schemeClr>
              </a:buClr>
            </a:pPr>
            <a:r>
              <a:rPr lang="en-US" altLang="ja-JP" sz="1083" dirty="0" smtClean="0">
                <a:solidFill>
                  <a:srgbClr val="008000"/>
                </a:solidFill>
              </a:rPr>
              <a:t>【</a:t>
            </a:r>
            <a:r>
              <a:rPr lang="ja-JP" altLang="en-US" sz="1083" dirty="0" smtClean="0">
                <a:solidFill>
                  <a:srgbClr val="008000"/>
                </a:solidFill>
              </a:rPr>
              <a:t>現在の体制</a:t>
            </a:r>
            <a:r>
              <a:rPr lang="en-US" altLang="ja-JP" sz="1083" dirty="0" smtClean="0">
                <a:solidFill>
                  <a:srgbClr val="008000"/>
                </a:solidFill>
              </a:rPr>
              <a:t>】</a:t>
            </a:r>
            <a:r>
              <a:rPr lang="ja-JP" altLang="en-US" sz="1032" b="0" dirty="0" smtClean="0">
                <a:solidFill>
                  <a:schemeClr val="tx1"/>
                </a:solidFill>
              </a:rPr>
              <a:t>国</a:t>
            </a:r>
            <a:r>
              <a:rPr lang="ja-JP" altLang="en-US" sz="1032" b="0" dirty="0">
                <a:solidFill>
                  <a:schemeClr val="tx1"/>
                </a:solidFill>
              </a:rPr>
              <a:t>・県・民間から</a:t>
            </a:r>
            <a:r>
              <a:rPr lang="ja-JP" altLang="en-US" sz="1032" dirty="0">
                <a:solidFill>
                  <a:schemeClr val="tx1"/>
                </a:solidFill>
              </a:rPr>
              <a:t>計</a:t>
            </a:r>
            <a:r>
              <a:rPr lang="en-US" altLang="ja-JP" sz="1032" dirty="0" smtClean="0">
                <a:solidFill>
                  <a:schemeClr val="tx1"/>
                </a:solidFill>
              </a:rPr>
              <a:t>282</a:t>
            </a:r>
            <a:r>
              <a:rPr lang="ja-JP" altLang="en-US" sz="1032" baseline="30000" dirty="0" smtClean="0">
                <a:solidFill>
                  <a:schemeClr val="tx1"/>
                </a:solidFill>
              </a:rPr>
              <a:t>名</a:t>
            </a:r>
            <a:r>
              <a:rPr lang="ja-JP" altLang="en-US" sz="1032" b="0" dirty="0" smtClean="0">
                <a:solidFill>
                  <a:schemeClr val="tx1"/>
                </a:solidFill>
              </a:rPr>
              <a:t>（</a:t>
            </a:r>
            <a:r>
              <a:rPr lang="ja-JP" altLang="en-US" sz="1032" b="0" dirty="0">
                <a:solidFill>
                  <a:schemeClr val="tx1"/>
                </a:solidFill>
              </a:rPr>
              <a:t>うち、</a:t>
            </a:r>
            <a:r>
              <a:rPr lang="ja-JP" altLang="en-US" sz="1032" dirty="0">
                <a:solidFill>
                  <a:schemeClr val="tx1"/>
                </a:solidFill>
              </a:rPr>
              <a:t>常駐員：</a:t>
            </a:r>
            <a:r>
              <a:rPr lang="en-US" altLang="ja-JP" sz="1032" dirty="0" smtClean="0">
                <a:solidFill>
                  <a:schemeClr val="tx1"/>
                </a:solidFill>
              </a:rPr>
              <a:t>224</a:t>
            </a:r>
            <a:r>
              <a:rPr lang="ja-JP" altLang="en-US" sz="1032" baseline="30000" dirty="0" smtClean="0">
                <a:solidFill>
                  <a:schemeClr val="tx1"/>
                </a:solidFill>
              </a:rPr>
              <a:t>名</a:t>
            </a:r>
            <a:r>
              <a:rPr lang="ja-JP" altLang="en-US" sz="1032" b="0" dirty="0">
                <a:solidFill>
                  <a:schemeClr val="tx1"/>
                </a:solidFill>
              </a:rPr>
              <a:t>）</a:t>
            </a:r>
          </a:p>
        </p:txBody>
      </p:sp>
      <p:sp>
        <p:nvSpPr>
          <p:cNvPr id="157" name="テキスト ボックス 156"/>
          <p:cNvSpPr txBox="1"/>
          <p:nvPr/>
        </p:nvSpPr>
        <p:spPr>
          <a:xfrm>
            <a:off x="1065210" y="4481300"/>
            <a:ext cx="2907350" cy="240023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7143" rIns="0" bIns="0" rtlCol="0" anchor="ctr" anchorCtr="0">
            <a:noAutofit/>
          </a:bodyPr>
          <a:lstStyle>
            <a:defPPr>
              <a:defRPr lang="en-US"/>
            </a:defPPr>
            <a:lvl1pPr algn="ctr">
              <a:defRPr sz="1200" b="1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メイリオ" panose="020B0604030504040204" pitchFamily="50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4994" indent="-94994" algn="l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ja-JP" sz="1083" u="sng" dirty="0">
                <a:solidFill>
                  <a:srgbClr val="C00000"/>
                </a:solidFill>
              </a:rPr>
              <a:t>2017.  </a:t>
            </a:r>
            <a:r>
              <a:rPr lang="en-US" altLang="ja-JP" sz="1083" u="sng" dirty="0" smtClean="0">
                <a:solidFill>
                  <a:srgbClr val="C00000"/>
                </a:solidFill>
              </a:rPr>
              <a:t>9</a:t>
            </a:r>
            <a:r>
              <a:rPr lang="en-US" altLang="ja-JP" sz="1083" dirty="0" smtClean="0">
                <a:solidFill>
                  <a:schemeClr val="tx1"/>
                </a:solidFill>
              </a:rPr>
              <a:t> </a:t>
            </a:r>
            <a:r>
              <a:rPr lang="ja-JP" altLang="en-US" sz="1083" dirty="0" smtClean="0">
                <a:solidFill>
                  <a:srgbClr val="C0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まちづくり専門家支援を</a:t>
            </a:r>
            <a:r>
              <a:rPr lang="ja-JP" altLang="en-US" sz="1083" dirty="0">
                <a:solidFill>
                  <a:srgbClr val="C0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開始</a:t>
            </a:r>
            <a:endParaRPr lang="en-US" altLang="ja-JP" sz="1083" dirty="0">
              <a:solidFill>
                <a:srgbClr val="C0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58" name="角丸四角形吹き出し 157"/>
          <p:cNvSpPr/>
          <p:nvPr/>
        </p:nvSpPr>
        <p:spPr>
          <a:xfrm>
            <a:off x="4013758" y="5872246"/>
            <a:ext cx="1367865" cy="490053"/>
          </a:xfrm>
          <a:prstGeom prst="wedgeRoundRectCallout">
            <a:avLst>
              <a:gd name="adj1" fmla="val 14625"/>
              <a:gd name="adj2" fmla="val 213511"/>
              <a:gd name="adj3" fmla="val 16667"/>
            </a:avLst>
          </a:prstGeom>
          <a:solidFill>
            <a:schemeClr val="bg1"/>
          </a:solidFill>
          <a:ln w="635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143" tIns="72000" rIns="0" bIns="0" rtlCol="0" anchor="ctr"/>
          <a:lstStyle/>
          <a:p>
            <a:pPr>
              <a:lnSpc>
                <a:spcPts val="1100"/>
              </a:lnSpc>
              <a:buClr>
                <a:srgbClr val="008000"/>
              </a:buClr>
            </a:pP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全て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の居住制限区域・避難指示解除準備区域の解除</a:t>
            </a:r>
            <a:endParaRPr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9" name="テキスト ボックス 158"/>
          <p:cNvSpPr txBox="1"/>
          <p:nvPr/>
        </p:nvSpPr>
        <p:spPr>
          <a:xfrm>
            <a:off x="20320" y="922126"/>
            <a:ext cx="353943" cy="119644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集中復興期間</a:t>
            </a:r>
            <a:endParaRPr kumimoji="1" lang="ja-JP" altLang="en-US" sz="11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0" name="テキスト ボックス 159"/>
          <p:cNvSpPr txBox="1"/>
          <p:nvPr/>
        </p:nvSpPr>
        <p:spPr>
          <a:xfrm>
            <a:off x="20320" y="2657859"/>
            <a:ext cx="353943" cy="107179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復興・創生期間</a:t>
            </a:r>
            <a:endParaRPr kumimoji="1" lang="ja-JP" altLang="en-US" sz="11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1" name="テキスト ボックス 160"/>
          <p:cNvSpPr txBox="1"/>
          <p:nvPr/>
        </p:nvSpPr>
        <p:spPr>
          <a:xfrm>
            <a:off x="-64636" y="8469409"/>
            <a:ext cx="496290" cy="107179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kumimoji="1" lang="ja-JP" altLang="en-US" sz="1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第二期</a:t>
            </a:r>
          </a:p>
          <a:p>
            <a:pPr>
              <a:lnSpc>
                <a:spcPts val="1200"/>
              </a:lnSpc>
            </a:pPr>
            <a:r>
              <a:rPr kumimoji="1" lang="ja-JP" altLang="en-US" sz="1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復興・創生期間</a:t>
            </a:r>
            <a:endParaRPr kumimoji="1" lang="ja-JP" altLang="en-US" sz="11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2" name="テキスト ボックス 161"/>
          <p:cNvSpPr txBox="1"/>
          <p:nvPr/>
        </p:nvSpPr>
        <p:spPr>
          <a:xfrm>
            <a:off x="1067605" y="8342227"/>
            <a:ext cx="3661016" cy="315582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7143" rIns="0" bIns="0" rtlCol="0" anchor="ctr" anchorCtr="0">
            <a:noAutofit/>
          </a:bodyPr>
          <a:lstStyle>
            <a:defPPr>
              <a:defRPr lang="en-US"/>
            </a:defPPr>
            <a:lvl1pPr algn="ctr">
              <a:defRPr sz="1200" b="1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メイリオ" panose="020B0604030504040204" pitchFamily="50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4994" indent="-94994" algn="l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ja-JP" sz="1083" u="sng" dirty="0" smtClean="0">
                <a:solidFill>
                  <a:srgbClr val="C00000"/>
                </a:solidFill>
              </a:rPr>
              <a:t>2021.  5</a:t>
            </a:r>
            <a:r>
              <a:rPr lang="en-US" altLang="ja-JP" sz="1083" dirty="0" smtClean="0">
                <a:solidFill>
                  <a:srgbClr val="C00000"/>
                </a:solidFill>
              </a:rPr>
              <a:t> </a:t>
            </a:r>
            <a:r>
              <a:rPr lang="ja-JP" altLang="en-US" sz="1083" dirty="0">
                <a:solidFill>
                  <a:srgbClr val="C0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浜</a:t>
            </a:r>
            <a:r>
              <a:rPr lang="ja-JP" altLang="en-US" sz="1083" dirty="0" smtClean="0">
                <a:solidFill>
                  <a:srgbClr val="C0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通り地域等における水産販路等支援の開始</a:t>
            </a:r>
            <a:endParaRPr lang="en-US" altLang="ja-JP" sz="1083" dirty="0">
              <a:solidFill>
                <a:srgbClr val="C0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63" name="テキスト ボックス 162"/>
          <p:cNvSpPr txBox="1"/>
          <p:nvPr/>
        </p:nvSpPr>
        <p:spPr>
          <a:xfrm>
            <a:off x="1067605" y="8546399"/>
            <a:ext cx="3965965" cy="303559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7143" rIns="0" bIns="0" rtlCol="0" anchor="ctr" anchorCtr="0">
            <a:noAutofit/>
          </a:bodyPr>
          <a:lstStyle>
            <a:defPPr>
              <a:defRPr lang="en-US"/>
            </a:defPPr>
            <a:lvl1pPr algn="ctr">
              <a:defRPr sz="1200" b="1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メイリオ" panose="020B0604030504040204" pitchFamily="50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4994" indent="-94994" algn="l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ja-JP" sz="1083" u="sng" dirty="0" smtClean="0">
                <a:solidFill>
                  <a:srgbClr val="C00000"/>
                </a:solidFill>
              </a:rPr>
              <a:t>2021.  6</a:t>
            </a:r>
            <a:r>
              <a:rPr lang="en-US" altLang="ja-JP" sz="1083" dirty="0" smtClean="0">
                <a:solidFill>
                  <a:schemeClr val="tx1"/>
                </a:solidFill>
              </a:rPr>
              <a:t> </a:t>
            </a:r>
            <a:r>
              <a:rPr lang="ja-JP" altLang="en-US" sz="1083" dirty="0" smtClean="0">
                <a:solidFill>
                  <a:srgbClr val="C0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新組織体制スタート、官民合同チーム新五箇条 制定</a:t>
            </a:r>
            <a:endParaRPr lang="en-US" altLang="ja-JP" sz="1083" dirty="0">
              <a:solidFill>
                <a:srgbClr val="C0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64" name="メモ 163"/>
          <p:cNvSpPr/>
          <p:nvPr/>
        </p:nvSpPr>
        <p:spPr>
          <a:xfrm>
            <a:off x="8776871" y="822876"/>
            <a:ext cx="3988982" cy="1337172"/>
          </a:xfrm>
          <a:prstGeom prst="foldedCorner">
            <a:avLst>
              <a:gd name="adj" fmla="val 12561"/>
            </a:avLst>
          </a:prstGeom>
          <a:solidFill>
            <a:srgbClr val="EEE3C8">
              <a:alpha val="25000"/>
            </a:srgb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</a:pPr>
            <a:r>
              <a:rPr lang="ja-JP" altLang="en-US" sz="12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行書体" panose="03000600000000000000" pitchFamily="66" charset="-128"/>
                <a:ea typeface="HGS行書体" panose="03000600000000000000" pitchFamily="66" charset="-128"/>
              </a:rPr>
              <a:t>官民</a:t>
            </a:r>
            <a:r>
              <a:rPr lang="ja-JP" altLang="en-US" sz="12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行書体" panose="03000600000000000000" pitchFamily="66" charset="-128"/>
                <a:ea typeface="HGS行書体" panose="03000600000000000000" pitchFamily="66" charset="-128"/>
              </a:rPr>
              <a:t>合同チーム　新五箇</a:t>
            </a:r>
            <a:r>
              <a:rPr lang="ja-JP" altLang="en-US" sz="12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行書体" panose="03000600000000000000" pitchFamily="66" charset="-128"/>
                <a:ea typeface="HGS行書体" panose="03000600000000000000" pitchFamily="66" charset="-128"/>
              </a:rPr>
              <a:t>条</a:t>
            </a:r>
            <a:endParaRPr lang="en-US" altLang="ja-JP" sz="1200" b="1" u="sng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行書体" panose="03000600000000000000" pitchFamily="66" charset="-128"/>
              <a:ea typeface="HGS行書体" panose="03000600000000000000" pitchFamily="66" charset="-128"/>
            </a:endParaRPr>
          </a:p>
          <a:p>
            <a:pPr>
              <a:lnSpc>
                <a:spcPts val="1000"/>
              </a:lnSpc>
              <a:spcBef>
                <a:spcPts val="600"/>
              </a:spcBef>
            </a:pPr>
            <a:r>
              <a:rPr lang="ja-JP" altLang="en-US" sz="1100" b="1" dirty="0" smtClean="0">
                <a:solidFill>
                  <a:schemeClr val="tx1"/>
                </a:solidFill>
                <a:latin typeface="HGS行書体" panose="03000600000000000000" pitchFamily="66" charset="-128"/>
                <a:ea typeface="HGS行書体" panose="03000600000000000000" pitchFamily="66" charset="-128"/>
              </a:rPr>
              <a:t>　　</a:t>
            </a:r>
            <a:r>
              <a:rPr lang="ja-JP" altLang="en-US" sz="1100" dirty="0" smtClean="0">
                <a:solidFill>
                  <a:schemeClr val="tx1"/>
                </a:solidFill>
                <a:latin typeface="HGS行書体" panose="03000600000000000000" pitchFamily="66" charset="-128"/>
                <a:ea typeface="HGS行書体" panose="03000600000000000000" pitchFamily="66" charset="-128"/>
              </a:rPr>
              <a:t>一、労</a:t>
            </a:r>
            <a:r>
              <a:rPr lang="ja-JP" altLang="en-US" sz="1100" dirty="0">
                <a:solidFill>
                  <a:schemeClr val="tx1"/>
                </a:solidFill>
                <a:latin typeface="HGS行書体" panose="03000600000000000000" pitchFamily="66" charset="-128"/>
                <a:ea typeface="HGS行書体" panose="03000600000000000000" pitchFamily="66" charset="-128"/>
              </a:rPr>
              <a:t>を惜しまず、とことん取り組む</a:t>
            </a:r>
            <a:endParaRPr lang="ja-JP" altLang="en-US" sz="1100" dirty="0" smtClean="0">
              <a:solidFill>
                <a:schemeClr val="tx1"/>
              </a:solidFill>
              <a:latin typeface="HGS行書体" panose="03000600000000000000" pitchFamily="66" charset="-128"/>
              <a:ea typeface="HGS行書体" panose="03000600000000000000" pitchFamily="66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1100" dirty="0" smtClean="0">
                <a:solidFill>
                  <a:schemeClr val="tx1"/>
                </a:solidFill>
                <a:latin typeface="HGS行書体" panose="03000600000000000000" pitchFamily="66" charset="-128"/>
                <a:ea typeface="HGS行書体" panose="03000600000000000000" pitchFamily="66" charset="-128"/>
              </a:rPr>
              <a:t>　　一</a:t>
            </a:r>
            <a:r>
              <a:rPr lang="ja-JP" altLang="en-US" sz="1100" dirty="0">
                <a:solidFill>
                  <a:schemeClr val="tx1"/>
                </a:solidFill>
                <a:latin typeface="HGS行書体" panose="03000600000000000000" pitchFamily="66" charset="-128"/>
                <a:ea typeface="HGS行書体" panose="03000600000000000000" pitchFamily="66" charset="-128"/>
              </a:rPr>
              <a:t>、謙虚にお話を伺い、真の思いを理解</a:t>
            </a:r>
            <a:r>
              <a:rPr lang="ja-JP" altLang="en-US" sz="1100" dirty="0" smtClean="0">
                <a:solidFill>
                  <a:schemeClr val="tx1"/>
                </a:solidFill>
                <a:latin typeface="HGS行書体" panose="03000600000000000000" pitchFamily="66" charset="-128"/>
                <a:ea typeface="HGS行書体" panose="03000600000000000000" pitchFamily="66" charset="-128"/>
              </a:rPr>
              <a:t>する</a:t>
            </a:r>
          </a:p>
          <a:p>
            <a:pPr>
              <a:lnSpc>
                <a:spcPts val="1000"/>
              </a:lnSpc>
            </a:pPr>
            <a:r>
              <a:rPr lang="ja-JP" altLang="en-US" sz="1100" dirty="0" smtClean="0">
                <a:solidFill>
                  <a:schemeClr val="tx1"/>
                </a:solidFill>
                <a:latin typeface="HGS行書体" panose="03000600000000000000" pitchFamily="66" charset="-128"/>
                <a:ea typeface="HGS行書体" panose="03000600000000000000" pitchFamily="66" charset="-128"/>
              </a:rPr>
              <a:t>　　一、対話</a:t>
            </a:r>
            <a:r>
              <a:rPr lang="ja-JP" altLang="en-US" sz="1100" dirty="0">
                <a:solidFill>
                  <a:schemeClr val="tx1"/>
                </a:solidFill>
                <a:latin typeface="HGS行書体" panose="03000600000000000000" pitchFamily="66" charset="-128"/>
                <a:ea typeface="HGS行書体" panose="03000600000000000000" pitchFamily="66" charset="-128"/>
              </a:rPr>
              <a:t>を深め、広い視野で提案</a:t>
            </a:r>
            <a:r>
              <a:rPr lang="ja-JP" altLang="en-US" sz="1100" dirty="0" smtClean="0">
                <a:solidFill>
                  <a:schemeClr val="tx1"/>
                </a:solidFill>
                <a:latin typeface="HGS行書体" panose="03000600000000000000" pitchFamily="66" charset="-128"/>
                <a:ea typeface="HGS行書体" panose="03000600000000000000" pitchFamily="66" charset="-128"/>
              </a:rPr>
              <a:t>する</a:t>
            </a:r>
          </a:p>
          <a:p>
            <a:pPr>
              <a:lnSpc>
                <a:spcPts val="1000"/>
              </a:lnSpc>
            </a:pPr>
            <a:r>
              <a:rPr lang="ja-JP" altLang="en-US" sz="1100" dirty="0" smtClean="0">
                <a:solidFill>
                  <a:schemeClr val="tx1"/>
                </a:solidFill>
                <a:latin typeface="HGS行書体" panose="03000600000000000000" pitchFamily="66" charset="-128"/>
                <a:ea typeface="HGS行書体" panose="03000600000000000000" pitchFamily="66" charset="-128"/>
              </a:rPr>
              <a:t>　　一</a:t>
            </a:r>
            <a:r>
              <a:rPr lang="ja-JP" altLang="en-US" sz="1100" dirty="0">
                <a:solidFill>
                  <a:schemeClr val="tx1"/>
                </a:solidFill>
                <a:latin typeface="HGS行書体" panose="03000600000000000000" pitchFamily="66" charset="-128"/>
                <a:ea typeface="HGS行書体" panose="03000600000000000000" pitchFamily="66" charset="-128"/>
              </a:rPr>
              <a:t>、チームワークを高め、関係機関と協働する</a:t>
            </a:r>
            <a:endParaRPr lang="ja-JP" altLang="en-US" sz="1100" dirty="0" smtClean="0">
              <a:solidFill>
                <a:schemeClr val="tx1"/>
              </a:solidFill>
              <a:latin typeface="HGS行書体" panose="03000600000000000000" pitchFamily="66" charset="-128"/>
              <a:ea typeface="HGS行書体" panose="03000600000000000000" pitchFamily="66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1100" dirty="0" smtClean="0">
                <a:solidFill>
                  <a:schemeClr val="tx1"/>
                </a:solidFill>
                <a:latin typeface="HGS行書体" panose="03000600000000000000" pitchFamily="66" charset="-128"/>
                <a:ea typeface="HGS行書体" panose="03000600000000000000" pitchFamily="66" charset="-128"/>
              </a:rPr>
              <a:t>　　一</a:t>
            </a:r>
            <a:r>
              <a:rPr lang="ja-JP" altLang="en-US" sz="1100" dirty="0">
                <a:solidFill>
                  <a:schemeClr val="tx1"/>
                </a:solidFill>
                <a:latin typeface="HGS行書体" panose="03000600000000000000" pitchFamily="66" charset="-128"/>
                <a:ea typeface="HGS行書体" panose="03000600000000000000" pitchFamily="66" charset="-128"/>
              </a:rPr>
              <a:t>、「希望の地」を目指して、新たな取り組み</a:t>
            </a:r>
            <a:r>
              <a:rPr lang="ja-JP" altLang="en-US" sz="1100" dirty="0" smtClean="0">
                <a:solidFill>
                  <a:schemeClr val="tx1"/>
                </a:solidFill>
                <a:latin typeface="HGS行書体" panose="03000600000000000000" pitchFamily="66" charset="-128"/>
                <a:ea typeface="HGS行書体" panose="03000600000000000000" pitchFamily="66" charset="-128"/>
              </a:rPr>
              <a:t>に挑戦</a:t>
            </a:r>
            <a:r>
              <a:rPr lang="ja-JP" altLang="en-US" sz="1100" dirty="0">
                <a:solidFill>
                  <a:schemeClr val="tx1"/>
                </a:solidFill>
                <a:latin typeface="HGS行書体" panose="03000600000000000000" pitchFamily="66" charset="-128"/>
                <a:ea typeface="HGS行書体" panose="03000600000000000000" pitchFamily="66" charset="-128"/>
              </a:rPr>
              <a:t>する</a:t>
            </a:r>
          </a:p>
          <a:p>
            <a:pPr algn="ctr">
              <a:lnSpc>
                <a:spcPts val="400"/>
              </a:lnSpc>
              <a:spcBef>
                <a:spcPts val="600"/>
              </a:spcBef>
            </a:pPr>
            <a:endParaRPr lang="en-US" altLang="ja-JP" sz="1100" b="1" dirty="0" smtClean="0">
              <a:solidFill>
                <a:schemeClr val="tx1"/>
              </a:solidFill>
              <a:latin typeface="HGS行書体" panose="03000600000000000000" pitchFamily="66" charset="-128"/>
              <a:ea typeface="HGS行書体" panose="03000600000000000000" pitchFamily="66" charset="-128"/>
            </a:endParaRPr>
          </a:p>
          <a:p>
            <a:pPr algn="ctr">
              <a:lnSpc>
                <a:spcPts val="400"/>
              </a:lnSpc>
              <a:spcBef>
                <a:spcPts val="600"/>
              </a:spcBef>
            </a:pPr>
            <a:r>
              <a:rPr lang="ja-JP" altLang="en-US" sz="1100" b="1" dirty="0" smtClean="0">
                <a:solidFill>
                  <a:schemeClr val="tx1"/>
                </a:solidFill>
                <a:latin typeface="HGS行書体" panose="03000600000000000000" pitchFamily="66" charset="-128"/>
                <a:ea typeface="HGS行書体" panose="03000600000000000000" pitchFamily="66" charset="-128"/>
              </a:rPr>
              <a:t>“</a:t>
            </a:r>
            <a:r>
              <a:rPr lang="ja-JP" altLang="en-US" sz="1100" b="1" dirty="0">
                <a:solidFill>
                  <a:schemeClr val="tx1"/>
                </a:solidFill>
                <a:latin typeface="HGS行書体" panose="03000600000000000000" pitchFamily="66" charset="-128"/>
                <a:ea typeface="HGS行書体" panose="03000600000000000000" pitchFamily="66" charset="-128"/>
              </a:rPr>
              <a:t>相双の復興なくして福島の復興なし</a:t>
            </a:r>
            <a:r>
              <a:rPr lang="ja-JP" altLang="en-US" sz="1100" b="1" dirty="0" smtClean="0">
                <a:solidFill>
                  <a:schemeClr val="tx1"/>
                </a:solidFill>
                <a:latin typeface="HGS行書体" panose="03000600000000000000" pitchFamily="66" charset="-128"/>
                <a:ea typeface="HGS行書体" panose="03000600000000000000" pitchFamily="66" charset="-128"/>
              </a:rPr>
              <a:t>。福島の復興なくして</a:t>
            </a:r>
            <a:endParaRPr lang="en-US" altLang="ja-JP" sz="1100" b="1" dirty="0" smtClean="0">
              <a:solidFill>
                <a:schemeClr val="tx1"/>
              </a:solidFill>
              <a:latin typeface="HGS行書体" panose="03000600000000000000" pitchFamily="66" charset="-128"/>
              <a:ea typeface="HGS行書体" panose="03000600000000000000" pitchFamily="66" charset="-128"/>
            </a:endParaRPr>
          </a:p>
          <a:p>
            <a:pPr algn="ctr">
              <a:lnSpc>
                <a:spcPts val="400"/>
              </a:lnSpc>
              <a:spcBef>
                <a:spcPts val="600"/>
              </a:spcBef>
            </a:pPr>
            <a:r>
              <a:rPr lang="ja-JP" altLang="en-US" sz="1100" b="1" dirty="0" smtClean="0">
                <a:solidFill>
                  <a:schemeClr val="tx1"/>
                </a:solidFill>
                <a:latin typeface="HGS行書体" panose="03000600000000000000" pitchFamily="66" charset="-128"/>
                <a:ea typeface="HGS行書体" panose="03000600000000000000" pitchFamily="66" charset="-128"/>
              </a:rPr>
              <a:t>日本の再生なし。復興</a:t>
            </a:r>
            <a:r>
              <a:rPr lang="ja-JP" altLang="en-US" sz="1100" b="1" dirty="0">
                <a:solidFill>
                  <a:schemeClr val="tx1"/>
                </a:solidFill>
                <a:latin typeface="HGS行書体" panose="03000600000000000000" pitchFamily="66" charset="-128"/>
                <a:ea typeface="HGS行書体" panose="03000600000000000000" pitchFamily="66" charset="-128"/>
              </a:rPr>
              <a:t>のその先にある未来へ</a:t>
            </a:r>
            <a:r>
              <a:rPr lang="ja-JP" altLang="en-US" sz="1100" b="1" dirty="0" smtClean="0">
                <a:solidFill>
                  <a:schemeClr val="tx1"/>
                </a:solidFill>
                <a:latin typeface="HGS行書体" panose="03000600000000000000" pitchFamily="66" charset="-128"/>
                <a:ea typeface="HGS行書体" panose="03000600000000000000" pitchFamily="66" charset="-128"/>
              </a:rPr>
              <a:t>”</a:t>
            </a:r>
            <a:endParaRPr lang="ja-JP" altLang="en-US" sz="1100" b="1" dirty="0">
              <a:solidFill>
                <a:schemeClr val="tx1"/>
              </a:solidFill>
              <a:latin typeface="HGS行書体" panose="03000600000000000000" pitchFamily="66" charset="-128"/>
              <a:ea typeface="HGS行書体" panose="03000600000000000000" pitchFamily="66" charset="-128"/>
            </a:endParaRPr>
          </a:p>
        </p:txBody>
      </p:sp>
      <p:pic>
        <p:nvPicPr>
          <p:cNvPr id="68" name="図 67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601056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98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正方形/長方形 60"/>
          <p:cNvSpPr/>
          <p:nvPr/>
        </p:nvSpPr>
        <p:spPr>
          <a:xfrm>
            <a:off x="-597013" y="-602967"/>
            <a:ext cx="14068652" cy="10550450"/>
          </a:xfrm>
          <a:prstGeom prst="rect">
            <a:avLst/>
          </a:prstGeom>
          <a:gradFill flip="none" rotWithShape="1">
            <a:gsLst>
              <a:gs pos="29000">
                <a:srgbClr val="CCFFFF">
                  <a:alpha val="45000"/>
                </a:srgbClr>
              </a:gs>
              <a:gs pos="63000">
                <a:srgbClr val="CCFFFF">
                  <a:alpha val="66000"/>
                </a:srgbClr>
              </a:gs>
              <a:gs pos="100000">
                <a:srgbClr val="CCFFFF">
                  <a:alpha val="7000"/>
                </a:srgbClr>
              </a:gs>
            </a:gsLst>
            <a:path path="rect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3" name="直線コネクタ 2"/>
          <p:cNvCxnSpPr/>
          <p:nvPr/>
        </p:nvCxnSpPr>
        <p:spPr>
          <a:xfrm>
            <a:off x="3476061" y="556904"/>
            <a:ext cx="0" cy="8615381"/>
          </a:xfrm>
          <a:prstGeom prst="line">
            <a:avLst/>
          </a:prstGeom>
          <a:ln w="2222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133369" y="737436"/>
            <a:ext cx="1196996" cy="275166"/>
          </a:xfrm>
          <a:prstGeom prst="rect">
            <a:avLst/>
          </a:prstGeom>
          <a:noFill/>
          <a:ln w="12700">
            <a:noFill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>
              <a:buClr>
                <a:srgbClr val="002060"/>
              </a:buClr>
            </a:pPr>
            <a:r>
              <a:rPr lang="ja-JP" altLang="en-US" sz="1200" b="1" u="sng" dirty="0" smtClean="0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 Gothic" panose="020B0502020202020204" pitchFamily="34" charset="0"/>
                <a:ea typeface="メイリオ" panose="020B0604030504040204" pitchFamily="50" charset="-128"/>
              </a:rPr>
              <a:t>事業者支援</a:t>
            </a:r>
            <a:endParaRPr lang="en-US" altLang="ja-JP" sz="1050" dirty="0">
              <a:ln w="0"/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03763" y="4105936"/>
            <a:ext cx="1427252" cy="353097"/>
          </a:xfrm>
          <a:prstGeom prst="rect">
            <a:avLst/>
          </a:prstGeom>
          <a:noFill/>
          <a:ln w="12700">
            <a:noFill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>
              <a:buClr>
                <a:srgbClr val="002060"/>
              </a:buClr>
            </a:pPr>
            <a:r>
              <a:rPr lang="ja-JP" altLang="en-US" sz="1200" b="1" u="sng" dirty="0" smtClean="0">
                <a:ln w="0"/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メイリオ" panose="020B0604030504040204" pitchFamily="50" charset="-128"/>
              </a:rPr>
              <a:t>営農</a:t>
            </a:r>
            <a:r>
              <a:rPr lang="ja-JP" altLang="en-US" sz="1200" b="1" u="sng" dirty="0">
                <a:ln w="0"/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メイリオ" panose="020B0604030504040204" pitchFamily="50" charset="-128"/>
              </a:rPr>
              <a:t>再開</a:t>
            </a:r>
            <a:r>
              <a:rPr lang="ja-JP" altLang="en-US" sz="1200" b="1" u="sng" dirty="0" smtClean="0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 Gothic" panose="020B0502020202020204" pitchFamily="34" charset="0"/>
                <a:ea typeface="メイリオ" panose="020B0604030504040204" pitchFamily="50" charset="-128"/>
              </a:rPr>
              <a:t>支援</a:t>
            </a:r>
            <a:endParaRPr lang="en-US" altLang="ja-JP" sz="1050" dirty="0">
              <a:ln w="0"/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98065" y="6610693"/>
            <a:ext cx="1532245" cy="296459"/>
          </a:xfrm>
          <a:prstGeom prst="rect">
            <a:avLst/>
          </a:prstGeom>
          <a:noFill/>
          <a:ln w="12700">
            <a:noFill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>
              <a:buClr>
                <a:srgbClr val="002060"/>
              </a:buClr>
            </a:pPr>
            <a:r>
              <a:rPr lang="ja-JP" altLang="en-US" sz="1200" b="1" u="sng" dirty="0" smtClean="0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entury Gothic" panose="020B0502020202020204" pitchFamily="34" charset="0"/>
                <a:ea typeface="メイリオ" panose="020B0604030504040204" pitchFamily="50" charset="-128"/>
              </a:rPr>
              <a:t>まちづくり支援</a:t>
            </a:r>
            <a:endParaRPr lang="en-US" altLang="ja-JP" sz="1050" dirty="0">
              <a:ln w="0"/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15187" y="1065286"/>
            <a:ext cx="2271082" cy="1455928"/>
          </a:xfrm>
          <a:prstGeom prst="rect">
            <a:avLst/>
          </a:prstGeom>
          <a:noFill/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36000" bIns="36000" rtlCol="0" anchor="t" anchorCtr="0">
            <a:noAutofit/>
          </a:bodyPr>
          <a:lstStyle>
            <a:defPPr>
              <a:defRPr lang="en-US"/>
            </a:defPPr>
            <a:lvl1pPr>
              <a:defRPr sz="1400" b="1">
                <a:solidFill>
                  <a:schemeClr val="bg1"/>
                </a:solidFill>
                <a:latin typeface="Century Gothic" panose="020B0502020202020204" pitchFamily="34" charset="0"/>
                <a:ea typeface="メイリオ" panose="020B0604030504040204" pitchFamily="50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>
              <a:lnSpc>
                <a:spcPts val="1200"/>
              </a:lnSpc>
            </a:pPr>
            <a:r>
              <a:rPr lang="en-US" altLang="ja-JP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【</a:t>
            </a:r>
            <a:r>
              <a:rPr lang="ja-JP" altLang="en-US" sz="1000" b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事業者個別訪問</a:t>
            </a:r>
            <a:r>
              <a:rPr lang="en-US" altLang="ja-JP" sz="1000" b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】</a:t>
            </a:r>
            <a:endParaRPr lang="en-US" altLang="ja-JP" sz="1000" b="0" dirty="0">
              <a:solidFill>
                <a:schemeClr val="tx1">
                  <a:lumMod val="95000"/>
                  <a:lumOff val="5000"/>
                </a:schemeClr>
              </a:solidFill>
              <a:effectLst/>
            </a:endParaRPr>
          </a:p>
          <a:p>
            <a:pPr marL="355600" indent="-177800">
              <a:lnSpc>
                <a:spcPts val="1200"/>
              </a:lnSpc>
              <a:buFont typeface="Wingdings" panose="05000000000000000000" pitchFamily="2" charset="2"/>
              <a:buChar char="ü"/>
            </a:pPr>
            <a:r>
              <a:rPr lang="ja-JP" altLang="en-US" sz="10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訪問</a:t>
            </a:r>
            <a:r>
              <a:rPr lang="ja-JP" altLang="en-US" sz="1000" b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実績：約</a:t>
            </a:r>
            <a:r>
              <a:rPr lang="en-US" altLang="ja-JP" sz="1100" b="0" i="1" dirty="0" smtClean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5,500</a:t>
            </a:r>
            <a:r>
              <a:rPr lang="ja-JP" altLang="en-US" sz="1000" b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者</a:t>
            </a:r>
            <a:endParaRPr lang="en-US" altLang="ja-JP" sz="1000" b="0" dirty="0" smtClean="0">
              <a:solidFill>
                <a:schemeClr val="tx1">
                  <a:lumMod val="95000"/>
                  <a:lumOff val="5000"/>
                </a:schemeClr>
              </a:solidFill>
              <a:effectLst/>
            </a:endParaRPr>
          </a:p>
          <a:p>
            <a:pPr>
              <a:lnSpc>
                <a:spcPts val="1200"/>
              </a:lnSpc>
            </a:pPr>
            <a:r>
              <a:rPr lang="en-US" altLang="ja-JP" sz="1000" b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【</a:t>
            </a:r>
            <a:r>
              <a:rPr lang="ja-JP" altLang="en-US" sz="1000" b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コンサルティング支援</a:t>
            </a:r>
            <a:r>
              <a:rPr lang="en-US" altLang="ja-JP" sz="1000" b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】</a:t>
            </a:r>
          </a:p>
          <a:p>
            <a:pPr marL="355600" indent="-177800">
              <a:lnSpc>
                <a:spcPts val="1200"/>
              </a:lnSpc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ja-JP" altLang="en-US" sz="1000" b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支援実績：約</a:t>
            </a:r>
            <a:r>
              <a:rPr lang="en-US" altLang="ja-JP" sz="1100" b="0" i="1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1,400</a:t>
            </a:r>
            <a:r>
              <a:rPr lang="ja-JP" altLang="en-US" sz="1000" b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者</a:t>
            </a:r>
            <a:endParaRPr lang="en-US" altLang="ja-JP" sz="1000" b="0" dirty="0">
              <a:solidFill>
                <a:schemeClr val="tx1">
                  <a:lumMod val="95000"/>
                  <a:lumOff val="5000"/>
                </a:schemeClr>
              </a:solidFill>
              <a:effectLst/>
            </a:endParaRPr>
          </a:p>
          <a:p>
            <a:pPr>
              <a:lnSpc>
                <a:spcPts val="1200"/>
              </a:lnSpc>
            </a:pPr>
            <a:r>
              <a:rPr lang="en-US" altLang="ja-JP" sz="10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【</a:t>
            </a:r>
            <a:r>
              <a:rPr lang="ja-JP" altLang="en-US" sz="10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自立支援策を活用した支援</a:t>
            </a:r>
            <a:r>
              <a:rPr lang="en-US" altLang="ja-JP" sz="10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】</a:t>
            </a:r>
          </a:p>
          <a:p>
            <a:pPr marL="355600" indent="-177800">
              <a:lnSpc>
                <a:spcPts val="1200"/>
              </a:lnSpc>
              <a:buFont typeface="Wingdings" panose="05000000000000000000" pitchFamily="2" charset="2"/>
              <a:buChar char="ü"/>
            </a:pPr>
            <a:r>
              <a:rPr lang="ja-JP" altLang="en-US" sz="1000" b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人材確保：</a:t>
            </a:r>
            <a:r>
              <a:rPr lang="ja-JP" altLang="en-US" sz="10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約</a:t>
            </a:r>
            <a:r>
              <a:rPr lang="en-US" altLang="ja-JP" sz="1100" b="0" i="1" dirty="0" smtClean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  <a:r>
              <a:rPr lang="en-US" altLang="ja-JP" sz="1100" b="0" i="1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r>
              <a:rPr lang="en-US" altLang="ja-JP" sz="1100" b="0" i="1" dirty="0" smtClean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</a:t>
            </a:r>
            <a:r>
              <a:rPr lang="ja-JP" altLang="en-US" sz="10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者を支援</a:t>
            </a:r>
            <a:endParaRPr lang="en-US" altLang="ja-JP" sz="1000" b="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55600" indent="-177800">
              <a:lnSpc>
                <a:spcPts val="1200"/>
              </a:lnSpc>
              <a:buFont typeface="Wingdings" panose="05000000000000000000" pitchFamily="2" charset="2"/>
              <a:buChar char="ü"/>
            </a:pPr>
            <a:r>
              <a:rPr lang="ja-JP" altLang="en-US" sz="10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販路</a:t>
            </a:r>
            <a:r>
              <a:rPr lang="ja-JP" altLang="en-US" sz="1000" b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開拓：</a:t>
            </a:r>
            <a:r>
              <a:rPr lang="ja-JP" altLang="en-US" sz="10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約</a:t>
            </a:r>
            <a:r>
              <a:rPr lang="en-US" altLang="ja-JP" sz="1100" b="0" i="1" dirty="0" smtClean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210</a:t>
            </a:r>
            <a:r>
              <a:rPr lang="ja-JP" altLang="en-US" sz="10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者を支援</a:t>
            </a:r>
            <a:endParaRPr lang="en-US" altLang="ja-JP" sz="1000" b="0" dirty="0">
              <a:solidFill>
                <a:schemeClr val="tx1">
                  <a:lumMod val="95000"/>
                  <a:lumOff val="5000"/>
                </a:schemeClr>
              </a:solidFill>
              <a:effectLst/>
            </a:endParaRPr>
          </a:p>
        </p:txBody>
      </p:sp>
      <p:grpSp>
        <p:nvGrpSpPr>
          <p:cNvPr id="39" name="グループ化 38"/>
          <p:cNvGrpSpPr/>
          <p:nvPr/>
        </p:nvGrpSpPr>
        <p:grpSpPr>
          <a:xfrm>
            <a:off x="459091" y="2236440"/>
            <a:ext cx="3223819" cy="1627610"/>
            <a:chOff x="120763" y="1970100"/>
            <a:chExt cx="3223819" cy="1627610"/>
          </a:xfrm>
        </p:grpSpPr>
        <p:sp>
          <p:nvSpPr>
            <p:cNvPr id="20" name="テキスト ボックス 19"/>
            <p:cNvSpPr txBox="1"/>
            <p:nvPr/>
          </p:nvSpPr>
          <p:spPr>
            <a:xfrm>
              <a:off x="120763" y="1970100"/>
              <a:ext cx="2874994" cy="460806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lIns="36000" tIns="36000" rIns="36000" bIns="36000" rtlCol="0" anchor="ctr" anchorCtr="0">
              <a:noAutofit/>
            </a:bodyPr>
            <a:lstStyle/>
            <a:p>
              <a:pPr>
                <a:buClr>
                  <a:srgbClr val="002060"/>
                </a:buClr>
              </a:pPr>
              <a:r>
                <a:rPr lang="ja-JP" altLang="en-US" sz="1200" b="1" u="sng" dirty="0" smtClean="0">
                  <a:ln w="0"/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Century Gothic" panose="020B0502020202020204" pitchFamily="34" charset="0"/>
                  <a:ea typeface="メイリオ" panose="020B0604030504040204" pitchFamily="50" charset="-128"/>
                </a:rPr>
                <a:t>外からの呼び込み</a:t>
              </a:r>
              <a:endParaRPr lang="en-US" altLang="ja-JP" sz="1050" dirty="0">
                <a:ln w="0"/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193960" y="2444766"/>
              <a:ext cx="3150622" cy="1152944"/>
            </a:xfrm>
            <a:prstGeom prst="rect">
              <a:avLst/>
            </a:prstGeom>
            <a:noFill/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36000" bIns="36000" rtlCol="0" anchor="t" anchorCtr="0">
              <a:noAutofit/>
            </a:bodyPr>
            <a:lstStyle>
              <a:defPPr>
                <a:defRPr lang="en-US"/>
              </a:defPPr>
              <a:lvl1pPr>
                <a:defRPr sz="1400" b="1">
                  <a:solidFill>
                    <a:schemeClr val="bg1"/>
                  </a:solidFill>
                  <a:latin typeface="Century Gothic" panose="020B0502020202020204" pitchFamily="34" charset="0"/>
                  <a:ea typeface="メイリオ" panose="020B0604030504040204" pitchFamily="50" charset="-128"/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pPr>
                <a:lnSpc>
                  <a:spcPts val="1200"/>
                </a:lnSpc>
              </a:pPr>
              <a:r>
                <a:rPr lang="en-US" altLang="ja-JP" sz="1000" b="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【</a:t>
              </a:r>
              <a:r>
                <a:rPr lang="ja-JP" altLang="en-US" sz="1000" b="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福島イノベ構想を核とした地域の産業発展支援</a:t>
              </a:r>
              <a:r>
                <a:rPr lang="en-US" altLang="ja-JP" sz="1000" b="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】</a:t>
              </a:r>
              <a:endParaRPr lang="en-US" altLang="ja-JP" sz="1000" b="0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  <a:p>
              <a:pPr marL="355600" indent="-177800">
                <a:lnSpc>
                  <a:spcPts val="1200"/>
                </a:lnSpc>
                <a:buFont typeface="Wingdings" panose="05000000000000000000" pitchFamily="2" charset="2"/>
                <a:buChar char="ü"/>
              </a:pPr>
              <a:r>
                <a:rPr lang="ja-JP" altLang="en-US" sz="1000" b="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福島イノベ機構と連携（</a:t>
              </a:r>
              <a:r>
                <a:rPr lang="en-US" altLang="ja-JP" sz="1000" b="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※</a:t>
              </a:r>
              <a:r>
                <a:rPr lang="ja-JP" altLang="en-US" sz="1000" b="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） </a:t>
              </a:r>
              <a:endParaRPr lang="en-US" altLang="ja-JP" sz="1000" b="0" dirty="0" smtClean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  <a:p>
              <a:pPr marL="355600" indent="-177800">
                <a:lnSpc>
                  <a:spcPts val="1200"/>
                </a:lnSpc>
                <a:buFont typeface="Wingdings" panose="05000000000000000000" pitchFamily="2" charset="2"/>
                <a:buChar char="ü"/>
              </a:pPr>
              <a:r>
                <a:rPr lang="ja-JP" altLang="en-US" sz="1000" b="0" dirty="0" smtClean="0">
                  <a:ln w="0"/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廃</a:t>
              </a:r>
              <a:r>
                <a:rPr lang="ja-JP" altLang="en-US" sz="1000" b="0" dirty="0">
                  <a:ln w="0"/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炉･ロボット関連で取引成約</a:t>
              </a:r>
              <a:endParaRPr lang="en-US" altLang="ja-JP" sz="1000" b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  <a:p>
              <a:pPr>
                <a:lnSpc>
                  <a:spcPts val="1200"/>
                </a:lnSpc>
              </a:pPr>
              <a:r>
                <a:rPr lang="en-US" altLang="ja-JP" sz="1000" b="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【</a:t>
              </a:r>
              <a:r>
                <a:rPr lang="ja-JP" altLang="en-US" sz="1000" b="0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域外からの人材・資本の呼び込み</a:t>
              </a:r>
              <a:r>
                <a:rPr lang="en-US" altLang="ja-JP" sz="1000" b="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】</a:t>
              </a:r>
              <a:endParaRPr lang="en-US" altLang="ja-JP" sz="1000" b="0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  <a:p>
              <a:pPr marL="355600" indent="-177800">
                <a:lnSpc>
                  <a:spcPts val="1200"/>
                </a:lnSpc>
                <a:buFont typeface="Wingdings" panose="05000000000000000000" pitchFamily="2" charset="2"/>
                <a:buChar char="ü"/>
              </a:pPr>
              <a:r>
                <a:rPr lang="ja-JP" altLang="en-US" sz="1000" b="0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震災後創業者へ</a:t>
              </a:r>
              <a:r>
                <a:rPr lang="ja-JP" altLang="en-US" sz="1000" b="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コンサル支援：約</a:t>
              </a:r>
              <a:r>
                <a:rPr lang="en-US" altLang="ja-JP" sz="1100" b="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70</a:t>
              </a:r>
              <a:r>
                <a:rPr lang="ja-JP" altLang="en-US" sz="1000" b="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件</a:t>
              </a:r>
              <a:endParaRPr lang="ja-JP" altLang="en-US" sz="1000" b="0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  <a:p>
              <a:pPr>
                <a:lnSpc>
                  <a:spcPts val="1200"/>
                </a:lnSpc>
              </a:pPr>
              <a:r>
                <a:rPr lang="en-US" altLang="ja-JP" sz="1000" b="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【</a:t>
              </a:r>
              <a:r>
                <a:rPr lang="ja-JP" altLang="en-US" sz="1000" b="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交流人口の拡大</a:t>
              </a:r>
              <a:r>
                <a:rPr lang="en-US" altLang="ja-JP" sz="1000" b="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】</a:t>
              </a:r>
              <a:endParaRPr lang="en-US" altLang="ja-JP" sz="1000" b="0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  <a:p>
              <a:pPr marL="355600" indent="-177800">
                <a:lnSpc>
                  <a:spcPts val="1200"/>
                </a:lnSpc>
                <a:buFont typeface="Wingdings" panose="05000000000000000000" pitchFamily="2" charset="2"/>
                <a:buChar char="ü"/>
              </a:pPr>
              <a:r>
                <a:rPr lang="ja-JP" altLang="en-US" sz="1000" b="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初</a:t>
              </a:r>
              <a:r>
                <a:rPr lang="ja-JP" altLang="en-US" sz="1000" b="0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の相双地域泊の修学旅行を</a:t>
              </a:r>
              <a:r>
                <a:rPr lang="ja-JP" altLang="en-US" sz="1000" b="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誘致</a:t>
              </a:r>
              <a:endParaRPr lang="en-US" altLang="ja-JP" sz="1000" b="0" u="sng" dirty="0" smtClean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  <a:p>
              <a:pPr marL="355600" indent="-177800">
                <a:lnSpc>
                  <a:spcPts val="1400"/>
                </a:lnSpc>
                <a:buFont typeface="Wingdings" panose="05000000000000000000" pitchFamily="2" charset="2"/>
                <a:buChar char="ü"/>
              </a:pPr>
              <a:endParaRPr lang="ja-JP" altLang="en-US" sz="105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1" name="グループ化 40"/>
          <p:cNvGrpSpPr/>
          <p:nvPr/>
        </p:nvGrpSpPr>
        <p:grpSpPr>
          <a:xfrm>
            <a:off x="1091807" y="426905"/>
            <a:ext cx="2417449" cy="560108"/>
            <a:chOff x="1091807" y="319075"/>
            <a:chExt cx="2417449" cy="560108"/>
          </a:xfrm>
        </p:grpSpPr>
        <p:sp>
          <p:nvSpPr>
            <p:cNvPr id="2" name="楕円 1"/>
            <p:cNvSpPr/>
            <p:nvPr/>
          </p:nvSpPr>
          <p:spPr>
            <a:xfrm>
              <a:off x="1091807" y="591183"/>
              <a:ext cx="288000" cy="2880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effectLst/>
              </a:endParaRPr>
            </a:p>
          </p:txBody>
        </p:sp>
        <p:cxnSp>
          <p:nvCxnSpPr>
            <p:cNvPr id="10" name="直線矢印コネクタ 9"/>
            <p:cNvCxnSpPr/>
            <p:nvPr/>
          </p:nvCxnSpPr>
          <p:spPr>
            <a:xfrm>
              <a:off x="1277256" y="744597"/>
              <a:ext cx="2232000" cy="0"/>
            </a:xfrm>
            <a:prstGeom prst="straightConnector1">
              <a:avLst/>
            </a:prstGeom>
            <a:ln w="69850">
              <a:solidFill>
                <a:srgbClr val="F4B183"/>
              </a:solidFill>
              <a:tailEnd type="stealth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" name="グループ化 15"/>
            <p:cNvGrpSpPr/>
            <p:nvPr/>
          </p:nvGrpSpPr>
          <p:grpSpPr>
            <a:xfrm>
              <a:off x="1290253" y="319075"/>
              <a:ext cx="698514" cy="246221"/>
              <a:chOff x="1250409" y="871688"/>
              <a:chExt cx="698514" cy="246221"/>
            </a:xfrm>
          </p:grpSpPr>
          <p:cxnSp>
            <p:nvCxnSpPr>
              <p:cNvPr id="5" name="カギ線コネクタ 4"/>
              <p:cNvCxnSpPr/>
              <p:nvPr/>
            </p:nvCxnSpPr>
            <p:spPr>
              <a:xfrm rot="5400000" flipH="1" flipV="1">
                <a:off x="1268409" y="983687"/>
                <a:ext cx="108000" cy="144000"/>
              </a:xfrm>
              <a:prstGeom prst="bentConnector2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テキスト ボックス 5"/>
              <p:cNvSpPr txBox="1"/>
              <p:nvPr/>
            </p:nvSpPr>
            <p:spPr>
              <a:xfrm>
                <a:off x="1329566" y="871688"/>
                <a:ext cx="61935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000" b="1" dirty="0" smtClean="0">
                    <a:latin typeface="Century Gothic" panose="020B0502020202020204" pitchFamily="34" charset="0"/>
                  </a:rPr>
                  <a:t>2015.8</a:t>
                </a:r>
                <a:endParaRPr kumimoji="1" lang="ja-JP" altLang="en-US" sz="1000" b="1" dirty="0">
                  <a:latin typeface="Century Gothic" panose="020B0502020202020204" pitchFamily="34" charset="0"/>
                </a:endParaRPr>
              </a:p>
            </p:txBody>
          </p:sp>
        </p:grpSp>
      </p:grpSp>
      <p:grpSp>
        <p:nvGrpSpPr>
          <p:cNvPr id="12" name="グループ化 11"/>
          <p:cNvGrpSpPr/>
          <p:nvPr/>
        </p:nvGrpSpPr>
        <p:grpSpPr>
          <a:xfrm>
            <a:off x="196623" y="4642287"/>
            <a:ext cx="11088428" cy="1715121"/>
            <a:chOff x="196623" y="4368929"/>
            <a:chExt cx="11088428" cy="1715121"/>
          </a:xfrm>
        </p:grpSpPr>
        <p:sp>
          <p:nvSpPr>
            <p:cNvPr id="34" name="テキスト ボックス 33"/>
            <p:cNvSpPr txBox="1"/>
            <p:nvPr/>
          </p:nvSpPr>
          <p:spPr>
            <a:xfrm>
              <a:off x="196623" y="4368929"/>
              <a:ext cx="3144956" cy="1363300"/>
            </a:xfrm>
            <a:prstGeom prst="rect">
              <a:avLst/>
            </a:prstGeom>
            <a:noFill/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36000" bIns="36000" rtlCol="0" anchor="t" anchorCtr="0">
              <a:noAutofit/>
            </a:bodyPr>
            <a:lstStyle>
              <a:defPPr>
                <a:defRPr lang="en-US"/>
              </a:defPPr>
              <a:lvl1pPr>
                <a:defRPr sz="1400" b="1">
                  <a:solidFill>
                    <a:schemeClr val="bg1"/>
                  </a:solidFill>
                  <a:latin typeface="Century Gothic" panose="020B0502020202020204" pitchFamily="34" charset="0"/>
                  <a:ea typeface="メイリオ" panose="020B0604030504040204" pitchFamily="50" charset="-128"/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pPr>
                <a:lnSpc>
                  <a:spcPts val="1400"/>
                </a:lnSpc>
              </a:pPr>
              <a:r>
                <a:rPr lang="en-US" altLang="ja-JP" sz="1000" b="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【</a:t>
              </a:r>
              <a:r>
                <a:rPr lang="ja-JP" altLang="en-US" sz="1000" b="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農業者個別訪問</a:t>
              </a:r>
              <a:r>
                <a:rPr lang="en-US" altLang="ja-JP" sz="1000" b="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】</a:t>
              </a:r>
              <a:endParaRPr lang="en-US" altLang="ja-JP" sz="1000" b="0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  <a:p>
              <a:pPr marL="355600" indent="-177800">
                <a:lnSpc>
                  <a:spcPts val="1400"/>
                </a:lnSpc>
                <a:buFont typeface="Wingdings" panose="05000000000000000000" pitchFamily="2" charset="2"/>
                <a:buChar char="ü"/>
              </a:pPr>
              <a:r>
                <a:rPr lang="ja-JP" altLang="en-US" sz="1000" b="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訪問実績：約</a:t>
              </a:r>
              <a:r>
                <a:rPr lang="en-US" altLang="ja-JP" sz="1100" b="0" i="1" dirty="0" smtClean="0">
                  <a:ln w="0"/>
                  <a:solidFill>
                    <a:schemeClr val="tx1">
                      <a:lumMod val="95000"/>
                      <a:lumOff val="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2,100</a:t>
              </a:r>
              <a:r>
                <a:rPr lang="ja-JP" altLang="en-US" sz="1000" b="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者　</a:t>
              </a:r>
              <a:endParaRPr lang="en-US" altLang="ja-JP" sz="1000" b="0" dirty="0" smtClean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  <a:p>
              <a:pPr>
                <a:lnSpc>
                  <a:spcPts val="1400"/>
                </a:lnSpc>
              </a:pPr>
              <a:r>
                <a:rPr lang="en-US" altLang="ja-JP" sz="1000" b="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【</a:t>
              </a:r>
              <a:r>
                <a:rPr lang="ja-JP" altLang="en-US" sz="1000" b="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販路</a:t>
              </a:r>
              <a:r>
                <a:rPr lang="ja-JP" altLang="en-US" sz="1000" b="0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拡大</a:t>
              </a:r>
              <a:r>
                <a:rPr lang="ja-JP" altLang="en-US" sz="1000" b="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等の支援</a:t>
              </a:r>
              <a:r>
                <a:rPr lang="en-US" altLang="ja-JP" sz="1000" b="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】</a:t>
              </a:r>
            </a:p>
            <a:p>
              <a:pPr marL="355600" indent="-177800">
                <a:lnSpc>
                  <a:spcPts val="1400"/>
                </a:lnSpc>
                <a:buFont typeface="Wingdings" panose="05000000000000000000" pitchFamily="2" charset="2"/>
                <a:buChar char="ü"/>
              </a:pPr>
              <a:r>
                <a:rPr lang="ja-JP" altLang="en-US" sz="1000" b="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販路</a:t>
              </a:r>
              <a:r>
                <a:rPr lang="ja-JP" altLang="en-US" sz="1000" b="0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拡大</a:t>
              </a:r>
              <a:r>
                <a:rPr lang="ja-JP" altLang="en-US" sz="1000" b="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：約</a:t>
              </a:r>
              <a:r>
                <a:rPr lang="en-US" altLang="ja-JP" sz="1100" b="0" i="1" dirty="0" smtClean="0">
                  <a:ln w="0"/>
                  <a:solidFill>
                    <a:schemeClr val="tx1">
                      <a:lumMod val="95000"/>
                      <a:lumOff val="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130</a:t>
              </a:r>
              <a:r>
                <a:rPr lang="ja-JP" altLang="en-US" sz="1000" b="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件</a:t>
              </a:r>
              <a:endParaRPr lang="en-US" altLang="ja-JP" sz="1000" b="0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  <a:p>
              <a:pPr marL="177800">
                <a:lnSpc>
                  <a:spcPts val="1400"/>
                </a:lnSpc>
              </a:pPr>
              <a:r>
                <a:rPr lang="ja-JP" altLang="en-US" sz="1000" b="0" spc="-100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　</a:t>
              </a:r>
              <a:r>
                <a:rPr lang="ja-JP" altLang="en-US" sz="1000" b="0" spc="-10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（都内飲食店へ配送、地場産品コーナーへ出品）</a:t>
              </a:r>
              <a:endParaRPr lang="en-US" altLang="ja-JP" sz="1000" b="0" spc="-100" dirty="0" smtClean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  <a:p>
              <a:pPr marL="355600" indent="-177800">
                <a:lnSpc>
                  <a:spcPts val="1400"/>
                </a:lnSpc>
                <a:buFont typeface="Wingdings" panose="05000000000000000000" pitchFamily="2" charset="2"/>
                <a:buChar char="ü"/>
              </a:pPr>
              <a:r>
                <a:rPr lang="ja-JP" altLang="en-US" sz="1000" b="0" dirty="0" smtClean="0">
                  <a:ln w="0"/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スマート</a:t>
              </a:r>
              <a:r>
                <a:rPr lang="ja-JP" altLang="en-US" sz="1000" b="0" dirty="0">
                  <a:ln w="0"/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農業</a:t>
              </a:r>
              <a:r>
                <a:rPr lang="ja-JP" altLang="en-US" sz="1000" b="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実証プロジェクト組成・運営支援</a:t>
              </a:r>
              <a:endParaRPr lang="en-US" altLang="ja-JP" sz="1000" b="0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3298653" y="4385389"/>
              <a:ext cx="4336991" cy="9310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 smtClean="0">
                  <a:solidFill>
                    <a:srgbClr val="00B05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1200" b="1" dirty="0" smtClean="0">
                  <a:solidFill>
                    <a:srgbClr val="00B05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■</a:t>
              </a:r>
              <a:r>
                <a:rPr kumimoji="1" lang="ja-JP" altLang="en-US" sz="1200" b="1" u="sng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農地集積・集約への支援</a:t>
              </a:r>
              <a:endParaRPr kumimoji="1" lang="en-US" altLang="zh-TW" sz="1200" b="1" u="sng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100" dirty="0" smtClean="0">
                  <a:solidFill>
                    <a:schemeClr val="bg1">
                      <a:lumMod val="50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11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105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・農業者個別訪問による営農再開意向</a:t>
              </a:r>
              <a:r>
                <a:rPr kumimoji="1" lang="ja-JP" altLang="en-US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</a:t>
              </a:r>
              <a:r>
                <a:rPr kumimoji="1" lang="ja-JP" altLang="en-US" sz="105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農地</a:t>
              </a:r>
              <a:r>
                <a:rPr kumimoji="1" lang="ja-JP" altLang="en-US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貸出</a:t>
              </a:r>
              <a:r>
                <a:rPr kumimoji="1" lang="ja-JP" altLang="en-US" sz="105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意向の確認</a:t>
              </a:r>
              <a:endParaRPr kumimoji="1" lang="en-US" altLang="ja-JP" sz="105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05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・再開意向のある農業者への課題</a:t>
              </a:r>
              <a:r>
                <a:rPr kumimoji="1" lang="ja-JP" altLang="en-US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把握</a:t>
              </a:r>
              <a:r>
                <a:rPr kumimoji="1" lang="ja-JP" altLang="en-US" sz="105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・解決支援</a:t>
              </a:r>
              <a:endPara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105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・農地集積</a:t>
              </a:r>
              <a:r>
                <a:rPr kumimoji="1" lang="ja-JP" altLang="en-US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</a:t>
              </a:r>
              <a:r>
                <a:rPr kumimoji="1" lang="ja-JP" altLang="en-US" sz="105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集約と担い手（新規参入含む）へのマッチング支援</a:t>
              </a:r>
              <a:endPara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105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・</a:t>
              </a:r>
              <a:r>
                <a:rPr kumimoji="1" lang="en-US" altLang="ja-JP" sz="105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12</a:t>
              </a:r>
              <a:r>
                <a:rPr kumimoji="1" lang="ja-JP" altLang="en-US" sz="105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市町村の要望に応じた営農</a:t>
              </a:r>
              <a:r>
                <a:rPr kumimoji="1" lang="ja-JP" altLang="en-US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再開計画</a:t>
              </a:r>
              <a:r>
                <a:rPr kumimoji="1" lang="ja-JP" altLang="en-US" sz="105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等策定支援</a:t>
              </a:r>
              <a:endPara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5036163" y="5483886"/>
              <a:ext cx="4292601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1200" b="1" dirty="0">
                  <a:solidFill>
                    <a:srgbClr val="00B05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ja-JP" altLang="en-US" sz="1200" b="1" dirty="0" smtClean="0">
                  <a:solidFill>
                    <a:srgbClr val="00B05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■</a:t>
              </a:r>
              <a:r>
                <a:rPr kumimoji="1" lang="ja-JP" altLang="en-US" sz="1200" b="1" u="sng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小規模営農モデルの展開</a:t>
              </a:r>
              <a:endParaRPr kumimoji="1" lang="en-US" altLang="ja-JP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050" dirty="0">
                  <a:solidFill>
                    <a:schemeClr val="bg1">
                      <a:lumMod val="50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1050" dirty="0" smtClean="0">
                  <a:solidFill>
                    <a:schemeClr val="bg1">
                      <a:lumMod val="50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105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・農業者自身による実店舗</a:t>
              </a:r>
              <a:r>
                <a:rPr kumimoji="1" lang="ja-JP" altLang="en-US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</a:t>
              </a:r>
              <a:r>
                <a:rPr kumimoji="1" lang="en-US" altLang="ja-JP" sz="105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EC</a:t>
              </a:r>
              <a:r>
                <a:rPr kumimoji="1" lang="ja-JP" altLang="en-US" sz="105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サイトでの販路拡大</a:t>
              </a:r>
              <a:r>
                <a:rPr kumimoji="1" lang="ja-JP" altLang="en-US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</a:t>
              </a:r>
              <a:r>
                <a:rPr kumimoji="1" lang="ja-JP" altLang="en-US" sz="105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運営支援</a:t>
              </a:r>
              <a:endPara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105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・当該取組のモデル化、横展開　　</a:t>
              </a:r>
              <a:endParaRPr kumimoji="1" lang="en-US" altLang="ja-JP" sz="105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7210435" y="4387352"/>
              <a:ext cx="407461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ja-JP" altLang="en-US" sz="1200" b="1" dirty="0">
                  <a:solidFill>
                    <a:srgbClr val="00B05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■</a:t>
              </a:r>
              <a:r>
                <a:rPr kumimoji="1" lang="ja-JP" altLang="en-US" sz="1200" b="1" u="sng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高付加価値の創出</a:t>
              </a:r>
              <a:endParaRPr kumimoji="1" lang="en-US" altLang="zh-TW" sz="1200" b="1" u="sng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105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・</a:t>
              </a:r>
              <a:r>
                <a:rPr kumimoji="1" lang="ja-JP" altLang="en-US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広域的な</a:t>
              </a:r>
              <a:r>
                <a:rPr kumimoji="1" lang="ja-JP" altLang="en-US" sz="105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高付加価値産地形成に向けた連携・調整</a:t>
              </a:r>
              <a:endPara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105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・効率的営農に向けたスマート農業</a:t>
              </a:r>
              <a:r>
                <a:rPr kumimoji="1" lang="ja-JP" altLang="en-US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技術</a:t>
              </a:r>
              <a:r>
                <a:rPr kumimoji="1" lang="ja-JP" altLang="en-US" sz="105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の普及・提案活動</a:t>
              </a:r>
              <a:endPara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105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・農産品の</a:t>
              </a:r>
              <a:r>
                <a:rPr kumimoji="1" lang="en-US" altLang="ja-JP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6</a:t>
              </a:r>
              <a:r>
                <a:rPr kumimoji="1" lang="ja-JP" altLang="en-US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次化など高付加価値化</a:t>
              </a:r>
              <a:r>
                <a:rPr kumimoji="1" lang="ja-JP" altLang="en-US" sz="105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・販路</a:t>
              </a:r>
              <a:r>
                <a:rPr kumimoji="1" lang="ja-JP" altLang="en-US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拡大</a:t>
              </a:r>
              <a:r>
                <a:rPr kumimoji="1" lang="ja-JP" altLang="en-US" sz="105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支援</a:t>
              </a:r>
              <a:endParaRPr kumimoji="1" lang="en-US" altLang="ja-JP" sz="105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05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・畜産農家のネットワーク構築、耕畜連携支援</a:t>
              </a:r>
              <a:endPara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30" name="グループ化 29"/>
          <p:cNvGrpSpPr/>
          <p:nvPr/>
        </p:nvGrpSpPr>
        <p:grpSpPr>
          <a:xfrm>
            <a:off x="1954039" y="3919035"/>
            <a:ext cx="9069854" cy="573524"/>
            <a:chOff x="1954039" y="3652695"/>
            <a:chExt cx="9069854" cy="573524"/>
          </a:xfrm>
        </p:grpSpPr>
        <p:grpSp>
          <p:nvGrpSpPr>
            <p:cNvPr id="29" name="グループ化 28"/>
            <p:cNvGrpSpPr/>
            <p:nvPr/>
          </p:nvGrpSpPr>
          <p:grpSpPr>
            <a:xfrm>
              <a:off x="1954039" y="3652695"/>
              <a:ext cx="1525784" cy="503540"/>
              <a:chOff x="1954039" y="3652695"/>
              <a:chExt cx="1525784" cy="503540"/>
            </a:xfrm>
          </p:grpSpPr>
          <p:sp>
            <p:nvSpPr>
              <p:cNvPr id="38" name="楕円 37"/>
              <p:cNvSpPr/>
              <p:nvPr/>
            </p:nvSpPr>
            <p:spPr>
              <a:xfrm>
                <a:off x="1954039" y="3868235"/>
                <a:ext cx="288000" cy="288000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bg1"/>
                </a:solidFill>
              </a:ln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78" name="直線矢印コネクタ 77"/>
              <p:cNvCxnSpPr>
                <a:stCxn id="38" idx="6"/>
              </p:cNvCxnSpPr>
              <p:nvPr/>
            </p:nvCxnSpPr>
            <p:spPr>
              <a:xfrm flipV="1">
                <a:off x="2242039" y="3999535"/>
                <a:ext cx="1237784" cy="12700"/>
              </a:xfrm>
              <a:prstGeom prst="straightConnector1">
                <a:avLst/>
              </a:prstGeom>
              <a:ln w="69850">
                <a:solidFill>
                  <a:srgbClr val="00B050"/>
                </a:solidFill>
                <a:tailEnd type="stealth" w="sm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" name="グループ化 14"/>
              <p:cNvGrpSpPr/>
              <p:nvPr/>
            </p:nvGrpSpPr>
            <p:grpSpPr>
              <a:xfrm>
                <a:off x="2107467" y="3652695"/>
                <a:ext cx="834611" cy="246221"/>
                <a:chOff x="2088194" y="3003784"/>
                <a:chExt cx="834611" cy="246221"/>
              </a:xfrm>
            </p:grpSpPr>
            <p:cxnSp>
              <p:nvCxnSpPr>
                <p:cNvPr id="57" name="カギ線コネクタ 56"/>
                <p:cNvCxnSpPr/>
                <p:nvPr/>
              </p:nvCxnSpPr>
              <p:spPr>
                <a:xfrm rot="5400000" flipH="1" flipV="1">
                  <a:off x="2106194" y="3095575"/>
                  <a:ext cx="108000" cy="144000"/>
                </a:xfrm>
                <a:prstGeom prst="bentConnector2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8" name="テキスト ボックス 57"/>
                <p:cNvSpPr txBox="1"/>
                <p:nvPr/>
              </p:nvSpPr>
              <p:spPr>
                <a:xfrm>
                  <a:off x="2198463" y="3003784"/>
                  <a:ext cx="72434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1000" b="1" dirty="0" smtClean="0">
                      <a:latin typeface="Century Gothic" panose="020B0502020202020204" pitchFamily="34" charset="0"/>
                    </a:rPr>
                    <a:t>2017.4</a:t>
                  </a:r>
                  <a:endParaRPr kumimoji="1" lang="ja-JP" altLang="en-US" sz="1000" b="1" dirty="0">
                    <a:latin typeface="Century Gothic" panose="020B0502020202020204" pitchFamily="34" charset="0"/>
                  </a:endParaRPr>
                </a:p>
              </p:txBody>
            </p:sp>
          </p:grpSp>
        </p:grpSp>
        <p:grpSp>
          <p:nvGrpSpPr>
            <p:cNvPr id="13" name="グループ化 12"/>
            <p:cNvGrpSpPr/>
            <p:nvPr/>
          </p:nvGrpSpPr>
          <p:grpSpPr>
            <a:xfrm>
              <a:off x="3457577" y="3794219"/>
              <a:ext cx="7566316" cy="432000"/>
              <a:chOff x="3457577" y="3794219"/>
              <a:chExt cx="7566316" cy="432000"/>
            </a:xfrm>
          </p:grpSpPr>
          <p:sp>
            <p:nvSpPr>
              <p:cNvPr id="71" name="ホームベース 70"/>
              <p:cNvSpPr/>
              <p:nvPr/>
            </p:nvSpPr>
            <p:spPr>
              <a:xfrm>
                <a:off x="3463893" y="3794219"/>
                <a:ext cx="7560000" cy="432000"/>
              </a:xfrm>
              <a:prstGeom prst="homePlate">
                <a:avLst>
                  <a:gd name="adj" fmla="val 433291"/>
                </a:avLst>
              </a:prstGeom>
              <a:gradFill>
                <a:gsLst>
                  <a:gs pos="15000">
                    <a:srgbClr val="00CC00">
                      <a:alpha val="50000"/>
                    </a:srgbClr>
                  </a:gs>
                  <a:gs pos="35000">
                    <a:srgbClr val="00CC00">
                      <a:alpha val="60000"/>
                    </a:srgbClr>
                  </a:gs>
                  <a:gs pos="55000">
                    <a:srgbClr val="00CC00">
                      <a:alpha val="80000"/>
                    </a:srgbClr>
                  </a:gs>
                  <a:gs pos="80000">
                    <a:srgbClr val="00CC00">
                      <a:alpha val="90000"/>
                    </a:srgbClr>
                  </a:gs>
                </a:gsLst>
                <a:lin ang="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テキスト ボックス 24"/>
              <p:cNvSpPr txBox="1"/>
              <p:nvPr/>
            </p:nvSpPr>
            <p:spPr>
              <a:xfrm>
                <a:off x="3457577" y="3887392"/>
                <a:ext cx="2205694" cy="275166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36000" tIns="36000" rIns="36000" bIns="36000" rtlCol="0" anchor="ctr" anchorCtr="0">
                <a:noAutofit/>
              </a:bodyPr>
              <a:lstStyle/>
              <a:p>
                <a:pPr>
                  <a:buClr>
                    <a:srgbClr val="002060"/>
                  </a:buClr>
                </a:pPr>
                <a:r>
                  <a:rPr lang="en-US" altLang="ja-JP" sz="1600" b="1" dirty="0" smtClean="0">
                    <a:ln w="0"/>
                    <a:effectLst/>
                    <a:latin typeface="Century Gothic" panose="020B0502020202020204" pitchFamily="34" charset="0"/>
                    <a:ea typeface="メイリオ" panose="020B0604030504040204" pitchFamily="50" charset="-128"/>
                  </a:rPr>
                  <a:t>【</a:t>
                </a:r>
                <a:r>
                  <a:rPr lang="ja-JP" altLang="en-US" sz="1600" b="1" dirty="0" smtClean="0">
                    <a:ln w="0"/>
                    <a:effectLst/>
                    <a:latin typeface="Century Gothic" panose="020B0502020202020204" pitchFamily="34" charset="0"/>
                    <a:ea typeface="メイリオ" panose="020B0604030504040204" pitchFamily="50" charset="-128"/>
                  </a:rPr>
                  <a:t>営農再開支援</a:t>
                </a:r>
                <a:r>
                  <a:rPr lang="en-US" altLang="ja-JP" sz="1600" b="1" dirty="0" smtClean="0">
                    <a:ln w="0"/>
                    <a:effectLst/>
                    <a:latin typeface="Century Gothic" panose="020B0502020202020204" pitchFamily="34" charset="0"/>
                    <a:ea typeface="メイリオ" panose="020B0604030504040204" pitchFamily="50" charset="-128"/>
                  </a:rPr>
                  <a:t>】</a:t>
                </a:r>
                <a:endParaRPr lang="en-US" altLang="ja-JP" sz="1200" dirty="0">
                  <a:ln w="0"/>
                  <a:latin typeface="Century Gothic" panose="020B0502020202020204" pitchFamily="34" charset="0"/>
                  <a:ea typeface="メイリオ" panose="020B0604030504040204" pitchFamily="50" charset="-128"/>
                </a:endParaRPr>
              </a:p>
            </p:txBody>
          </p:sp>
        </p:grpSp>
      </p:grpSp>
      <p:sp>
        <p:nvSpPr>
          <p:cNvPr id="55" name="テキスト ボックス 54"/>
          <p:cNvSpPr txBox="1"/>
          <p:nvPr/>
        </p:nvSpPr>
        <p:spPr>
          <a:xfrm>
            <a:off x="6939485" y="2392446"/>
            <a:ext cx="4070044" cy="931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solidFill>
                  <a:srgbClr val="200AF4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1200" b="1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kumimoji="1"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産業集積の形成支援</a:t>
            </a:r>
            <a:endParaRPr kumimoji="1" lang="en-US" altLang="ja-JP" sz="1200" b="1" u="sng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・進出企業、スタートアップ、研究機関等とのビジネス</a:t>
            </a:r>
            <a:endParaRPr kumimoji="1" lang="en-US" altLang="ja-JP" sz="1050" dirty="0" smtClean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マッチング促進（上記プラットフォーム活用）</a:t>
            </a:r>
            <a:endParaRPr kumimoji="1" lang="en-US" altLang="ja-JP" sz="1050" dirty="0" smtClean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廃炉分野における元請等とのマッチングの促進</a:t>
            </a:r>
            <a:endParaRPr kumimoji="1" lang="en-US" altLang="ja-JP" sz="1050" dirty="0" smtClean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（廃炉マッチングサポート事務局運営等）</a:t>
            </a:r>
            <a:endParaRPr kumimoji="1" lang="ja-JP" altLang="en-US" sz="105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232336" y="1317941"/>
            <a:ext cx="4283505" cy="1084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1200" b="1" dirty="0">
                <a:solidFill>
                  <a:srgbClr val="FF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kumimoji="1"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事業の自立・継続支援</a:t>
            </a:r>
          </a:p>
          <a:p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・事業者が自立的な経営を維持・継続できるよう個別支援</a:t>
            </a:r>
          </a:p>
          <a:p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（事業再開の意向がない事業者には生活設計を支援）</a:t>
            </a:r>
          </a:p>
          <a:p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・特に、以下を重点支援</a:t>
            </a:r>
            <a:endParaRPr kumimoji="1" lang="en-US" altLang="ja-JP" sz="105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①帰還困難区域を抱える地域　②事業承継 </a:t>
            </a:r>
            <a:endParaRPr kumimoji="1" lang="en-US" altLang="ja-JP" sz="1050" dirty="0" smtClean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③人材確保（含</a:t>
            </a:r>
            <a:r>
              <a:rPr kumimoji="1" lang="en-US" altLang="ja-JP" sz="105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県外採用） ④販路開拓</a:t>
            </a:r>
            <a:endParaRPr kumimoji="1" lang="ja-JP" altLang="en-US" sz="105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3241214" y="2419968"/>
            <a:ext cx="3983972" cy="761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 </a:t>
            </a:r>
            <a:r>
              <a:rPr kumimoji="1" lang="ja-JP" altLang="en-US" sz="1200" b="1" dirty="0" smtClean="0">
                <a:solidFill>
                  <a:srgbClr val="FF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kumimoji="1"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地元団体</a:t>
            </a:r>
            <a:r>
              <a:rPr kumimoji="1" lang="ja-JP" altLang="en-US" sz="12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機関と</a:t>
            </a:r>
            <a:r>
              <a:rPr kumimoji="1" lang="ja-JP" altLang="en-US" sz="12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の協業</a:t>
            </a:r>
            <a:endParaRPr kumimoji="1" lang="en-US" altLang="ja-JP" sz="1200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・商工会など地元団体・地元金融機関等との情報連携、</a:t>
            </a:r>
            <a:endParaRPr kumimoji="1" lang="en-US" altLang="ja-JP" sz="1050" dirty="0" smtClean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協業の展開</a:t>
            </a:r>
            <a:endParaRPr kumimoji="1" lang="ja-JP" altLang="en-US" sz="105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・知見の共有、</a:t>
            </a:r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事業者への同行訪問</a:t>
            </a: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6966937" y="1321592"/>
            <a:ext cx="41641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solidFill>
                  <a:srgbClr val="FF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200" b="1" dirty="0" smtClean="0">
                <a:solidFill>
                  <a:srgbClr val="FF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1200" b="1" dirty="0" smtClean="0">
                <a:solidFill>
                  <a:srgbClr val="FF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kumimoji="1" lang="ja-JP" altLang="en-US" sz="1200" b="1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kumimoji="1"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地域経済を牽引する事業者への支援</a:t>
            </a:r>
            <a:endParaRPr kumimoji="1" lang="en-US" altLang="ja-JP" sz="1200" b="1" u="sng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・イノベ構想の核となる事業者の更</a:t>
            </a:r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なる</a:t>
            </a:r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経営力・技術力・</a:t>
            </a:r>
            <a:endParaRPr kumimoji="1" lang="en-US" altLang="ja-JP" sz="1050" dirty="0" smtClean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デジタル力強化等の支援</a:t>
            </a:r>
            <a:endParaRPr kumimoji="1" lang="ja-JP" altLang="en-US" sz="105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・</a:t>
            </a:r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事業者マッチングプラットフォーム（クラウド利用</a:t>
            </a:r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）の</a:t>
            </a:r>
            <a:endParaRPr kumimoji="1" lang="en-US" altLang="ja-JP" sz="1050" dirty="0" smtClean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構築・浸透</a:t>
            </a:r>
            <a:endParaRPr kumimoji="1" lang="ja-JP" altLang="en-US" sz="105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32" name="グループ化 31"/>
          <p:cNvGrpSpPr/>
          <p:nvPr/>
        </p:nvGrpSpPr>
        <p:grpSpPr>
          <a:xfrm>
            <a:off x="1988710" y="6352581"/>
            <a:ext cx="9029785" cy="605090"/>
            <a:chOff x="2003149" y="6308191"/>
            <a:chExt cx="9029785" cy="605090"/>
          </a:xfrm>
        </p:grpSpPr>
        <p:grpSp>
          <p:nvGrpSpPr>
            <p:cNvPr id="31" name="グループ化 30"/>
            <p:cNvGrpSpPr/>
            <p:nvPr/>
          </p:nvGrpSpPr>
          <p:grpSpPr>
            <a:xfrm>
              <a:off x="2003149" y="6308191"/>
              <a:ext cx="1478031" cy="557919"/>
              <a:chOff x="2003149" y="6308191"/>
              <a:chExt cx="1478031" cy="557919"/>
            </a:xfrm>
          </p:grpSpPr>
          <p:sp>
            <p:nvSpPr>
              <p:cNvPr id="69" name="楕円 68"/>
              <p:cNvSpPr/>
              <p:nvPr/>
            </p:nvSpPr>
            <p:spPr>
              <a:xfrm>
                <a:off x="2003149" y="6578110"/>
                <a:ext cx="288000" cy="288000"/>
              </a:xfrm>
              <a:prstGeom prst="ellipse">
                <a:avLst/>
              </a:prstGeom>
              <a:solidFill>
                <a:srgbClr val="CEFF75"/>
              </a:solidFill>
              <a:ln>
                <a:solidFill>
                  <a:schemeClr val="bg1"/>
                </a:solidFill>
              </a:ln>
              <a:effectLst>
                <a:glow rad="139700">
                  <a:srgbClr val="CEFF75">
                    <a:alpha val="40000"/>
                  </a:srgb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79" name="直線矢印コネクタ 78"/>
              <p:cNvCxnSpPr/>
              <p:nvPr/>
            </p:nvCxnSpPr>
            <p:spPr>
              <a:xfrm>
                <a:off x="2109049" y="6727761"/>
                <a:ext cx="1372131" cy="0"/>
              </a:xfrm>
              <a:prstGeom prst="straightConnector1">
                <a:avLst/>
              </a:prstGeom>
              <a:ln w="69850">
                <a:solidFill>
                  <a:srgbClr val="CEFF75"/>
                </a:solidFill>
                <a:tailEnd type="stealth" w="sm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4" name="グループ化 13"/>
              <p:cNvGrpSpPr/>
              <p:nvPr/>
            </p:nvGrpSpPr>
            <p:grpSpPr>
              <a:xfrm>
                <a:off x="2144225" y="6308191"/>
                <a:ext cx="936794" cy="246221"/>
                <a:chOff x="1863894" y="5121046"/>
                <a:chExt cx="936794" cy="246221"/>
              </a:xfrm>
            </p:grpSpPr>
            <p:cxnSp>
              <p:nvCxnSpPr>
                <p:cNvPr id="59" name="カギ線コネクタ 58"/>
                <p:cNvCxnSpPr/>
                <p:nvPr/>
              </p:nvCxnSpPr>
              <p:spPr>
                <a:xfrm rot="5400000" flipH="1" flipV="1">
                  <a:off x="1881894" y="5224107"/>
                  <a:ext cx="108000" cy="144000"/>
                </a:xfrm>
                <a:prstGeom prst="bentConnector2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0" name="テキスト ボックス 59"/>
                <p:cNvSpPr txBox="1"/>
                <p:nvPr/>
              </p:nvSpPr>
              <p:spPr>
                <a:xfrm>
                  <a:off x="1954185" y="5121046"/>
                  <a:ext cx="846503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1000" b="1" dirty="0" smtClean="0">
                      <a:latin typeface="Century Gothic" panose="020B0502020202020204" pitchFamily="34" charset="0"/>
                    </a:rPr>
                    <a:t>2017.9</a:t>
                  </a:r>
                  <a:endParaRPr kumimoji="1" lang="ja-JP" altLang="en-US" sz="1000" b="1" dirty="0">
                    <a:latin typeface="Century Gothic" panose="020B0502020202020204" pitchFamily="34" charset="0"/>
                  </a:endParaRPr>
                </a:p>
              </p:txBody>
            </p:sp>
          </p:grpSp>
        </p:grpSp>
        <p:grpSp>
          <p:nvGrpSpPr>
            <p:cNvPr id="21" name="グループ化 20"/>
            <p:cNvGrpSpPr/>
            <p:nvPr/>
          </p:nvGrpSpPr>
          <p:grpSpPr>
            <a:xfrm>
              <a:off x="3457577" y="6481281"/>
              <a:ext cx="7575357" cy="432000"/>
              <a:chOff x="3457577" y="6481281"/>
              <a:chExt cx="7575357" cy="432000"/>
            </a:xfrm>
          </p:grpSpPr>
          <p:sp>
            <p:nvSpPr>
              <p:cNvPr id="76" name="ホームベース 75"/>
              <p:cNvSpPr/>
              <p:nvPr/>
            </p:nvSpPr>
            <p:spPr>
              <a:xfrm>
                <a:off x="3463894" y="6481281"/>
                <a:ext cx="7569040" cy="432000"/>
              </a:xfrm>
              <a:prstGeom prst="homePlate">
                <a:avLst>
                  <a:gd name="adj" fmla="val 433291"/>
                </a:avLst>
              </a:prstGeom>
              <a:gradFill flip="none" rotWithShape="1">
                <a:gsLst>
                  <a:gs pos="15000">
                    <a:srgbClr val="CEFF75">
                      <a:alpha val="40000"/>
                    </a:srgbClr>
                  </a:gs>
                  <a:gs pos="35000">
                    <a:srgbClr val="CEFF75">
                      <a:alpha val="60000"/>
                    </a:srgbClr>
                  </a:gs>
                  <a:gs pos="55000">
                    <a:srgbClr val="CEFF75">
                      <a:alpha val="80000"/>
                    </a:srgbClr>
                  </a:gs>
                  <a:gs pos="80000">
                    <a:srgbClr val="CEFF75">
                      <a:alpha val="90000"/>
                    </a:srgb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" name="テキスト ボックス 26"/>
              <p:cNvSpPr txBox="1"/>
              <p:nvPr/>
            </p:nvSpPr>
            <p:spPr>
              <a:xfrm>
                <a:off x="3457577" y="6616513"/>
                <a:ext cx="2935642" cy="196212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36000" tIns="36000" rIns="36000" bIns="36000" rtlCol="0" anchor="ctr" anchorCtr="0">
                <a:noAutofit/>
              </a:bodyPr>
              <a:lstStyle/>
              <a:p>
                <a:pPr>
                  <a:buClr>
                    <a:srgbClr val="002060"/>
                  </a:buClr>
                </a:pPr>
                <a:r>
                  <a:rPr lang="en-US" altLang="ja-JP" sz="1600" b="1" dirty="0" smtClean="0">
                    <a:ln w="0"/>
                    <a:effectLst/>
                    <a:latin typeface="Century Gothic" panose="020B0502020202020204" pitchFamily="34" charset="0"/>
                    <a:ea typeface="メイリオ" panose="020B0604030504040204" pitchFamily="50" charset="-128"/>
                  </a:rPr>
                  <a:t>【</a:t>
                </a:r>
                <a:r>
                  <a:rPr lang="ja-JP" altLang="en-US" sz="1600" b="1" dirty="0" smtClean="0">
                    <a:ln w="0"/>
                    <a:effectLst/>
                    <a:latin typeface="Century Gothic" panose="020B0502020202020204" pitchFamily="34" charset="0"/>
                    <a:ea typeface="メイリオ" panose="020B0604030504040204" pitchFamily="50" charset="-128"/>
                  </a:rPr>
                  <a:t>広域まちづくり支援</a:t>
                </a:r>
                <a:r>
                  <a:rPr lang="en-US" altLang="ja-JP" sz="1600" b="1" dirty="0" smtClean="0">
                    <a:ln w="0"/>
                    <a:effectLst/>
                    <a:latin typeface="Century Gothic" panose="020B0502020202020204" pitchFamily="34" charset="0"/>
                    <a:ea typeface="メイリオ" panose="020B0604030504040204" pitchFamily="50" charset="-128"/>
                  </a:rPr>
                  <a:t>】</a:t>
                </a:r>
                <a:endParaRPr lang="en-US" altLang="ja-JP" sz="1600" dirty="0">
                  <a:ln w="0"/>
                  <a:latin typeface="Century Gothic" panose="020B0502020202020204" pitchFamily="34" charset="0"/>
                  <a:ea typeface="メイリオ" panose="020B0604030504040204" pitchFamily="50" charset="-128"/>
                </a:endParaRPr>
              </a:p>
            </p:txBody>
          </p:sp>
        </p:grpSp>
      </p:grpSp>
      <p:sp>
        <p:nvSpPr>
          <p:cNvPr id="37" name="タイトル 1"/>
          <p:cNvSpPr txBox="1">
            <a:spLocks/>
          </p:cNvSpPr>
          <p:nvPr/>
        </p:nvSpPr>
        <p:spPr>
          <a:xfrm>
            <a:off x="1925838" y="77928"/>
            <a:ext cx="8922232" cy="347081"/>
          </a:xfrm>
          <a:prstGeom prst="rect">
            <a:avLst/>
          </a:prstGeom>
        </p:spPr>
        <p:txBody>
          <a:bodyPr vert="horz" lIns="91440" tIns="108000" rIns="91440" bIns="45720" rtlCol="0" anchor="b">
            <a:noAutofit/>
          </a:bodyPr>
          <a:lstStyle>
            <a:lvl1pPr algn="ctr" defTabSz="12801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8400" kern="1200">
                <a:solidFill>
                  <a:schemeClr val="tx1"/>
                </a:solidFill>
                <a:latin typeface="Century Gothic" panose="020B0502020202020204" pitchFamily="34" charset="0"/>
                <a:ea typeface="メイリオ" panose="020B0604030504040204" pitchFamily="50" charset="-128"/>
                <a:cs typeface="+mj-cs"/>
              </a:defRPr>
            </a:lvl1pPr>
          </a:lstStyle>
          <a:p>
            <a:r>
              <a:rPr lang="ja-JP" altLang="en-US" sz="1800" b="1" dirty="0" smtClean="0"/>
              <a:t>官民合同チーム：第二期復興･創生期間</a:t>
            </a:r>
            <a:r>
              <a:rPr lang="ja-JP" altLang="en-US" sz="1800" b="1" dirty="0"/>
              <a:t> </a:t>
            </a:r>
            <a:r>
              <a:rPr lang="ja-JP" altLang="en-US" sz="1800" b="1" dirty="0" smtClean="0"/>
              <a:t>取組方針</a:t>
            </a:r>
            <a:endParaRPr lang="ja-JP" altLang="en-US" sz="1200" b="1" dirty="0">
              <a:solidFill>
                <a:srgbClr val="FF0000"/>
              </a:solidFill>
            </a:endParaRPr>
          </a:p>
        </p:txBody>
      </p:sp>
      <p:pic>
        <p:nvPicPr>
          <p:cNvPr id="36" name="図 35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601056" cy="371475"/>
          </a:xfrm>
          <a:prstGeom prst="rect">
            <a:avLst/>
          </a:prstGeom>
        </p:spPr>
      </p:pic>
      <p:sp>
        <p:nvSpPr>
          <p:cNvPr id="75" name="正方形/長方形 74"/>
          <p:cNvSpPr/>
          <p:nvPr/>
        </p:nvSpPr>
        <p:spPr>
          <a:xfrm>
            <a:off x="130898" y="8656394"/>
            <a:ext cx="2864859" cy="7052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kumimoji="1" lang="ja-JP" altLang="en-US" sz="1000" b="1" dirty="0" smtClean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■災害等への緊急対応など</a:t>
            </a:r>
            <a:endParaRPr kumimoji="1" lang="en-US" altLang="ja-JP" sz="1000" b="1" dirty="0" smtClean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000" dirty="0" smtClean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2019</a:t>
            </a:r>
            <a:r>
              <a:rPr kumimoji="1" lang="ja-JP" altLang="en-US" sz="1000" dirty="0" smtClean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sz="1000" dirty="0" smtClean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sz="1000" dirty="0" smtClean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  　令和</a:t>
            </a:r>
            <a:r>
              <a:rPr kumimoji="1" lang="ja-JP" altLang="en-US" sz="10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元年台風</a:t>
            </a:r>
            <a:r>
              <a:rPr kumimoji="1" lang="en-US" altLang="ja-JP" sz="10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19</a:t>
            </a:r>
            <a:r>
              <a:rPr kumimoji="1" lang="ja-JP" altLang="en-US" sz="1000" dirty="0" smtClean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号等被害</a:t>
            </a:r>
            <a:endParaRPr kumimoji="1" lang="en-US" altLang="ja-JP" sz="1000" dirty="0" smtClean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000" dirty="0" smtClean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2020</a:t>
            </a:r>
            <a:r>
              <a:rPr kumimoji="1" lang="ja-JP" altLang="en-US" sz="1000" dirty="0" smtClean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ja-JP" altLang="en-US" sz="400" dirty="0" smtClean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 </a:t>
            </a:r>
            <a:r>
              <a:rPr kumimoji="1" lang="en-US" altLang="ja-JP" sz="1000" dirty="0" smtClean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ja-JP" altLang="en-US" sz="1000" dirty="0" smtClean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ja-JP" altLang="en-US" sz="1000" dirty="0" smtClean="0">
                <a:solidFill>
                  <a:srgbClr val="96969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kumimoji="1" lang="ja-JP" altLang="en-US" sz="1000" dirty="0" smtClean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新型コロナウィルス拡大影響</a:t>
            </a:r>
            <a:endParaRPr kumimoji="1" lang="en-US" altLang="ja-JP" sz="1000" dirty="0" smtClean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000" dirty="0" smtClean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2021</a:t>
            </a:r>
            <a:r>
              <a:rPr kumimoji="1" lang="ja-JP" altLang="en-US" sz="1000" dirty="0" smtClean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ja-JP" altLang="en-US" sz="400" dirty="0" smtClean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 </a:t>
            </a:r>
            <a:r>
              <a:rPr kumimoji="1" lang="en-US" altLang="ja-JP" sz="1000" dirty="0" smtClean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1000" dirty="0" smtClean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 　 福島県沖地震被害</a:t>
            </a:r>
            <a:endParaRPr kumimoji="1" lang="en-US" altLang="ja-JP" sz="1000" dirty="0" smtClean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11094529" y="6298269"/>
            <a:ext cx="1708187" cy="13168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kumimoji="1" lang="en-US" altLang="ja-JP" sz="1100" dirty="0" smtClean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6700" indent="-266700">
              <a:buFont typeface="Wingdings" panose="05000000000000000000" pitchFamily="2" charset="2"/>
              <a:buChar char="Ø"/>
            </a:pPr>
            <a:endParaRPr kumimoji="1" lang="en-US" altLang="ja-JP" sz="1100" dirty="0" smtClean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kumimoji="1" lang="ja-JP" altLang="en-US" sz="1100" b="1" dirty="0" smtClean="0">
                <a:solidFill>
                  <a:srgbClr val="2F55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相双地域・浜通りがイノベーションによる社会課題解決へ</a:t>
            </a:r>
            <a:r>
              <a:rPr kumimoji="1" lang="ja-JP" altLang="en-US" sz="1100" b="1" dirty="0">
                <a:solidFill>
                  <a:srgbClr val="2F55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kumimoji="1" lang="ja-JP" altLang="en-US" sz="1100" b="1" dirty="0" smtClean="0">
                <a:solidFill>
                  <a:srgbClr val="2F55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チャレンジ</a:t>
            </a:r>
            <a:r>
              <a:rPr kumimoji="1" lang="ja-JP" altLang="en-US" sz="1100" b="1" dirty="0">
                <a:solidFill>
                  <a:srgbClr val="2F55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kumimoji="1" lang="ja-JP" altLang="en-US" sz="1100" b="1" dirty="0" smtClean="0">
                <a:solidFill>
                  <a:srgbClr val="2F55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場となるよう貢献</a:t>
            </a:r>
            <a:r>
              <a:rPr kumimoji="1" lang="en-US" altLang="ja-JP" sz="1100" b="1" dirty="0" smtClean="0">
                <a:solidFill>
                  <a:srgbClr val="2F55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.</a:t>
            </a:r>
            <a:endParaRPr kumimoji="1" lang="en-US" altLang="ja-JP" sz="1200" b="1" dirty="0" smtClean="0">
              <a:solidFill>
                <a:srgbClr val="2F5597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6700" indent="-266700">
              <a:buFont typeface="Wingdings" panose="05000000000000000000" pitchFamily="2" charset="2"/>
              <a:buChar char="Ø"/>
            </a:pPr>
            <a:endParaRPr kumimoji="1" lang="en-US" altLang="ja-JP" sz="1200" dirty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6700" indent="-266700">
              <a:buFont typeface="Wingdings" panose="05000000000000000000" pitchFamily="2" charset="2"/>
              <a:buChar char="Ø"/>
            </a:pPr>
            <a:endParaRPr kumimoji="1" lang="en-US" altLang="ja-JP" sz="1200" dirty="0" smtClean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6700" indent="-266700">
              <a:buFont typeface="Wingdings" panose="05000000000000000000" pitchFamily="2" charset="2"/>
              <a:buChar char="Ø"/>
            </a:pPr>
            <a:endParaRPr kumimoji="1" lang="en-US" altLang="ja-JP" sz="1200" dirty="0" smtClean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3475106" y="9151132"/>
            <a:ext cx="8139951" cy="1745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kumimoji="1" lang="ja-JP" altLang="en-US" sz="1100" b="1" dirty="0">
                <a:solidFill>
                  <a:srgbClr val="2F55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以上</a:t>
            </a:r>
            <a:r>
              <a:rPr kumimoji="1" lang="ja-JP" altLang="en-US" sz="1100" b="1" dirty="0" smtClean="0">
                <a:solidFill>
                  <a:srgbClr val="2F55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、いずれの取組も、福島イノベ機構、商工会等関係団体、関係機関、市町村、県、国等の皆様との密な連携・協業のもと、</a:t>
            </a:r>
            <a:endParaRPr kumimoji="1" lang="en-US" altLang="ja-JP" sz="1100" b="1" dirty="0" smtClean="0">
              <a:solidFill>
                <a:srgbClr val="2F5597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b="1" dirty="0" smtClean="0">
                <a:solidFill>
                  <a:srgbClr val="2F55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推進してまいります</a:t>
            </a:r>
            <a:endParaRPr kumimoji="1" lang="ja-JP" altLang="en-US" sz="1100" b="1" dirty="0">
              <a:solidFill>
                <a:srgbClr val="2F5597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2" name="正方形/長方形 81"/>
          <p:cNvSpPr/>
          <p:nvPr/>
        </p:nvSpPr>
        <p:spPr>
          <a:xfrm>
            <a:off x="11087731" y="3084224"/>
            <a:ext cx="1708187" cy="11816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kumimoji="1" lang="ja-JP" altLang="en-US" sz="11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kumimoji="1" lang="ja-JP" altLang="en-US" sz="1100" b="1" dirty="0" smtClean="0">
                <a:solidFill>
                  <a:srgbClr val="2F55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帰還され事業・農業を営む方々と、外からの新しいヒト・担い手・企業との協業、産業集積・営農再開面積拡大に貢献</a:t>
            </a:r>
            <a:r>
              <a:rPr kumimoji="1" lang="en-US" altLang="ja-JP" sz="1100" b="1" dirty="0" smtClean="0">
                <a:solidFill>
                  <a:srgbClr val="2F55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.</a:t>
            </a:r>
          </a:p>
          <a:p>
            <a:endParaRPr kumimoji="1" lang="en-US" altLang="ja-JP" sz="1100" b="1" dirty="0">
              <a:solidFill>
                <a:srgbClr val="2F5597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100" b="1" dirty="0" smtClean="0">
              <a:solidFill>
                <a:srgbClr val="2F5597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100" b="1" dirty="0">
              <a:solidFill>
                <a:srgbClr val="2F5597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kumimoji="1" lang="ja-JP" altLang="en-US" sz="1100" b="1" dirty="0" smtClean="0">
                <a:solidFill>
                  <a:srgbClr val="2F55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相</a:t>
            </a:r>
            <a:r>
              <a:rPr kumimoji="1" lang="ja-JP" altLang="en-US" sz="1100" b="1" dirty="0">
                <a:solidFill>
                  <a:srgbClr val="2F55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双地域全体としての広域的なまちづくりに貢献．</a:t>
            </a:r>
            <a:endParaRPr kumimoji="1" lang="en-US" altLang="ja-JP" sz="1100" b="1" dirty="0">
              <a:solidFill>
                <a:srgbClr val="2F5597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100" b="1" dirty="0" smtClean="0">
              <a:solidFill>
                <a:srgbClr val="2F5597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100" b="1" dirty="0">
              <a:solidFill>
                <a:srgbClr val="2F5597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100" b="1" dirty="0" smtClean="0">
              <a:solidFill>
                <a:srgbClr val="2F5597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kumimoji="1" lang="ja-JP" altLang="en-US" sz="1100" b="1" dirty="0" smtClean="0">
                <a:solidFill>
                  <a:srgbClr val="2F55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相双</a:t>
            </a:r>
            <a:r>
              <a:rPr kumimoji="1" lang="ja-JP" altLang="en-US" sz="1100" b="1" dirty="0">
                <a:solidFill>
                  <a:srgbClr val="2F55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地域</a:t>
            </a:r>
            <a:r>
              <a:rPr kumimoji="1" lang="ja-JP" altLang="en-US" sz="1100" b="1" dirty="0" smtClean="0">
                <a:solidFill>
                  <a:srgbClr val="2F55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への関心を高め、交流人口・関係人口増、移住定住促進に貢献</a:t>
            </a:r>
            <a:r>
              <a:rPr kumimoji="1" lang="en-US" altLang="ja-JP" sz="1100" b="1" dirty="0" smtClean="0">
                <a:solidFill>
                  <a:srgbClr val="2F55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.</a:t>
            </a:r>
          </a:p>
          <a:p>
            <a:endParaRPr kumimoji="1" lang="en-US" altLang="ja-JP" sz="1100" b="1" dirty="0" smtClean="0">
              <a:solidFill>
                <a:srgbClr val="2F5597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 smtClean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 smtClean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 smtClean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3" name="正方形/長方形 82"/>
          <p:cNvSpPr/>
          <p:nvPr/>
        </p:nvSpPr>
        <p:spPr>
          <a:xfrm>
            <a:off x="10940453" y="744597"/>
            <a:ext cx="1908493" cy="5061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400" b="1" dirty="0" smtClean="0">
                <a:solidFill>
                  <a:srgbClr val="2F55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目指す姿</a:t>
            </a:r>
            <a:r>
              <a:rPr kumimoji="1" lang="en-US" altLang="ja-JP" sz="1400" b="1" dirty="0" smtClean="0">
                <a:solidFill>
                  <a:srgbClr val="2F55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kumimoji="1" lang="ja-JP" altLang="en-US" sz="1400" b="1" dirty="0" smtClean="0">
                <a:solidFill>
                  <a:srgbClr val="2F55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方向性</a:t>
            </a:r>
            <a:endParaRPr kumimoji="1" lang="en-US" altLang="ja-JP" sz="1200" dirty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6700" indent="-266700">
              <a:buFont typeface="Wingdings" panose="05000000000000000000" pitchFamily="2" charset="2"/>
              <a:buChar char="Ø"/>
            </a:pPr>
            <a:endParaRPr kumimoji="1" lang="en-US" altLang="ja-JP" sz="1200" dirty="0" smtClean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6700" indent="-266700">
              <a:buFont typeface="Wingdings" panose="05000000000000000000" pitchFamily="2" charset="2"/>
              <a:buChar char="Ø"/>
            </a:pPr>
            <a:endParaRPr kumimoji="1" lang="en-US" altLang="ja-JP" sz="1200" dirty="0" smtClean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214316" y="7120747"/>
            <a:ext cx="11199355" cy="1770446"/>
            <a:chOff x="214316" y="7120747"/>
            <a:chExt cx="11199355" cy="1770446"/>
          </a:xfrm>
        </p:grpSpPr>
        <p:sp>
          <p:nvSpPr>
            <p:cNvPr id="42" name="テキスト ボックス 41"/>
            <p:cNvSpPr txBox="1"/>
            <p:nvPr/>
          </p:nvSpPr>
          <p:spPr>
            <a:xfrm>
              <a:off x="214316" y="7120747"/>
              <a:ext cx="3035221" cy="1396294"/>
            </a:xfrm>
            <a:prstGeom prst="rect">
              <a:avLst/>
            </a:prstGeom>
            <a:noFill/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36000" bIns="36000" rtlCol="0" anchor="t" anchorCtr="0">
              <a:noAutofit/>
            </a:bodyPr>
            <a:lstStyle>
              <a:defPPr>
                <a:defRPr lang="en-US"/>
              </a:defPPr>
              <a:lvl1pPr>
                <a:defRPr sz="1400" b="1">
                  <a:solidFill>
                    <a:schemeClr val="bg1"/>
                  </a:solidFill>
                  <a:latin typeface="Century Gothic" panose="020B0502020202020204" pitchFamily="34" charset="0"/>
                  <a:ea typeface="メイリオ" panose="020B0604030504040204" pitchFamily="50" charset="-128"/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pPr>
                <a:lnSpc>
                  <a:spcPts val="1400"/>
                </a:lnSpc>
              </a:pPr>
              <a:r>
                <a:rPr lang="en-US" altLang="ja-JP" sz="1000" b="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【</a:t>
              </a:r>
              <a:r>
                <a:rPr lang="ja-JP" altLang="en-US" sz="1000" b="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まちづくり専門家支援</a:t>
              </a:r>
              <a:r>
                <a:rPr lang="en-US" altLang="ja-JP" sz="1000" b="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</a:rPr>
                <a:t>】</a:t>
              </a:r>
              <a:endParaRPr lang="en-US" altLang="ja-JP" sz="10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endParaRPr>
            </a:p>
            <a:p>
              <a:pPr marL="355600" indent="-177800">
                <a:lnSpc>
                  <a:spcPts val="1400"/>
                </a:lnSpc>
                <a:buFont typeface="Wingdings" panose="05000000000000000000" pitchFamily="2" charset="2"/>
                <a:buChar char="ü"/>
              </a:pPr>
              <a:r>
                <a:rPr lang="ja-JP" altLang="en-US" sz="1000" b="0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被災</a:t>
              </a:r>
              <a:r>
                <a:rPr lang="en-US" altLang="ja-JP" sz="1000" b="0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12</a:t>
              </a:r>
              <a:r>
                <a:rPr lang="ja-JP" altLang="en-US" sz="1000" b="0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市町村</a:t>
              </a:r>
              <a:r>
                <a:rPr lang="ja-JP" altLang="en-US" sz="1000" b="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に専門家チームによる伴走支援</a:t>
              </a:r>
              <a:endParaRPr lang="en-US" altLang="ja-JP" sz="1000" b="0" dirty="0" smtClean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  <a:p>
              <a:pPr>
                <a:lnSpc>
                  <a:spcPts val="1400"/>
                </a:lnSpc>
              </a:pPr>
              <a:r>
                <a:rPr lang="en-US" altLang="ja-JP" sz="1000" b="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【</a:t>
              </a:r>
              <a:r>
                <a:rPr lang="ja-JP" altLang="en-US" sz="1000" b="0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広域的な連携・事業環境整備</a:t>
              </a:r>
              <a:r>
                <a:rPr lang="en-US" altLang="ja-JP" sz="1000" b="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】</a:t>
              </a:r>
              <a:endParaRPr lang="en-US" altLang="ja-JP" sz="1000" b="0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  <a:p>
              <a:pPr marL="355600" indent="-177800">
                <a:lnSpc>
                  <a:spcPts val="1400"/>
                </a:lnSpc>
                <a:buClr>
                  <a:schemeClr val="tx1"/>
                </a:buClr>
                <a:buFont typeface="Wingdings" panose="05000000000000000000" pitchFamily="2" charset="2"/>
                <a:buChar char="ü"/>
              </a:pPr>
              <a:r>
                <a:rPr lang="ja-JP" altLang="en-US" sz="1000" b="0" dirty="0" smtClean="0">
                  <a:ln w="0"/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物流課題に対し共同</a:t>
              </a:r>
              <a:r>
                <a:rPr lang="ja-JP" altLang="en-US" sz="1000" b="0" dirty="0">
                  <a:ln w="0"/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配送</a:t>
              </a:r>
              <a:r>
                <a:rPr lang="ja-JP" altLang="en-US" sz="1000" b="0" dirty="0" smtClean="0">
                  <a:ln w="0"/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の仕組構築・開始（令和</a:t>
              </a:r>
              <a:r>
                <a:rPr lang="en-US" altLang="ja-JP" sz="1000" b="0" dirty="0">
                  <a:ln w="0"/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2</a:t>
              </a:r>
              <a:r>
                <a:rPr lang="ja-JP" altLang="en-US" sz="1000" b="0" dirty="0">
                  <a:ln w="0"/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年</a:t>
              </a:r>
              <a:r>
                <a:rPr lang="en-US" altLang="ja-JP" sz="1000" b="0" dirty="0">
                  <a:ln w="0"/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4</a:t>
              </a:r>
              <a:r>
                <a:rPr lang="ja-JP" altLang="en-US" sz="1000" b="0" dirty="0" smtClean="0">
                  <a:ln w="0"/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月）</a:t>
              </a:r>
              <a:endParaRPr lang="ja-JP" altLang="en-US" sz="1000" b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  <a:p>
              <a:pPr marL="355600" indent="-177800">
                <a:lnSpc>
                  <a:spcPts val="1400"/>
                </a:lnSpc>
                <a:buClr>
                  <a:schemeClr val="tx1"/>
                </a:buClr>
                <a:buFont typeface="Wingdings" panose="05000000000000000000" pitchFamily="2" charset="2"/>
                <a:buChar char="ü"/>
              </a:pPr>
              <a:r>
                <a:rPr lang="ja-JP" altLang="en-US" sz="1000" b="0" dirty="0" smtClean="0">
                  <a:ln w="0"/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「</a:t>
              </a:r>
              <a:r>
                <a:rPr lang="ja-JP" altLang="en-US" sz="1000" b="0" dirty="0">
                  <a:ln w="0"/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まちづくり移住定住シンポジウム</a:t>
              </a:r>
              <a:r>
                <a:rPr lang="ja-JP" altLang="en-US" sz="1000" b="0" dirty="0" smtClean="0">
                  <a:ln w="0"/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」開催（令和</a:t>
              </a:r>
              <a:r>
                <a:rPr lang="en-US" altLang="ja-JP" sz="1000" b="0" dirty="0" smtClean="0">
                  <a:ln w="0"/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2</a:t>
              </a:r>
              <a:r>
                <a:rPr lang="ja-JP" altLang="en-US" sz="1000" b="0" dirty="0" smtClean="0">
                  <a:ln w="0"/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年</a:t>
              </a:r>
              <a:r>
                <a:rPr lang="en-US" altLang="ja-JP" sz="1000" b="0" dirty="0" smtClean="0">
                  <a:ln w="0"/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10</a:t>
              </a:r>
              <a:r>
                <a:rPr lang="ja-JP" altLang="en-US" sz="1000" b="0" dirty="0" smtClean="0">
                  <a:ln w="0"/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月）</a:t>
              </a:r>
              <a:endParaRPr lang="en-US" altLang="ja-JP" sz="900" b="0" dirty="0" smtClean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grpSp>
          <p:nvGrpSpPr>
            <p:cNvPr id="4" name="グループ化 3"/>
            <p:cNvGrpSpPr/>
            <p:nvPr/>
          </p:nvGrpSpPr>
          <p:grpSpPr>
            <a:xfrm>
              <a:off x="3210029" y="7138503"/>
              <a:ext cx="8203642" cy="1752690"/>
              <a:chOff x="3210029" y="7138503"/>
              <a:chExt cx="8203642" cy="1752690"/>
            </a:xfrm>
          </p:grpSpPr>
          <p:sp>
            <p:nvSpPr>
              <p:cNvPr id="51" name="テキスト ボックス 50"/>
              <p:cNvSpPr txBox="1"/>
              <p:nvPr/>
            </p:nvSpPr>
            <p:spPr>
              <a:xfrm>
                <a:off x="6743239" y="7138503"/>
                <a:ext cx="4508880" cy="12464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200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sz="12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</a:t>
                </a:r>
                <a:r>
                  <a:rPr kumimoji="1" lang="ja-JP" altLang="en-US" sz="1200" b="1" dirty="0">
                    <a:solidFill>
                      <a:srgbClr val="CEFF75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■</a:t>
                </a:r>
                <a:r>
                  <a:rPr kumimoji="1" lang="ja-JP" altLang="en-US" sz="1200" b="1" u="sng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先導的な広域的取組</a:t>
                </a:r>
                <a:endParaRPr kumimoji="1" lang="en-US" altLang="ja-JP" sz="1200" b="1" u="sng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1050" dirty="0" smtClean="0">
                    <a:solidFill>
                      <a:schemeClr val="bg1">
                        <a:lumMod val="50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　</a:t>
                </a:r>
                <a:r>
                  <a:rPr kumimoji="1" lang="ja-JP" altLang="en-US" sz="105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・まちづくり</a:t>
                </a:r>
                <a:r>
                  <a:rPr kumimoji="1" lang="ja-JP" altLang="en-US" sz="105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会社</a:t>
                </a:r>
                <a:r>
                  <a:rPr kumimoji="1" lang="ja-JP" altLang="en-US" sz="105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の移住定住等に係る機能強化、広域連携支援</a:t>
                </a:r>
                <a:endParaRPr kumimoji="1" lang="en-US" altLang="ja-JP" sz="105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105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sz="105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・</a:t>
                </a:r>
                <a:r>
                  <a:rPr kumimoji="1" lang="ja-JP" altLang="en-US" sz="105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健康スポーツ施策、医療介護・地域</a:t>
                </a:r>
                <a:r>
                  <a:rPr kumimoji="1" lang="ja-JP" altLang="en-US" sz="105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包括</a:t>
                </a:r>
                <a:r>
                  <a:rPr kumimoji="1" lang="ja-JP" altLang="en-US" sz="105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ケア等の共同取組支援</a:t>
                </a:r>
                <a:endParaRPr kumimoji="1" lang="en-US" altLang="ja-JP" sz="105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105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sz="105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・新エネ（水素等）・モビリティ（自動運転等）など先進的取組、　　</a:t>
                </a:r>
                <a:endParaRPr kumimoji="1" lang="en-US" altLang="ja-JP" sz="105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105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sz="105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　広域展開支援　</a:t>
                </a:r>
                <a:r>
                  <a:rPr kumimoji="1" lang="ja-JP" altLang="en-US" sz="1050" dirty="0" smtClean="0">
                    <a:solidFill>
                      <a:schemeClr val="bg1">
                        <a:lumMod val="50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　　　　　　　　　　　　　　　　　　　等　　　　　　　　　　　　　　　　</a:t>
                </a:r>
                <a:endParaRPr kumimoji="1" lang="ja-JP" altLang="en-US" sz="1050" dirty="0">
                  <a:solidFill>
                    <a:schemeClr val="bg1">
                      <a:lumMod val="50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1050" dirty="0" smtClean="0">
                    <a:solidFill>
                      <a:schemeClr val="bg1">
                        <a:lumMod val="50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　　　　　　　　　　</a:t>
                </a:r>
                <a:endParaRPr kumimoji="1" lang="en-US" altLang="ja-JP" sz="1050" dirty="0" smtClean="0">
                  <a:solidFill>
                    <a:schemeClr val="bg1">
                      <a:lumMod val="50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1050" dirty="0">
                    <a:solidFill>
                      <a:schemeClr val="bg1">
                        <a:lumMod val="50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sz="1050" dirty="0" smtClean="0">
                    <a:solidFill>
                      <a:schemeClr val="bg1">
                        <a:lumMod val="50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　　　　　　　　　　　　　　　　　　　　　　　　　　　</a:t>
                </a:r>
                <a:endParaRPr kumimoji="1" lang="ja-JP" altLang="en-US" sz="1050" dirty="0">
                  <a:solidFill>
                    <a:schemeClr val="bg1">
                      <a:lumMod val="50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52" name="テキスト ボックス 51"/>
              <p:cNvSpPr txBox="1"/>
              <p:nvPr/>
            </p:nvSpPr>
            <p:spPr>
              <a:xfrm>
                <a:off x="3354563" y="8129446"/>
                <a:ext cx="4249277" cy="7617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2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</a:t>
                </a:r>
                <a:r>
                  <a:rPr kumimoji="1" lang="ja-JP" altLang="en-US" sz="1200" b="1" dirty="0">
                    <a:solidFill>
                      <a:srgbClr val="CEFF75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■</a:t>
                </a:r>
                <a:r>
                  <a:rPr kumimoji="1" lang="ja-JP" altLang="en-US" sz="1200" b="1" u="sng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地域の価値創出、交流人口拡大</a:t>
                </a:r>
                <a:endParaRPr kumimoji="1" lang="en-US" altLang="ja-JP" sz="1200" b="1" u="sng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105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・相双地域の特性</a:t>
                </a:r>
                <a:r>
                  <a:rPr kumimoji="1" lang="ja-JP" altLang="en-US" sz="105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を活かした</a:t>
                </a:r>
                <a:r>
                  <a:rPr kumimoji="1" lang="ja-JP" altLang="en-US" sz="105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コンテンツの創出・発信</a:t>
                </a:r>
                <a:endParaRPr kumimoji="1" lang="ja-JP" altLang="en-US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105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　</a:t>
                </a:r>
                <a:r>
                  <a:rPr kumimoji="1" lang="ja-JP" altLang="en-US" sz="105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（「学び」</a:t>
                </a:r>
                <a:r>
                  <a:rPr kumimoji="1" lang="en-US" altLang="ja-JP" sz="105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(</a:t>
                </a:r>
                <a:r>
                  <a:rPr kumimoji="1" lang="ja-JP" altLang="en-US" sz="105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教育旅行・企業研修</a:t>
                </a:r>
                <a:r>
                  <a:rPr kumimoji="1" lang="en-US" altLang="ja-JP" sz="105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)</a:t>
                </a:r>
                <a:r>
                  <a:rPr kumimoji="1" lang="ja-JP" altLang="en-US" sz="105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、</a:t>
                </a:r>
                <a:r>
                  <a:rPr kumimoji="1" lang="ja-JP" altLang="en-US" sz="105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健康スポーツ等）</a:t>
                </a:r>
                <a:endParaRPr kumimoji="1" lang="en-US" altLang="ja-JP" sz="105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105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・地元参加型の仕組みの定着、地域裨益拡大</a:t>
                </a:r>
                <a:endParaRPr kumimoji="1" lang="ja-JP" altLang="en-US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53" name="テキスト ボックス 52"/>
              <p:cNvSpPr txBox="1"/>
              <p:nvPr/>
            </p:nvSpPr>
            <p:spPr>
              <a:xfrm>
                <a:off x="3210029" y="7149771"/>
                <a:ext cx="3926406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200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sz="12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</a:t>
                </a:r>
                <a:r>
                  <a:rPr kumimoji="1" lang="ja-JP" altLang="en-US" sz="1200" b="1" dirty="0">
                    <a:solidFill>
                      <a:srgbClr val="CEFF75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■</a:t>
                </a:r>
                <a:r>
                  <a:rPr kumimoji="1" lang="ja-JP" altLang="en-US" sz="1200" b="1" u="sng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まちづくり支援と</a:t>
                </a:r>
                <a:r>
                  <a:rPr kumimoji="1" lang="ja-JP" altLang="en-US" sz="1200" b="1" u="sng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移住・</a:t>
                </a:r>
                <a:r>
                  <a:rPr kumimoji="1" lang="ja-JP" altLang="en-US" sz="1200" b="1" u="sng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定住促進</a:t>
                </a:r>
                <a:endParaRPr kumimoji="1" lang="en-US" altLang="ja-JP" sz="1200" b="1" u="sng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105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sz="105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・</a:t>
                </a:r>
                <a:r>
                  <a:rPr kumimoji="1" lang="ja-JP" altLang="en-US" sz="105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各</a:t>
                </a:r>
                <a:r>
                  <a:rPr kumimoji="1" lang="ja-JP" altLang="en-US" sz="105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まちの重点案件、特徴ある取組への支援</a:t>
                </a:r>
                <a:endParaRPr kumimoji="1" lang="en-US" altLang="ja-JP" sz="105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105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　・特に帰還困難区域を</a:t>
                </a:r>
                <a:r>
                  <a:rPr kumimoji="1" lang="ja-JP" altLang="en-US" sz="105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抱える自治体へ重点支援</a:t>
                </a:r>
              </a:p>
              <a:p>
                <a:r>
                  <a:rPr kumimoji="1" lang="ja-JP" altLang="en-US" sz="105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　・帰還者・移住定住者拡大に向けた具体的施策構築の支援　　　</a:t>
                </a:r>
                <a:endParaRPr kumimoji="1" lang="en-US" altLang="ja-JP" sz="105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105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sz="105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　（事業・農業等の「しごと」</a:t>
                </a:r>
                <a:r>
                  <a:rPr kumimoji="1" lang="ja-JP" altLang="en-US" sz="105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づ</a:t>
                </a:r>
                <a:r>
                  <a:rPr kumimoji="1" lang="ja-JP" altLang="en-US" sz="105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くりを含め）</a:t>
                </a:r>
                <a:r>
                  <a:rPr kumimoji="1" lang="ja-JP" altLang="en-US" sz="1050" dirty="0">
                    <a:solidFill>
                      <a:schemeClr val="bg1">
                        <a:lumMod val="50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</a:p>
            </p:txBody>
          </p:sp>
          <p:sp>
            <p:nvSpPr>
              <p:cNvPr id="70" name="テキスト ボックス 69"/>
              <p:cNvSpPr txBox="1"/>
              <p:nvPr/>
            </p:nvSpPr>
            <p:spPr>
              <a:xfrm>
                <a:off x="6738353" y="8128993"/>
                <a:ext cx="4675318" cy="6001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200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sz="11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</a:t>
                </a:r>
                <a:r>
                  <a:rPr kumimoji="1" lang="ja-JP" altLang="en-US" sz="1200" b="1" dirty="0" smtClean="0">
                    <a:solidFill>
                      <a:srgbClr val="CEFF75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■</a:t>
                </a:r>
                <a:r>
                  <a:rPr kumimoji="1" lang="ja-JP" altLang="en-US" sz="1200" b="1" dirty="0">
                    <a:solidFill>
                      <a:srgbClr val="0000FF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■</a:t>
                </a:r>
                <a:r>
                  <a:rPr kumimoji="1" lang="ja-JP" altLang="en-US" sz="1200" b="1" dirty="0" smtClean="0">
                    <a:solidFill>
                      <a:srgbClr val="00B05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■</a:t>
                </a:r>
                <a:r>
                  <a:rPr kumimoji="1" lang="ja-JP" altLang="en-US" sz="1200" b="1" dirty="0" smtClean="0">
                    <a:solidFill>
                      <a:srgbClr val="FF99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■</a:t>
                </a:r>
                <a:r>
                  <a:rPr kumimoji="1" lang="ja-JP" altLang="en-US" sz="1200" b="1" u="sng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実証フィールド化への取組</a:t>
                </a:r>
                <a:endParaRPr kumimoji="1" lang="en-US" altLang="ja-JP" sz="1200" b="1" u="sng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1050" dirty="0">
                    <a:solidFill>
                      <a:schemeClr val="bg1">
                        <a:lumMod val="50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sz="105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・</a:t>
                </a:r>
                <a:r>
                  <a:rPr kumimoji="1" lang="ja-JP" altLang="en-US" sz="105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地域の社会</a:t>
                </a:r>
                <a:r>
                  <a:rPr kumimoji="1" lang="ja-JP" altLang="en-US" sz="105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課題解決等にチャレンジする企業･人材の呼び込み</a:t>
                </a:r>
                <a:endParaRPr kumimoji="1" lang="ja-JP" altLang="en-US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105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sz="105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sz="105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・</a:t>
                </a:r>
                <a:r>
                  <a:rPr kumimoji="1" lang="ja-JP" altLang="en-US" sz="105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地元事業者・農業者・自治体等との結びつき、実証・実装支援</a:t>
                </a:r>
                <a:endParaRPr kumimoji="1" lang="ja-JP" altLang="en-US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cxnSp>
        <p:nvCxnSpPr>
          <p:cNvPr id="74" name="直線コネクタ 73"/>
          <p:cNvCxnSpPr/>
          <p:nvPr/>
        </p:nvCxnSpPr>
        <p:spPr>
          <a:xfrm>
            <a:off x="2622722" y="2228371"/>
            <a:ext cx="0" cy="1121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楕円 67"/>
          <p:cNvSpPr/>
          <p:nvPr/>
        </p:nvSpPr>
        <p:spPr>
          <a:xfrm>
            <a:off x="2475367" y="2324538"/>
            <a:ext cx="288000" cy="288000"/>
          </a:xfrm>
          <a:prstGeom prst="ellipse">
            <a:avLst/>
          </a:prstGeom>
          <a:solidFill>
            <a:srgbClr val="0000FF"/>
          </a:solidFill>
          <a:ln>
            <a:solidFill>
              <a:schemeClr val="bg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2144225" y="2030288"/>
            <a:ext cx="8408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 smtClean="0">
                <a:latin typeface="Century Gothic" panose="020B0502020202020204" pitchFamily="34" charset="0"/>
              </a:rPr>
              <a:t>2018.10~</a:t>
            </a:r>
            <a:endParaRPr kumimoji="1" lang="ja-JP" altLang="en-US" sz="1000" b="1" dirty="0">
              <a:latin typeface="Century Gothic" panose="020B0502020202020204" pitchFamily="34" charset="0"/>
            </a:endParaRPr>
          </a:p>
        </p:txBody>
      </p:sp>
      <p:grpSp>
        <p:nvGrpSpPr>
          <p:cNvPr id="44" name="グループ化 43"/>
          <p:cNvGrpSpPr/>
          <p:nvPr/>
        </p:nvGrpSpPr>
        <p:grpSpPr>
          <a:xfrm>
            <a:off x="2715286" y="1043625"/>
            <a:ext cx="793672" cy="1418099"/>
            <a:chOff x="2632736" y="1043625"/>
            <a:chExt cx="793672" cy="1418099"/>
          </a:xfrm>
        </p:grpSpPr>
        <p:sp>
          <p:nvSpPr>
            <p:cNvPr id="24" name="フリーフォーム 23"/>
            <p:cNvSpPr/>
            <p:nvPr/>
          </p:nvSpPr>
          <p:spPr>
            <a:xfrm>
              <a:off x="2632736" y="1043625"/>
              <a:ext cx="601104" cy="1418099"/>
            </a:xfrm>
            <a:custGeom>
              <a:avLst/>
              <a:gdLst>
                <a:gd name="connsiteX0" fmla="*/ 0 w 834620"/>
                <a:gd name="connsiteY0" fmla="*/ 1221245 h 1221245"/>
                <a:gd name="connsiteX1" fmla="*/ 380488 w 834620"/>
                <a:gd name="connsiteY1" fmla="*/ 1221245 h 1221245"/>
                <a:gd name="connsiteX2" fmla="*/ 380488 w 834620"/>
                <a:gd name="connsiteY2" fmla="*/ 30684 h 1221245"/>
                <a:gd name="connsiteX3" fmla="*/ 834620 w 834620"/>
                <a:gd name="connsiteY3" fmla="*/ 30684 h 1221245"/>
                <a:gd name="connsiteX4" fmla="*/ 834620 w 834620"/>
                <a:gd name="connsiteY4" fmla="*/ 0 h 1221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34620" h="1221245">
                  <a:moveTo>
                    <a:pt x="0" y="1221245"/>
                  </a:moveTo>
                  <a:lnTo>
                    <a:pt x="380488" y="1221245"/>
                  </a:lnTo>
                  <a:lnTo>
                    <a:pt x="380488" y="30684"/>
                  </a:lnTo>
                  <a:lnTo>
                    <a:pt x="834620" y="30684"/>
                  </a:lnTo>
                  <a:lnTo>
                    <a:pt x="834620" y="0"/>
                  </a:lnTo>
                </a:path>
              </a:pathLst>
            </a:custGeom>
            <a:noFill/>
            <a:ln w="69850">
              <a:solidFill>
                <a:srgbClr val="0000FF"/>
              </a:solidFill>
              <a:round/>
              <a:tailEnd type="none" w="med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72" name="直線矢印コネクタ 71"/>
            <p:cNvCxnSpPr/>
            <p:nvPr/>
          </p:nvCxnSpPr>
          <p:spPr>
            <a:xfrm>
              <a:off x="2994408" y="1076806"/>
              <a:ext cx="432000" cy="0"/>
            </a:xfrm>
            <a:prstGeom prst="straightConnector1">
              <a:avLst/>
            </a:prstGeom>
            <a:ln w="69850">
              <a:solidFill>
                <a:srgbClr val="0000FF"/>
              </a:solidFill>
              <a:round/>
              <a:tailEnd type="stealth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正方形/長方形 63"/>
          <p:cNvSpPr/>
          <p:nvPr/>
        </p:nvSpPr>
        <p:spPr>
          <a:xfrm>
            <a:off x="11097722" y="1517562"/>
            <a:ext cx="1692637" cy="14799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kumimoji="1" lang="en-US" altLang="ja-JP" sz="11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1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kumimoji="1" lang="ja-JP" altLang="en-US" sz="1100" b="1" dirty="0" smtClean="0">
                <a:solidFill>
                  <a:srgbClr val="2F55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これから復興が本格化する地域を重点的に支援し、帰還や移住が進んだ新しいまちの形成に貢献</a:t>
            </a:r>
            <a:r>
              <a:rPr kumimoji="1" lang="en-US" altLang="ja-JP" sz="1100" b="1" dirty="0" smtClean="0">
                <a:solidFill>
                  <a:srgbClr val="2F55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.</a:t>
            </a:r>
          </a:p>
          <a:p>
            <a:endParaRPr kumimoji="1" lang="en-US" altLang="ja-JP" sz="1200" dirty="0" smtClean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1064999" y="539376"/>
            <a:ext cx="1659805" cy="8468939"/>
          </a:xfrm>
          <a:prstGeom prst="roundRect">
            <a:avLst>
              <a:gd name="adj" fmla="val 6302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99CC"/>
              </a:solidFill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3210028" y="424163"/>
            <a:ext cx="7088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entury Gothic" panose="020B0502020202020204" pitchFamily="34" charset="0"/>
              </a:rPr>
              <a:t>2021.4</a:t>
            </a:r>
            <a:endParaRPr kumimoji="1" lang="ja-JP" altLang="en-US" sz="1000" b="1" dirty="0"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entury Gothic" panose="020B0502020202020204" pitchFamily="34" charset="0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2062524" y="2189579"/>
            <a:ext cx="5991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 smtClean="0">
                <a:latin typeface="Century Gothic" panose="020B0502020202020204" pitchFamily="34" charset="0"/>
              </a:rPr>
              <a:t>（</a:t>
            </a:r>
            <a:r>
              <a:rPr kumimoji="1" lang="en-US" altLang="ja-JP" sz="1000" b="1" dirty="0" smtClean="0">
                <a:latin typeface="Century Gothic" panose="020B0502020202020204" pitchFamily="34" charset="0"/>
              </a:rPr>
              <a:t>※</a:t>
            </a:r>
            <a:r>
              <a:rPr kumimoji="1" lang="ja-JP" altLang="en-US" sz="1000" b="1" dirty="0" smtClean="0">
                <a:latin typeface="Century Gothic" panose="020B0502020202020204" pitchFamily="34" charset="0"/>
              </a:rPr>
              <a:t>）</a:t>
            </a:r>
            <a:endParaRPr kumimoji="1" lang="ja-JP" altLang="en-US" sz="1000" b="1" dirty="0">
              <a:latin typeface="Century Gothic" panose="020B0502020202020204" pitchFamily="34" charset="0"/>
            </a:endParaRP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3247851" y="3193156"/>
            <a:ext cx="38885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 </a:t>
            </a:r>
            <a:r>
              <a:rPr kumimoji="1" lang="ja-JP" altLang="en-US" sz="1200" b="1" dirty="0" smtClean="0">
                <a:solidFill>
                  <a:srgbClr val="FF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kumimoji="1" lang="ja-JP" altLang="en-US" sz="1200" b="1" i="1" u="sng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水産仲買・加工業等へ</a:t>
            </a:r>
            <a:r>
              <a:rPr kumimoji="1" lang="ja-JP" altLang="en-US" sz="1200" b="1" i="1" u="sng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の</a:t>
            </a:r>
            <a:r>
              <a:rPr kumimoji="1" lang="ja-JP" altLang="en-US" sz="1200" b="1" i="1" u="sng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支援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en-US" altLang="ja-JP" sz="1200" b="1" dirty="0" smtClean="0">
                <a:latin typeface="Century Gothic" panose="020B0502020202020204" pitchFamily="34" charset="0"/>
                <a:ea typeface="メイリオ" panose="020B0604030504040204" pitchFamily="50" charset="-128"/>
              </a:rPr>
              <a:t>2021.5.13~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・</a:t>
            </a:r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風評</a:t>
            </a:r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影響の最大限抑制に向け、地元における流通の</a:t>
            </a:r>
            <a:endParaRPr kumimoji="1" lang="en-US" altLang="ja-JP" sz="1050" dirty="0" smtClean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ボトルネックを解消するた</a:t>
            </a:r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め</a:t>
            </a:r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、浜通り地域等</a:t>
            </a:r>
            <a:r>
              <a:rPr kumimoji="1" lang="en-US" altLang="ja-JP" sz="105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15</a:t>
            </a:r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市町村　</a:t>
            </a:r>
            <a:endParaRPr kumimoji="1" lang="en-US" altLang="ja-JP" sz="1050" dirty="0" smtClean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の水産関係の仲買・加工業等を支援</a:t>
            </a:r>
            <a:endParaRPr kumimoji="1" lang="en-US" altLang="ja-JP" sz="1050" dirty="0" smtClean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（</a:t>
            </a:r>
            <a:r>
              <a:rPr kumimoji="1" lang="en-US" altLang="ja-JP" sz="105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市町村</a:t>
            </a:r>
            <a:r>
              <a:rPr kumimoji="1" lang="en-US" altLang="ja-JP" sz="105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+</a:t>
            </a:r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いわき市、相馬市、新地町）</a:t>
            </a:r>
            <a:endParaRPr kumimoji="1" lang="en-US" altLang="ja-JP" sz="1050" dirty="0" smtClean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77" name="グループ化 76"/>
          <p:cNvGrpSpPr/>
          <p:nvPr/>
        </p:nvGrpSpPr>
        <p:grpSpPr>
          <a:xfrm>
            <a:off x="3429575" y="738333"/>
            <a:ext cx="7595685" cy="481207"/>
            <a:chOff x="3440868" y="637910"/>
            <a:chExt cx="7595685" cy="481207"/>
          </a:xfrm>
        </p:grpSpPr>
        <p:grpSp>
          <p:nvGrpSpPr>
            <p:cNvPr id="84" name="グループ化 83"/>
            <p:cNvGrpSpPr/>
            <p:nvPr/>
          </p:nvGrpSpPr>
          <p:grpSpPr>
            <a:xfrm>
              <a:off x="3472934" y="637910"/>
              <a:ext cx="7563619" cy="436413"/>
              <a:chOff x="3472934" y="637910"/>
              <a:chExt cx="7563619" cy="436413"/>
            </a:xfrm>
          </p:grpSpPr>
          <p:sp>
            <p:nvSpPr>
              <p:cNvPr id="87" name="ホームベース 76"/>
              <p:cNvSpPr/>
              <p:nvPr/>
            </p:nvSpPr>
            <p:spPr>
              <a:xfrm>
                <a:off x="3476553" y="847451"/>
                <a:ext cx="7560000" cy="226872"/>
              </a:xfrm>
              <a:custGeom>
                <a:avLst/>
                <a:gdLst>
                  <a:gd name="connsiteX0" fmla="*/ 0 w 8247507"/>
                  <a:gd name="connsiteY0" fmla="*/ 0 h 216000"/>
                  <a:gd name="connsiteX1" fmla="*/ 7311598 w 8247507"/>
                  <a:gd name="connsiteY1" fmla="*/ 0 h 216000"/>
                  <a:gd name="connsiteX2" fmla="*/ 8247507 w 8247507"/>
                  <a:gd name="connsiteY2" fmla="*/ 108000 h 216000"/>
                  <a:gd name="connsiteX3" fmla="*/ 7311598 w 8247507"/>
                  <a:gd name="connsiteY3" fmla="*/ 216000 h 216000"/>
                  <a:gd name="connsiteX4" fmla="*/ 0 w 8247507"/>
                  <a:gd name="connsiteY4" fmla="*/ 216000 h 216000"/>
                  <a:gd name="connsiteX5" fmla="*/ 0 w 8247507"/>
                  <a:gd name="connsiteY5" fmla="*/ 0 h 216000"/>
                  <a:gd name="connsiteX0" fmla="*/ 0 w 8238363"/>
                  <a:gd name="connsiteY0" fmla="*/ 10872 h 226872"/>
                  <a:gd name="connsiteX1" fmla="*/ 7311598 w 8238363"/>
                  <a:gd name="connsiteY1" fmla="*/ 10872 h 226872"/>
                  <a:gd name="connsiteX2" fmla="*/ 8238363 w 8238363"/>
                  <a:gd name="connsiteY2" fmla="*/ 0 h 226872"/>
                  <a:gd name="connsiteX3" fmla="*/ 7311598 w 8238363"/>
                  <a:gd name="connsiteY3" fmla="*/ 226872 h 226872"/>
                  <a:gd name="connsiteX4" fmla="*/ 0 w 8238363"/>
                  <a:gd name="connsiteY4" fmla="*/ 226872 h 226872"/>
                  <a:gd name="connsiteX5" fmla="*/ 0 w 8238363"/>
                  <a:gd name="connsiteY5" fmla="*/ 10872 h 226872"/>
                  <a:gd name="connsiteX0" fmla="*/ 0 w 8238363"/>
                  <a:gd name="connsiteY0" fmla="*/ 10872 h 226872"/>
                  <a:gd name="connsiteX1" fmla="*/ 7311598 w 8238363"/>
                  <a:gd name="connsiteY1" fmla="*/ 10872 h 226872"/>
                  <a:gd name="connsiteX2" fmla="*/ 8238363 w 8238363"/>
                  <a:gd name="connsiteY2" fmla="*/ 0 h 226872"/>
                  <a:gd name="connsiteX3" fmla="*/ 6532370 w 8238363"/>
                  <a:gd name="connsiteY3" fmla="*/ 226872 h 226872"/>
                  <a:gd name="connsiteX4" fmla="*/ 0 w 8238363"/>
                  <a:gd name="connsiteY4" fmla="*/ 226872 h 226872"/>
                  <a:gd name="connsiteX5" fmla="*/ 0 w 8238363"/>
                  <a:gd name="connsiteY5" fmla="*/ 10872 h 2268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238363" h="226872">
                    <a:moveTo>
                      <a:pt x="0" y="10872"/>
                    </a:moveTo>
                    <a:lnTo>
                      <a:pt x="7311598" y="10872"/>
                    </a:lnTo>
                    <a:lnTo>
                      <a:pt x="8238363" y="0"/>
                    </a:lnTo>
                    <a:lnTo>
                      <a:pt x="6532370" y="226872"/>
                    </a:lnTo>
                    <a:lnTo>
                      <a:pt x="0" y="226872"/>
                    </a:lnTo>
                    <a:lnTo>
                      <a:pt x="0" y="10872"/>
                    </a:lnTo>
                    <a:close/>
                  </a:path>
                </a:pathLst>
              </a:custGeom>
              <a:gradFill>
                <a:gsLst>
                  <a:gs pos="15000">
                    <a:srgbClr val="0099FF">
                      <a:alpha val="40000"/>
                    </a:srgbClr>
                  </a:gs>
                  <a:gs pos="35000">
                    <a:srgbClr val="0099FF">
                      <a:alpha val="60000"/>
                    </a:srgbClr>
                  </a:gs>
                  <a:gs pos="55000">
                    <a:srgbClr val="0099FF">
                      <a:alpha val="80000"/>
                    </a:srgbClr>
                  </a:gs>
                  <a:gs pos="80000">
                    <a:srgbClr val="0099FF">
                      <a:alpha val="89804"/>
                    </a:srgbClr>
                  </a:gs>
                </a:gsLst>
                <a:lin ang="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8" name="ホームベース 7"/>
              <p:cNvSpPr/>
              <p:nvPr/>
            </p:nvSpPr>
            <p:spPr>
              <a:xfrm>
                <a:off x="3472934" y="637910"/>
                <a:ext cx="7560000" cy="223952"/>
              </a:xfrm>
              <a:custGeom>
                <a:avLst/>
                <a:gdLst>
                  <a:gd name="connsiteX0" fmla="*/ 0 w 8257057"/>
                  <a:gd name="connsiteY0" fmla="*/ 0 h 216000"/>
                  <a:gd name="connsiteX1" fmla="*/ 7321148 w 8257057"/>
                  <a:gd name="connsiteY1" fmla="*/ 0 h 216000"/>
                  <a:gd name="connsiteX2" fmla="*/ 8257057 w 8257057"/>
                  <a:gd name="connsiteY2" fmla="*/ 108000 h 216000"/>
                  <a:gd name="connsiteX3" fmla="*/ 7321148 w 8257057"/>
                  <a:gd name="connsiteY3" fmla="*/ 216000 h 216000"/>
                  <a:gd name="connsiteX4" fmla="*/ 0 w 8257057"/>
                  <a:gd name="connsiteY4" fmla="*/ 216000 h 216000"/>
                  <a:gd name="connsiteX5" fmla="*/ 0 w 8257057"/>
                  <a:gd name="connsiteY5" fmla="*/ 0 h 216000"/>
                  <a:gd name="connsiteX0" fmla="*/ 0 w 8257057"/>
                  <a:gd name="connsiteY0" fmla="*/ 0 h 216000"/>
                  <a:gd name="connsiteX1" fmla="*/ 7321148 w 8257057"/>
                  <a:gd name="connsiteY1" fmla="*/ 0 h 216000"/>
                  <a:gd name="connsiteX2" fmla="*/ 8257057 w 8257057"/>
                  <a:gd name="connsiteY2" fmla="*/ 194810 h 216000"/>
                  <a:gd name="connsiteX3" fmla="*/ 7321148 w 8257057"/>
                  <a:gd name="connsiteY3" fmla="*/ 216000 h 216000"/>
                  <a:gd name="connsiteX4" fmla="*/ 0 w 8257057"/>
                  <a:gd name="connsiteY4" fmla="*/ 216000 h 216000"/>
                  <a:gd name="connsiteX5" fmla="*/ 0 w 8257057"/>
                  <a:gd name="connsiteY5" fmla="*/ 0 h 216000"/>
                  <a:gd name="connsiteX0" fmla="*/ 0 w 8257057"/>
                  <a:gd name="connsiteY0" fmla="*/ 7952 h 223952"/>
                  <a:gd name="connsiteX1" fmla="*/ 6526018 w 8257057"/>
                  <a:gd name="connsiteY1" fmla="*/ 0 h 223952"/>
                  <a:gd name="connsiteX2" fmla="*/ 8257057 w 8257057"/>
                  <a:gd name="connsiteY2" fmla="*/ 202762 h 223952"/>
                  <a:gd name="connsiteX3" fmla="*/ 7321148 w 8257057"/>
                  <a:gd name="connsiteY3" fmla="*/ 223952 h 223952"/>
                  <a:gd name="connsiteX4" fmla="*/ 0 w 8257057"/>
                  <a:gd name="connsiteY4" fmla="*/ 223952 h 223952"/>
                  <a:gd name="connsiteX5" fmla="*/ 0 w 8257057"/>
                  <a:gd name="connsiteY5" fmla="*/ 7952 h 2239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257057" h="223952">
                    <a:moveTo>
                      <a:pt x="0" y="7952"/>
                    </a:moveTo>
                    <a:lnTo>
                      <a:pt x="6526018" y="0"/>
                    </a:lnTo>
                    <a:lnTo>
                      <a:pt x="8257057" y="202762"/>
                    </a:lnTo>
                    <a:lnTo>
                      <a:pt x="7321148" y="223952"/>
                    </a:lnTo>
                    <a:lnTo>
                      <a:pt x="0" y="223952"/>
                    </a:lnTo>
                    <a:lnTo>
                      <a:pt x="0" y="7952"/>
                    </a:lnTo>
                    <a:close/>
                  </a:path>
                </a:pathLst>
              </a:custGeom>
              <a:gradFill>
                <a:gsLst>
                  <a:gs pos="15000">
                    <a:srgbClr val="FF9933">
                      <a:alpha val="80000"/>
                    </a:srgbClr>
                  </a:gs>
                  <a:gs pos="35000">
                    <a:srgbClr val="FF9933">
                      <a:alpha val="70000"/>
                    </a:srgbClr>
                  </a:gs>
                  <a:gs pos="55000">
                    <a:srgbClr val="FF9933">
                      <a:alpha val="60000"/>
                    </a:srgbClr>
                  </a:gs>
                  <a:gs pos="80000">
                    <a:srgbClr val="FF9933">
                      <a:alpha val="50000"/>
                    </a:srgbClr>
                  </a:gs>
                </a:gsLst>
                <a:lin ang="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86" name="テキスト ボックス 85"/>
            <p:cNvSpPr txBox="1"/>
            <p:nvPr/>
          </p:nvSpPr>
          <p:spPr>
            <a:xfrm>
              <a:off x="3440868" y="641684"/>
              <a:ext cx="3620182" cy="477433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lIns="36000" tIns="36000" rIns="36000" bIns="36000" rtlCol="0" anchor="ctr" anchorCtr="0">
              <a:noAutofit/>
            </a:bodyPr>
            <a:lstStyle/>
            <a:p>
              <a:pPr>
                <a:buClr>
                  <a:srgbClr val="002060"/>
                </a:buClr>
              </a:pPr>
              <a:r>
                <a:rPr lang="en-US" altLang="ja-JP" sz="1600" b="1" dirty="0" smtClean="0">
                  <a:ln w="0"/>
                  <a:effectLst/>
                  <a:latin typeface="Century Gothic" panose="020B0502020202020204" pitchFamily="34" charset="0"/>
                  <a:ea typeface="メイリオ" panose="020B0604030504040204" pitchFamily="50" charset="-128"/>
                </a:rPr>
                <a:t>【</a:t>
              </a:r>
              <a:r>
                <a:rPr lang="ja-JP" altLang="en-US" sz="1600" b="1" dirty="0" smtClean="0">
                  <a:ln w="0"/>
                  <a:effectLst/>
                  <a:latin typeface="Century Gothic" panose="020B0502020202020204" pitchFamily="34" charset="0"/>
                  <a:ea typeface="メイリオ" panose="020B0604030504040204" pitchFamily="50" charset="-128"/>
                </a:rPr>
                <a:t>事業なりわい再生・産業創出支援</a:t>
              </a:r>
              <a:r>
                <a:rPr lang="en-US" altLang="ja-JP" sz="1600" b="1" dirty="0" smtClean="0">
                  <a:ln w="0"/>
                  <a:effectLst/>
                  <a:latin typeface="Century Gothic" panose="020B0502020202020204" pitchFamily="34" charset="0"/>
                  <a:ea typeface="メイリオ" panose="020B0604030504040204" pitchFamily="50" charset="-128"/>
                </a:rPr>
                <a:t>】</a:t>
              </a:r>
              <a:endParaRPr lang="en-US" altLang="ja-JP" sz="1200" dirty="0">
                <a:ln w="0"/>
                <a:latin typeface="Century Gothic" panose="020B0502020202020204" pitchFamily="34" charset="0"/>
                <a:ea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6438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7EFEDC5-5450-4C41-AE06-3B7E4C3DC157}"/>
              </a:ext>
            </a:extLst>
          </p:cNvPr>
          <p:cNvSpPr txBox="1">
            <a:spLocks/>
          </p:cNvSpPr>
          <p:nvPr/>
        </p:nvSpPr>
        <p:spPr bwMode="gray">
          <a:xfrm>
            <a:off x="0" y="22902"/>
            <a:ext cx="12801600" cy="461002"/>
          </a:xfrm>
          <a:prstGeom prst="rect">
            <a:avLst/>
          </a:prstGeom>
        </p:spPr>
        <p:txBody>
          <a:bodyPr vert="horz" lIns="0" tIns="0" rIns="0" bIns="72000" rtlCol="0" anchor="b" anchorCtr="0">
            <a:noAutofit/>
          </a:bodyPr>
          <a:lstStyle>
            <a:lvl1pPr algn="l" defTabSz="990564" rtl="0" eaLnBrk="1" latinLnBrk="0" hangingPunct="1">
              <a:spcBef>
                <a:spcPct val="0"/>
              </a:spcBef>
              <a:buNone/>
              <a:defRPr kumimoji="1" sz="2000" b="1" kern="1200" baseline="0">
                <a:solidFill>
                  <a:schemeClr val="tx1"/>
                </a:solidFill>
                <a:latin typeface="+mj-lt"/>
                <a:ea typeface="+mj-ea"/>
                <a:cs typeface="+mj-cs"/>
                <a:sym typeface="+mj-lt"/>
              </a:defRPr>
            </a:lvl1pPr>
          </a:lstStyle>
          <a:p>
            <a:pPr algn="ctr"/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福島相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双復興推進機構　新組織体制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9415608" y="9090026"/>
            <a:ext cx="2880360" cy="511175"/>
          </a:xfrm>
        </p:spPr>
        <p:txBody>
          <a:bodyPr/>
          <a:lstStyle/>
          <a:p>
            <a:fld id="{359A586E-7A8A-4EBF-B239-F43A93AF51F4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sp>
        <p:nvSpPr>
          <p:cNvPr id="27" name="正方形/長方形 26"/>
          <p:cNvSpPr/>
          <p:nvPr/>
        </p:nvSpPr>
        <p:spPr>
          <a:xfrm>
            <a:off x="4958305" y="9332563"/>
            <a:ext cx="3294155" cy="2686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 rotWithShape="1">
          <a:blip r:embed="rId3"/>
          <a:srcRect t="1" r="11021" b="15368"/>
          <a:stretch/>
        </p:blipFill>
        <p:spPr>
          <a:xfrm>
            <a:off x="1057738" y="835895"/>
            <a:ext cx="3069279" cy="406085"/>
          </a:xfrm>
          <a:prstGeom prst="rect">
            <a:avLst/>
          </a:prstGeom>
        </p:spPr>
      </p:pic>
      <p:grpSp>
        <p:nvGrpSpPr>
          <p:cNvPr id="28" name="グループ化 27"/>
          <p:cNvGrpSpPr/>
          <p:nvPr/>
        </p:nvGrpSpPr>
        <p:grpSpPr>
          <a:xfrm>
            <a:off x="3923351" y="506804"/>
            <a:ext cx="8788464" cy="9031016"/>
            <a:chOff x="4785360" y="465240"/>
            <a:chExt cx="8016240" cy="8366244"/>
          </a:xfrm>
        </p:grpSpPr>
        <p:pic>
          <p:nvPicPr>
            <p:cNvPr id="7" name="図 6"/>
            <p:cNvPicPr>
              <a:picLocks noChangeAspect="1"/>
            </p:cNvPicPr>
            <p:nvPr/>
          </p:nvPicPr>
          <p:blipFill rotWithShape="1">
            <a:blip r:embed="rId4"/>
            <a:srcRect l="35558" r="3980" b="8786"/>
            <a:stretch/>
          </p:blipFill>
          <p:spPr>
            <a:xfrm>
              <a:off x="4785360" y="814178"/>
              <a:ext cx="8016240" cy="8017306"/>
            </a:xfrm>
            <a:prstGeom prst="rect">
              <a:avLst/>
            </a:prstGeom>
          </p:spPr>
        </p:pic>
        <p:sp>
          <p:nvSpPr>
            <p:cNvPr id="9" name="テキスト ボックス 8"/>
            <p:cNvSpPr txBox="1"/>
            <p:nvPr/>
          </p:nvSpPr>
          <p:spPr>
            <a:xfrm>
              <a:off x="9667973" y="481562"/>
              <a:ext cx="1469812" cy="3508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8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旧</a:t>
              </a:r>
              <a:r>
                <a:rPr kumimoji="1" lang="ja-JP" altLang="en-US" sz="168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組織</a:t>
              </a: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4958305" y="465240"/>
              <a:ext cx="2880359" cy="3508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8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新組織</a:t>
              </a:r>
              <a:r>
                <a:rPr kumimoji="1" lang="ja-JP" altLang="en-US" sz="168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　</a:t>
              </a:r>
              <a:r>
                <a:rPr kumimoji="1" lang="en-US" altLang="ja-JP" sz="168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2021.06.01</a:t>
              </a:r>
              <a:endParaRPr kumimoji="1" lang="ja-JP" altLang="en-US" sz="168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6236428" y="6558449"/>
              <a:ext cx="1715886" cy="138499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ja-JP" altLang="en-US" sz="900" i="1" dirty="0" smtClean="0">
                  <a:latin typeface="HGｺﾞｼｯｸM" panose="020B0609000000000000" pitchFamily="49" charset="-128"/>
                  <a:ea typeface="HGｺﾞｼｯｸM" panose="020B0609000000000000" pitchFamily="49" charset="-128"/>
                </a:rPr>
                <a:t>（専門復興コンサルタント）</a:t>
              </a:r>
              <a:endParaRPr kumimoji="1" lang="ja-JP" altLang="en-US" sz="900" i="1" dirty="0">
                <a:latin typeface="HGｺﾞｼｯｸM" panose="020B0609000000000000" pitchFamily="49" charset="-128"/>
                <a:ea typeface="HGｺﾞｼｯｸM" panose="020B0609000000000000" pitchFamily="49" charset="-128"/>
              </a:endParaRPr>
            </a:p>
          </p:txBody>
        </p:sp>
      </p:grpSp>
      <p:grpSp>
        <p:nvGrpSpPr>
          <p:cNvPr id="4" name="グループ化 3"/>
          <p:cNvGrpSpPr/>
          <p:nvPr/>
        </p:nvGrpSpPr>
        <p:grpSpPr>
          <a:xfrm>
            <a:off x="12755" y="1824383"/>
            <a:ext cx="4121031" cy="5791200"/>
            <a:chOff x="572505" y="1798320"/>
            <a:chExt cx="4121031" cy="5791200"/>
          </a:xfrm>
        </p:grpSpPr>
        <p:grpSp>
          <p:nvGrpSpPr>
            <p:cNvPr id="24" name="グループ化 23"/>
            <p:cNvGrpSpPr/>
            <p:nvPr/>
          </p:nvGrpSpPr>
          <p:grpSpPr>
            <a:xfrm>
              <a:off x="572505" y="1798320"/>
              <a:ext cx="4121031" cy="5791200"/>
              <a:chOff x="242305" y="1689101"/>
              <a:chExt cx="4121031" cy="4906947"/>
            </a:xfrm>
          </p:grpSpPr>
          <p:sp>
            <p:nvSpPr>
              <p:cNvPr id="16" name="角丸四角形 15"/>
              <p:cNvSpPr/>
              <p:nvPr/>
            </p:nvSpPr>
            <p:spPr>
              <a:xfrm>
                <a:off x="242305" y="1689101"/>
                <a:ext cx="4121031" cy="4906947"/>
              </a:xfrm>
              <a:prstGeom prst="roundRect">
                <a:avLst>
                  <a:gd name="adj" fmla="val 5111"/>
                </a:avLst>
              </a:prstGeom>
              <a:solidFill>
                <a:srgbClr val="FDF3E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テキスト ボックス 7"/>
              <p:cNvSpPr txBox="1"/>
              <p:nvPr/>
            </p:nvSpPr>
            <p:spPr>
              <a:xfrm>
                <a:off x="369089" y="2589348"/>
                <a:ext cx="3987478" cy="12182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kumimoji="1" lang="ja-JP" altLang="en-US" sz="16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■事業者支援グループ</a:t>
                </a:r>
                <a:endParaRPr kumimoji="1" lang="en-US" altLang="ja-JP" sz="16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marL="182563" indent="-182563">
                  <a:spcAft>
                    <a:spcPts val="600"/>
                  </a:spcAft>
                </a:pPr>
                <a:r>
                  <a:rPr kumimoji="1" lang="ja-JP" altLang="en-US" sz="14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・機能の集約・集中（</a:t>
                </a:r>
                <a:r>
                  <a:rPr kumimoji="1" lang="en-US" altLang="ja-JP" sz="14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P</a:t>
                </a:r>
                <a:r>
                  <a:rPr kumimoji="1" lang="ja-JP" altLang="en-US" sz="1400" dirty="0" err="1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、</a:t>
                </a:r>
                <a:r>
                  <a:rPr kumimoji="1" lang="en-US" altLang="ja-JP" sz="14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Ⅽ</a:t>
                </a:r>
                <a:r>
                  <a:rPr kumimoji="1" lang="ja-JP" altLang="en-US" sz="14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）</a:t>
                </a:r>
                <a:r>
                  <a:rPr kumimoji="1" lang="en-US" altLang="ja-JP" sz="11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P</a:t>
                </a:r>
                <a:r>
                  <a:rPr kumimoji="1" lang="ja-JP" altLang="en-US" sz="11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パートナー、</a:t>
                </a:r>
                <a:r>
                  <a:rPr kumimoji="1" lang="en-US" altLang="ja-JP" sz="11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Ⅽ</a:t>
                </a:r>
                <a:r>
                  <a:rPr kumimoji="1" lang="ja-JP" altLang="en-US" sz="11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復興コンサル</a:t>
                </a:r>
                <a:endParaRPr kumimoji="1"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marL="182563" indent="-182563"/>
                <a:r>
                  <a:rPr kumimoji="1" lang="ja-JP" altLang="en-US" sz="14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・</a:t>
                </a:r>
                <a:r>
                  <a:rPr kumimoji="1" lang="ja-JP" altLang="en-US" sz="14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機能</a:t>
                </a:r>
                <a:r>
                  <a:rPr kumimoji="1" lang="ja-JP" altLang="en-US" sz="14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の移管</a:t>
                </a:r>
                <a:endParaRPr kumimoji="1" lang="en-US" altLang="ja-JP" sz="14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marL="182563" indent="-182563"/>
                <a:r>
                  <a:rPr kumimoji="1" lang="ja-JP" altLang="en-US" sz="14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</a:t>
                </a:r>
                <a:r>
                  <a:rPr kumimoji="1" lang="ja-JP" altLang="en-US" sz="14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　バックオフィス系（契約管理）</a:t>
                </a:r>
                <a:endParaRPr kumimoji="1" lang="en-US" altLang="ja-JP" sz="14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marL="182563" indent="-182563"/>
                <a:r>
                  <a:rPr kumimoji="1" lang="ja-JP" altLang="en-US" sz="14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</a:t>
                </a:r>
                <a:r>
                  <a:rPr kumimoji="1" lang="ja-JP" altLang="en-US" sz="14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　支援相談</a:t>
                </a:r>
                <a:endParaRPr kumimoji="1" lang="en-US" altLang="ja-JP" sz="14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4" name="テキスト ボックス 13"/>
              <p:cNvSpPr txBox="1"/>
              <p:nvPr/>
            </p:nvSpPr>
            <p:spPr>
              <a:xfrm>
                <a:off x="305044" y="4918921"/>
                <a:ext cx="3995547" cy="14813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kumimoji="1" lang="ja-JP" altLang="en-US" sz="16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■</a:t>
                </a:r>
                <a:r>
                  <a:rPr kumimoji="1" lang="ja-JP" altLang="en-US" sz="16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広域まちづくりグループ</a:t>
                </a:r>
                <a:endParaRPr kumimoji="1" lang="en-US" altLang="ja-JP" sz="16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marL="177800" indent="-177800">
                  <a:spcAft>
                    <a:spcPts val="600"/>
                  </a:spcAft>
                </a:pPr>
                <a:r>
                  <a:rPr kumimoji="1" lang="ja-JP" altLang="en-US" sz="14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・中</a:t>
                </a:r>
                <a:r>
                  <a:rPr kumimoji="1" lang="en-US" altLang="ja-JP" sz="14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4</a:t>
                </a:r>
                <a:r>
                  <a:rPr kumimoji="1" lang="ja-JP" altLang="en-US" sz="14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町・帰還困難区域など復興フェーズに応じた支援体制強化</a:t>
                </a:r>
                <a:endParaRPr kumimoji="1" lang="en-US" altLang="ja-JP" sz="14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marL="177800" indent="-177800"/>
                <a:r>
                  <a:rPr kumimoji="1" lang="ja-JP" altLang="en-US" sz="14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</a:t>
                </a:r>
                <a:r>
                  <a:rPr kumimoji="1" lang="ja-JP" altLang="en-US" sz="14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・広域連携の先導的取組みを具現化</a:t>
                </a:r>
                <a:endParaRPr kumimoji="1" lang="en-US" altLang="ja-JP" sz="14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marL="177800" indent="-177800">
                  <a:spcAft>
                    <a:spcPts val="600"/>
                  </a:spcAft>
                </a:pPr>
                <a:r>
                  <a:rPr kumimoji="1" lang="ja-JP" altLang="en-US" sz="14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</a:t>
                </a:r>
                <a:r>
                  <a:rPr kumimoji="1" lang="ja-JP" altLang="en-US" sz="14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（移住・人材・健康・スポーツ・医療・介護）</a:t>
                </a:r>
                <a:endParaRPr kumimoji="1" lang="en-US" altLang="ja-JP" sz="14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marL="182563" indent="-182563">
                  <a:spcAft>
                    <a:spcPts val="300"/>
                  </a:spcAft>
                </a:pPr>
                <a:r>
                  <a:rPr kumimoji="1" lang="ja-JP" altLang="en-US" sz="14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・</a:t>
                </a:r>
                <a:r>
                  <a:rPr kumimoji="1" lang="ja-JP" altLang="en-US" sz="14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地域</a:t>
                </a:r>
                <a:r>
                  <a:rPr kumimoji="1" lang="ja-JP" altLang="en-US" sz="14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の価値・魅力の発信と交流・関係人口の増加</a:t>
                </a:r>
                <a:endParaRPr kumimoji="1" lang="en-US" altLang="ja-JP" sz="14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5" name="テキスト ボックス 14"/>
              <p:cNvSpPr txBox="1"/>
              <p:nvPr/>
            </p:nvSpPr>
            <p:spPr>
              <a:xfrm>
                <a:off x="305695" y="3842684"/>
                <a:ext cx="3847206" cy="9648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kumimoji="1" lang="ja-JP" altLang="en-US" sz="16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■</a:t>
                </a:r>
                <a:r>
                  <a:rPr kumimoji="1" lang="ja-JP" altLang="en-US" sz="16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産業創出グループ</a:t>
                </a:r>
                <a:endParaRPr kumimoji="1" lang="en-US" altLang="ja-JP" sz="16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marL="182563" indent="-182563">
                  <a:spcAft>
                    <a:spcPts val="600"/>
                  </a:spcAft>
                </a:pPr>
                <a:r>
                  <a:rPr kumimoji="1" lang="ja-JP" altLang="en-US" sz="14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・廃炉・立地進出企業と地元</a:t>
                </a:r>
                <a:r>
                  <a:rPr kumimoji="1" lang="ja-JP" altLang="en-US" sz="14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事</a:t>
                </a:r>
                <a:r>
                  <a:rPr kumimoji="1" lang="ja-JP" altLang="en-US" sz="14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業者のマッチング、地域牽引企業の育成により産業集積に取組む</a:t>
                </a:r>
                <a:endParaRPr kumimoji="1" lang="en-US" altLang="ja-JP" sz="14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marL="182563" indent="-182563"/>
                <a:r>
                  <a:rPr kumimoji="1" lang="ja-JP" altLang="en-US" sz="14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</a:t>
                </a:r>
                <a:r>
                  <a:rPr kumimoji="1" lang="ja-JP" altLang="en-US" sz="14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・実装を見据えた実証フィールド課（各</a:t>
                </a:r>
                <a:r>
                  <a:rPr kumimoji="1" lang="en-US" altLang="ja-JP" sz="14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G</a:t>
                </a:r>
                <a:r>
                  <a:rPr kumimoji="1" lang="ja-JP" altLang="en-US" sz="14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と連携）</a:t>
                </a:r>
                <a:endParaRPr kumimoji="1" lang="en-US" altLang="ja-JP" sz="14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0" name="テキスト ボックス 9"/>
              <p:cNvSpPr txBox="1"/>
              <p:nvPr/>
            </p:nvSpPr>
            <p:spPr>
              <a:xfrm>
                <a:off x="242305" y="1798698"/>
                <a:ext cx="245121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b="1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組織改正のポイント</a:t>
                </a:r>
                <a:endParaRPr kumimoji="1" lang="ja-JP" altLang="en-US" b="1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sp>
          <p:nvSpPr>
            <p:cNvPr id="30" name="テキスト ボックス 29"/>
            <p:cNvSpPr txBox="1"/>
            <p:nvPr/>
          </p:nvSpPr>
          <p:spPr>
            <a:xfrm>
              <a:off x="645158" y="2388687"/>
              <a:ext cx="40483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82563" indent="-182563">
                <a:spcAft>
                  <a:spcPts val="600"/>
                </a:spcAft>
              </a:pPr>
              <a:r>
                <a:rPr kumimoji="1" lang="ja-JP" altLang="en-US" sz="1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〇</a:t>
              </a:r>
              <a:r>
                <a:rPr kumimoji="1" lang="ja-JP" altLang="en-US" sz="1600" u="sng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中計・取組方針の完遂に向けた組織体制に</a:t>
              </a:r>
              <a:endParaRPr kumimoji="1" lang="en-US" altLang="ja-JP" sz="1600" u="sng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pic>
        <p:nvPicPr>
          <p:cNvPr id="33" name="図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2"/>
            <a:ext cx="1601055" cy="371475"/>
          </a:xfrm>
          <a:prstGeom prst="rect">
            <a:avLst/>
          </a:prstGeom>
        </p:spPr>
      </p:pic>
      <p:cxnSp>
        <p:nvCxnSpPr>
          <p:cNvPr id="12" name="直線コネクタ 11"/>
          <p:cNvCxnSpPr/>
          <p:nvPr/>
        </p:nvCxnSpPr>
        <p:spPr>
          <a:xfrm>
            <a:off x="4933538" y="3388718"/>
            <a:ext cx="2340000" cy="0"/>
          </a:xfrm>
          <a:prstGeom prst="line">
            <a:avLst/>
          </a:prstGeom>
          <a:ln w="25400">
            <a:solidFill>
              <a:srgbClr val="F6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782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正方形/長方形 95"/>
          <p:cNvSpPr/>
          <p:nvPr/>
        </p:nvSpPr>
        <p:spPr>
          <a:xfrm>
            <a:off x="0" y="3310769"/>
            <a:ext cx="4386578" cy="1439610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13400" rtlCol="0" anchor="ctr"/>
          <a:lstStyle/>
          <a:p>
            <a:pPr>
              <a:lnSpc>
                <a:spcPts val="1575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月度＞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75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5/14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福島県 農林水産部</a:t>
            </a:r>
            <a:endParaRPr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75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5/14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福島県漁業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協同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組合連合会（県漁連）</a:t>
            </a:r>
            <a:endParaRPr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75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5/17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福島県 水産事務所（いわき）</a:t>
            </a:r>
            <a:endParaRPr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75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5/18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相馬双葉漁業協同組合（相双漁協）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75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5/18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相馬原釜買受人組合</a:t>
            </a:r>
          </a:p>
          <a:p>
            <a:pPr>
              <a:lnSpc>
                <a:spcPts val="1575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5/18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福島県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水産加工業連合会（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水協連合会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75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　　等</a:t>
            </a:r>
            <a:endParaRPr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75"/>
              </a:lnSpc>
            </a:pPr>
            <a:endParaRPr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327575" y="1469857"/>
            <a:ext cx="6953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相双機構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「水産販路等支援プロジェクトチーム」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発足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チーム発足に伴い準備室は廃止</a:t>
            </a:r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141960" y="589583"/>
            <a:ext cx="2925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金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en-US" altLang="ja-JP" sz="1400" dirty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299532" y="848618"/>
            <a:ext cx="59358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14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相双機構「水産販路等支援準備室」設置</a:t>
            </a:r>
            <a:endParaRPr lang="en-US" altLang="ja-JP" sz="1400" b="1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153835" y="1155227"/>
            <a:ext cx="48308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木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en-US" altLang="ja-JP" sz="1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22" name="タイトル 4">
            <a:extLst>
              <a:ext uri="{FF2B5EF4-FFF2-40B4-BE49-F238E27FC236}">
                <a16:creationId xmlns:a16="http://schemas.microsoft.com/office/drawing/2014/main" id="{A7EFEDC5-5450-4C41-AE06-3B7E4C3DC157}"/>
              </a:ext>
            </a:extLst>
          </p:cNvPr>
          <p:cNvSpPr txBox="1">
            <a:spLocks/>
          </p:cNvSpPr>
          <p:nvPr/>
        </p:nvSpPr>
        <p:spPr bwMode="gray">
          <a:xfrm>
            <a:off x="2801733" y="-55859"/>
            <a:ext cx="7101041" cy="46100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90564" rtl="0" eaLnBrk="1" latinLnBrk="0" hangingPunct="1">
              <a:spcBef>
                <a:spcPct val="0"/>
              </a:spcBef>
              <a:buNone/>
              <a:defRPr kumimoji="1" sz="2000" b="1" kern="1200" baseline="0">
                <a:solidFill>
                  <a:schemeClr val="tx1"/>
                </a:solidFill>
                <a:latin typeface="+mj-lt"/>
                <a:ea typeface="+mj-ea"/>
                <a:cs typeface="+mj-cs"/>
                <a:sym typeface="+mj-lt"/>
              </a:defRPr>
            </a:lvl1pPr>
          </a:lstStyle>
          <a:p>
            <a:pPr algn="ctr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水産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販路等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支援の実績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11927558" y="8745682"/>
            <a:ext cx="290939" cy="265111"/>
          </a:xfrm>
          <a:solidFill>
            <a:srgbClr val="002060"/>
          </a:solidFill>
          <a:ln w="1905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/>
          <a:lstStyle/>
          <a:p>
            <a:pPr algn="ctr"/>
            <a:r>
              <a:rPr lang="en-US" altLang="ja-JP" sz="1400" b="1" dirty="0">
                <a:solidFill>
                  <a:schemeClr val="bg1"/>
                </a:solidFill>
              </a:rPr>
              <a:t>4</a:t>
            </a:r>
            <a:endParaRPr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237656" y="1812456"/>
            <a:ext cx="6066323" cy="738664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300038" indent="-300038">
              <a:buFont typeface="Wingdings" panose="05000000000000000000" pitchFamily="2" charset="2"/>
              <a:buChar char="ü"/>
            </a:pPr>
            <a:r>
              <a:rPr lang="ja-JP" altLang="en-US" sz="14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風評</a:t>
            </a:r>
            <a:r>
              <a:rPr lang="ja-JP" altLang="en-US" sz="140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影響</a:t>
            </a:r>
            <a:r>
              <a:rPr lang="ja-JP" altLang="en-US" sz="14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の最大限抑制に向け、地元における流通</a:t>
            </a:r>
            <a:r>
              <a:rPr lang="ja-JP" altLang="en-US" sz="140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のボトルネック</a:t>
            </a:r>
            <a:r>
              <a:rPr lang="ja-JP" altLang="en-US" sz="14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を解消する</a:t>
            </a:r>
            <a:r>
              <a:rPr lang="ja-JP" altLang="en-US" sz="140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ため浜</a:t>
            </a:r>
            <a:r>
              <a:rPr lang="ja-JP" altLang="en-US" sz="14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通り地域等</a:t>
            </a:r>
            <a:r>
              <a:rPr lang="en-US" altLang="ja-JP" sz="14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15</a:t>
            </a:r>
            <a:r>
              <a:rPr lang="ja-JP" altLang="en-US" sz="140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市町村の</a:t>
            </a:r>
            <a:r>
              <a:rPr lang="ja-JP" altLang="en-US" sz="14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水産関係の仲買・加工業等を</a:t>
            </a:r>
            <a:r>
              <a:rPr lang="ja-JP" altLang="en-US" sz="140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支援（</a:t>
            </a:r>
            <a:r>
              <a:rPr lang="en-US" altLang="ja-JP" sz="140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12</a:t>
            </a:r>
            <a:r>
              <a:rPr lang="ja-JP" altLang="en-US" sz="140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市町村</a:t>
            </a:r>
            <a:r>
              <a:rPr lang="en-US" altLang="ja-JP" sz="14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+</a:t>
            </a:r>
            <a:r>
              <a:rPr lang="ja-JP" altLang="en-US" sz="14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いわき市、相馬市、新地町</a:t>
            </a:r>
            <a:r>
              <a:rPr lang="ja-JP" altLang="en-US" sz="140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）</a:t>
            </a:r>
            <a:endParaRPr lang="ja-JP" altLang="en-US" sz="1400" dirty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359849" y="2875794"/>
            <a:ext cx="27073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関係機関へ訪問開始</a:t>
            </a: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133152" y="2589952"/>
            <a:ext cx="36204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金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lang="en-US" altLang="ja-JP" sz="1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19" name="正方形/長方形 118"/>
          <p:cNvSpPr/>
          <p:nvPr/>
        </p:nvSpPr>
        <p:spPr>
          <a:xfrm>
            <a:off x="3753591" y="2973706"/>
            <a:ext cx="3166215" cy="1912872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13400" rtlCol="0" anchor="ctr"/>
          <a:lstStyle/>
          <a:p>
            <a:pPr>
              <a:lnSpc>
                <a:spcPts val="1575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月度＞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75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6/3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相双漁協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75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6/4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水協連合会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75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6/10   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福島県 農林水産部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75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6/11 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相馬原釜買受人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組合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75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6/15 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zh-TW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中之作水産加工業協同組合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75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6/15 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zh-TW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四倉水産加工業協同</a:t>
            </a:r>
            <a:r>
              <a:rPr lang="zh-TW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組合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75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等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396155" y="4912163"/>
            <a:ext cx="615968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水協連合会へ、官民合同チームによる支援内容の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説明会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を実施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spcBef>
                <a:spcPts val="600"/>
              </a:spcBef>
            </a:pP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小名浜水産加工業協同組合</a:t>
            </a:r>
          </a:p>
          <a:p>
            <a:pPr lvl="0"/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中之作水産加工業協同組合</a:t>
            </a:r>
          </a:p>
          <a:p>
            <a:pPr lvl="0"/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四倉水産加工業協同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組合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spcAft>
                <a:spcPts val="600"/>
              </a:spcAf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・沼ノ内買受人組合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から</a:t>
            </a:r>
            <a:r>
              <a:rPr lang="en-US" altLang="ja-JP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が参加</a:t>
            </a:r>
            <a:endParaRPr lang="ja-JP" altLang="en-US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143448" y="4683170"/>
            <a:ext cx="36204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火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lang="en-US" altLang="ja-JP" sz="1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245506" y="6681986"/>
            <a:ext cx="100582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・水協連合会等関係機関の協力の基、事業者へ連絡し、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訪問をスタート</a:t>
            </a: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141352" y="6437454"/>
            <a:ext cx="36204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火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lang="en-US" altLang="ja-JP" sz="1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602392" y="7222166"/>
            <a:ext cx="18335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▪主な支援ニーズ</a:t>
            </a:r>
          </a:p>
        </p:txBody>
      </p:sp>
      <p:pic>
        <p:nvPicPr>
          <p:cNvPr id="77" name="図 7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8996" y="5671492"/>
            <a:ext cx="2600000" cy="1800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8" name="図 7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91442" y="5674281"/>
            <a:ext cx="2600000" cy="1800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9" name="図 7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95814" y="7606611"/>
            <a:ext cx="2600000" cy="1800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0" name="図 7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899062" y="7586415"/>
            <a:ext cx="2600000" cy="1800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37" name="テキスト ボックス 136"/>
          <p:cNvSpPr txBox="1"/>
          <p:nvPr/>
        </p:nvSpPr>
        <p:spPr>
          <a:xfrm>
            <a:off x="8481889" y="5101458"/>
            <a:ext cx="30313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説明会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資料抜粋</a:t>
            </a:r>
            <a:endParaRPr lang="en-US" altLang="ja-JP" sz="12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algn="ctr"/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＜相双機構のお手伝いできること＞</a:t>
            </a:r>
            <a:endParaRPr lang="en-US" altLang="ja-JP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63" name="図 362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601056" cy="371475"/>
          </a:xfrm>
          <a:prstGeom prst="rect">
            <a:avLst/>
          </a:prstGeom>
        </p:spPr>
      </p:pic>
      <p:sp>
        <p:nvSpPr>
          <p:cNvPr id="68" name="テキスト ボックス 67"/>
          <p:cNvSpPr txBox="1"/>
          <p:nvPr/>
        </p:nvSpPr>
        <p:spPr>
          <a:xfrm>
            <a:off x="235771" y="6939216"/>
            <a:ext cx="66840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時点で約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者の名簿を入手し、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うち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35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者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へ訪問。今後更に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17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者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訪問予定。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0" name="正方形/長方形 149">
            <a:extLst>
              <a:ext uri="{FF2B5EF4-FFF2-40B4-BE49-F238E27FC236}">
                <a16:creationId xmlns:a16="http://schemas.microsoft.com/office/drawing/2014/main" id="{49D9E4F3-1BCC-482A-A456-BA5C17100096}"/>
              </a:ext>
            </a:extLst>
          </p:cNvPr>
          <p:cNvSpPr/>
          <p:nvPr/>
        </p:nvSpPr>
        <p:spPr bwMode="gray">
          <a:xfrm>
            <a:off x="6858251" y="895871"/>
            <a:ext cx="287811" cy="2155648"/>
          </a:xfrm>
          <a:prstGeom prst="rect">
            <a:avLst/>
          </a:prstGeom>
          <a:solidFill>
            <a:schemeClr val="tx2"/>
          </a:solidFill>
          <a:ln w="12700" algn="ctr">
            <a:solidFill>
              <a:sysClr val="windowText" lastClr="000000"/>
            </a:solidFill>
            <a:miter lim="800000"/>
            <a:headEnd/>
            <a:tailEnd/>
          </a:ln>
        </p:spPr>
        <p:txBody>
          <a:bodyPr rot="0" spcFirstLastPara="0" vertOverflow="overflow" horzOverflow="overflow" vert="eaVert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r>
              <a:rPr kumimoji="1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</a:rPr>
              <a:t>相双地域</a:t>
            </a:r>
          </a:p>
        </p:txBody>
      </p:sp>
      <p:sp>
        <p:nvSpPr>
          <p:cNvPr id="151" name="正方形/長方形 150">
            <a:extLst>
              <a:ext uri="{FF2B5EF4-FFF2-40B4-BE49-F238E27FC236}">
                <a16:creationId xmlns:a16="http://schemas.microsoft.com/office/drawing/2014/main" id="{3D8860BE-736A-459F-B291-80F3AA75BF16}"/>
              </a:ext>
            </a:extLst>
          </p:cNvPr>
          <p:cNvSpPr/>
          <p:nvPr/>
        </p:nvSpPr>
        <p:spPr bwMode="gray">
          <a:xfrm>
            <a:off x="6858251" y="3171918"/>
            <a:ext cx="287811" cy="1659853"/>
          </a:xfrm>
          <a:prstGeom prst="rect">
            <a:avLst/>
          </a:prstGeom>
          <a:solidFill>
            <a:schemeClr val="tx2"/>
          </a:solidFill>
          <a:ln w="12700" algn="ctr">
            <a:solidFill>
              <a:sysClr val="windowText" lastClr="000000"/>
            </a:solidFill>
            <a:miter lim="800000"/>
            <a:headEnd/>
            <a:tailEnd/>
          </a:ln>
        </p:spPr>
        <p:txBody>
          <a:bodyPr rot="0" spcFirstLastPara="0" vertOverflow="overflow" horzOverflow="overflow" vert="eaVert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r>
              <a:rPr kumimoji="1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</a:rPr>
              <a:t>いわき地域</a:t>
            </a: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095278" y="806451"/>
            <a:ext cx="3013475" cy="4093826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629905" y="880586"/>
            <a:ext cx="3242813" cy="4123428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0952" y="1896041"/>
            <a:ext cx="1166265" cy="694267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817721" y="1899107"/>
            <a:ext cx="1150409" cy="721443"/>
          </a:xfrm>
          <a:prstGeom prst="rect">
            <a:avLst/>
          </a:prstGeom>
        </p:spPr>
      </p:pic>
      <p:sp>
        <p:nvSpPr>
          <p:cNvPr id="342" name="テキスト ボックス 341"/>
          <p:cNvSpPr txBox="1"/>
          <p:nvPr/>
        </p:nvSpPr>
        <p:spPr>
          <a:xfrm>
            <a:off x="7607750" y="588747"/>
            <a:ext cx="1607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漁協の立地状況</a:t>
            </a: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4" name="テキスト ボックス 343"/>
          <p:cNvSpPr txBox="1"/>
          <p:nvPr/>
        </p:nvSpPr>
        <p:spPr>
          <a:xfrm>
            <a:off x="9731876" y="634134"/>
            <a:ext cx="24725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水協・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買受人</a:t>
            </a: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組合の立地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状況</a:t>
            </a:r>
            <a:endParaRPr lang="ja-JP" altLang="en-US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25098" y="7455266"/>
            <a:ext cx="3185492" cy="2129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62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6668755" y="1092396"/>
            <a:ext cx="5704580" cy="7898980"/>
          </a:xfrm>
          <a:prstGeom prst="rect">
            <a:avLst/>
          </a:prstGeom>
          <a:solidFill>
            <a:srgbClr val="EBF0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50800" y="699979"/>
            <a:ext cx="6291515" cy="8813800"/>
          </a:xfrm>
          <a:prstGeom prst="rect">
            <a:avLst/>
          </a:prstGeom>
          <a:solidFill>
            <a:srgbClr val="FEEE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135515" y="835419"/>
            <a:ext cx="6156000" cy="8525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400" b="1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官民合同チーム </a:t>
            </a:r>
            <a:r>
              <a:rPr lang="ja-JP" altLang="en-US" sz="2400" b="1" u="sng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新</a:t>
            </a:r>
            <a:r>
              <a:rPr lang="ja-JP" altLang="en-US" sz="2400" b="1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五箇条</a:t>
            </a:r>
            <a:endParaRPr lang="en-US" altLang="ja-JP" sz="2400" b="1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400" b="1" u="sng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lang="ja-JP" altLang="en-US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ja-JP" altLang="en-US" sz="16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第二期復興・創生期間において、</a:t>
            </a:r>
            <a:r>
              <a:rPr lang="ja-JP" altLang="en-US" sz="1600" u="sng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現場主義</a:t>
            </a:r>
            <a:r>
              <a:rPr lang="ja-JP" altLang="en-US" sz="16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を徹底して復興への取り組みを進めるとともに、相双地域に</a:t>
            </a:r>
            <a:r>
              <a:rPr lang="ja-JP" altLang="en-US" sz="1600" u="sng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新しい価値</a:t>
            </a:r>
            <a:r>
              <a:rPr lang="ja-JP" altLang="en-US" sz="16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を創出することを目指して、官民合同チームの行動規範を次のとおり</a:t>
            </a:r>
            <a:r>
              <a:rPr lang="ja-JP" altLang="en-US" sz="1600" u="sng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進化</a:t>
            </a:r>
            <a:r>
              <a:rPr lang="ja-JP" altLang="en-US" sz="16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させる。 </a:t>
            </a:r>
            <a:endParaRPr lang="en-US" altLang="ja-JP" sz="1600" dirty="0" smtClean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r"/>
            <a:r>
              <a:rPr lang="ja-JP" altLang="en-US" sz="1400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（</a:t>
            </a:r>
            <a:r>
              <a:rPr lang="en-US" altLang="ja-JP" sz="14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2021</a:t>
            </a:r>
            <a:r>
              <a:rPr lang="ja-JP" altLang="en-US" sz="14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年</a:t>
            </a:r>
            <a:r>
              <a:rPr lang="en-US" altLang="ja-JP" sz="14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6</a:t>
            </a:r>
            <a:r>
              <a:rPr lang="ja-JP" altLang="en-US" sz="14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月</a:t>
            </a:r>
            <a:r>
              <a:rPr lang="en-US" altLang="ja-JP" sz="14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1</a:t>
            </a:r>
            <a:r>
              <a:rPr lang="ja-JP" altLang="en-US" sz="14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日）</a:t>
            </a:r>
            <a:endParaRPr lang="en-US" altLang="ja-JP" sz="1400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endParaRPr lang="en-US" altLang="ja-JP" sz="1400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lang="ja-JP" altLang="en-US" sz="2000" b="1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一、労を惜しまず、とことん取り組む</a:t>
            </a:r>
            <a:endParaRPr lang="en-US" altLang="ja-JP" sz="2000" b="1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endParaRPr lang="en-US" altLang="ja-JP" sz="800" b="1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349264"/>
            <a:r>
              <a:rPr lang="ja-JP" altLang="en-US" sz="16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事業・なりわい・生活の再建と自立、地域の発展のために、自分事として、労を惜しまず、とことん取り組む。</a:t>
            </a:r>
            <a:endParaRPr lang="en-US" altLang="ja-JP" sz="1600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endParaRPr lang="en-US" altLang="ja-JP" sz="1400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lang="ja-JP" altLang="en-US" sz="2000" b="1" kern="1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一、謙虚にお話を伺い、真の思いを理解する</a:t>
            </a:r>
            <a:endParaRPr lang="en-US" altLang="ja-JP" sz="2000" b="1" kern="100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endParaRPr lang="ja-JP" altLang="ja-JP" sz="800" b="1" kern="100" dirty="0">
              <a:latin typeface="HG正楷書体-PRO" panose="03000600000000000000" pitchFamily="66" charset="-128"/>
              <a:ea typeface="HG正楷書体-PRO" panose="03000600000000000000" pitchFamily="66" charset="-128"/>
              <a:cs typeface="ＭＳ Ｐゴシック" panose="020B0600070205080204" pitchFamily="50" charset="-128"/>
            </a:endParaRPr>
          </a:p>
          <a:p>
            <a:pPr marL="349264"/>
            <a:r>
              <a:rPr lang="ja-JP" altLang="en-US" sz="1600" kern="1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被災された方々の御苦労を胸に刻み、謙虚にお話を伺い、</a:t>
            </a:r>
            <a:endParaRPr lang="en-US" altLang="ja-JP" sz="1600" kern="100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349264"/>
            <a:r>
              <a:rPr lang="ja-JP" altLang="en-US" sz="1600" kern="1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真の思いを理解する。</a:t>
            </a:r>
            <a:endParaRPr lang="en-US" altLang="ja-JP" sz="1600" kern="100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endParaRPr lang="en-US" altLang="ja-JP" sz="1400" kern="100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lang="ja-JP" altLang="en-US" sz="2000" b="1" kern="1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一、対話を深め、広い視野で提案する</a:t>
            </a:r>
            <a:endParaRPr lang="en-US" altLang="ja-JP" sz="2000" b="1" kern="100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endParaRPr lang="en-US" altLang="ja-JP" sz="800" b="1" kern="100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349264"/>
            <a:r>
              <a:rPr lang="ja-JP" altLang="en-US" sz="1600" kern="1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対話を深め、全体を俯瞰する広い視野を持ち、復興の状況に応じた最適な施策を提案する。</a:t>
            </a:r>
            <a:endParaRPr lang="en-US" altLang="ja-JP" sz="1600" kern="100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endParaRPr lang="en-US" altLang="ja-JP" sz="1400" b="1" kern="100" dirty="0">
              <a:latin typeface="HG正楷書体-PRO" panose="03000600000000000000" pitchFamily="66" charset="-128"/>
              <a:ea typeface="HG正楷書体-PRO" panose="03000600000000000000" pitchFamily="66" charset="-128"/>
              <a:cs typeface="ＭＳ Ｐゴシック" panose="020B0600070205080204" pitchFamily="50" charset="-128"/>
            </a:endParaRPr>
          </a:p>
          <a:p>
            <a:r>
              <a:rPr lang="ja-JP" altLang="en-US" sz="2000" b="1" kern="1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一、チームワークを高め、関係機関と協働する</a:t>
            </a:r>
            <a:endParaRPr lang="ja-JP" altLang="ja-JP" sz="2000" b="1" kern="100" dirty="0">
              <a:latin typeface="HG正楷書体-PRO" panose="03000600000000000000" pitchFamily="66" charset="-128"/>
              <a:ea typeface="HG正楷書体-PRO" panose="03000600000000000000" pitchFamily="66" charset="-128"/>
              <a:cs typeface="ＭＳ Ｐゴシック" panose="020B0600070205080204" pitchFamily="50" charset="-128"/>
            </a:endParaRPr>
          </a:p>
          <a:p>
            <a:pPr marL="349264"/>
            <a:endParaRPr lang="en-US" altLang="ja-JP" sz="800" kern="100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349264"/>
            <a:r>
              <a:rPr lang="ja-JP" altLang="en-US" sz="1600" kern="1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チームワークを高め、関係機関と協働することで、多様なネットワークと専門性を総動員し、成果を追求する。</a:t>
            </a:r>
            <a:endParaRPr lang="en-US" altLang="ja-JP" sz="1600" kern="100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endParaRPr lang="ja-JP" altLang="ja-JP" sz="1400" b="1" kern="100" dirty="0">
              <a:latin typeface="HG正楷書体-PRO" panose="03000600000000000000" pitchFamily="66" charset="-128"/>
              <a:ea typeface="HG正楷書体-PRO" panose="03000600000000000000" pitchFamily="66" charset="-128"/>
              <a:cs typeface="ＭＳ Ｐゴシック" panose="020B0600070205080204" pitchFamily="50" charset="-128"/>
            </a:endParaRPr>
          </a:p>
          <a:p>
            <a:r>
              <a:rPr lang="ja-JP" altLang="ja-JP" sz="2000" b="1" kern="1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一、</a:t>
            </a:r>
            <a:r>
              <a:rPr lang="ja-JP" altLang="en-US" sz="2000" b="1" kern="1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「希望の地」を目指して、</a:t>
            </a:r>
            <a:endParaRPr lang="en-US" altLang="ja-JP" sz="2000" b="1" kern="100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lang="ja-JP" altLang="en-US" sz="2000" b="1" kern="1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　　　　　新たな取り組みに挑戦する</a:t>
            </a:r>
            <a:endParaRPr lang="ja-JP" altLang="ja-JP" sz="2000" b="1" kern="100" dirty="0">
              <a:latin typeface="HG正楷書体-PRO" panose="03000600000000000000" pitchFamily="66" charset="-128"/>
              <a:ea typeface="HG正楷書体-PRO" panose="03000600000000000000" pitchFamily="66" charset="-128"/>
              <a:cs typeface="ＭＳ Ｐゴシック" panose="020B0600070205080204" pitchFamily="50" charset="-128"/>
            </a:endParaRPr>
          </a:p>
          <a:p>
            <a:pPr marL="349264"/>
            <a:endParaRPr lang="en-US" altLang="ja-JP" sz="800" kern="100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349264"/>
            <a:r>
              <a:rPr lang="ja-JP" altLang="en-US" sz="1600" kern="1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高い志を持って、「希望の地」を目指し、失敗をおそれず、新たな取り組みに果敢に挑戦する。</a:t>
            </a:r>
            <a:endParaRPr lang="en-US" altLang="ja-JP" sz="1600" kern="100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endParaRPr lang="en-US" altLang="ja-JP" kern="100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83085" defTabSz="1240731">
              <a:defRPr/>
            </a:pPr>
            <a:r>
              <a:rPr lang="ja-JP" altLang="ja-JP" b="1" kern="1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“相双の復興なくして福島の復興なし。福島の復興なくして日本の再生なし。</a:t>
            </a:r>
            <a:r>
              <a:rPr lang="ja-JP" altLang="en-US" b="1" u="sng" kern="1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復興のその先にある未来へ</a:t>
            </a:r>
            <a:r>
              <a:rPr lang="ja-JP" altLang="ja-JP" b="1" kern="1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</a:t>
            </a:r>
            <a:endParaRPr lang="ja-JP" altLang="ja-JP" b="1" kern="100" dirty="0">
              <a:latin typeface="HG正楷書体-PRO" panose="03000600000000000000" pitchFamily="66" charset="-128"/>
              <a:ea typeface="HG正楷書体-PRO" panose="03000600000000000000" pitchFamily="66" charset="-128"/>
              <a:cs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6669270" y="1217386"/>
            <a:ext cx="5588322" cy="7750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b="1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官民合同チーム　五</a:t>
            </a:r>
            <a:r>
              <a:rPr lang="ja-JP" altLang="en-US" b="1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箇条</a:t>
            </a:r>
            <a:endParaRPr lang="en-US" altLang="ja-JP" b="1" dirty="0" smtClean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r>
              <a:rPr lang="ja-JP" altLang="en-US" sz="11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（</a:t>
            </a:r>
            <a:r>
              <a:rPr lang="en-US" altLang="ja-JP" sz="1100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2015</a:t>
            </a:r>
            <a:r>
              <a:rPr lang="ja-JP" altLang="en-US" sz="1100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年</a:t>
            </a:r>
            <a:r>
              <a:rPr lang="en-US" altLang="ja-JP" sz="1100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8</a:t>
            </a:r>
            <a:r>
              <a:rPr lang="ja-JP" altLang="en-US" sz="1100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月～</a:t>
            </a:r>
            <a:r>
              <a:rPr lang="en-US" altLang="ja-JP" sz="1100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2021</a:t>
            </a:r>
            <a:r>
              <a:rPr lang="ja-JP" altLang="en-US" sz="1100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年</a:t>
            </a:r>
            <a:r>
              <a:rPr lang="en-US" altLang="ja-JP" sz="1100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5</a:t>
            </a:r>
            <a:r>
              <a:rPr lang="ja-JP" altLang="en-US" sz="1100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月）</a:t>
            </a:r>
            <a:endParaRPr lang="ja-JP" altLang="en-US" sz="1400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ja-JP" altLang="ja-JP" sz="1100" kern="100" dirty="0" smtClean="0">
              <a:latin typeface="HG正楷書体-PRO" panose="03000600000000000000" pitchFamily="66" charset="-128"/>
              <a:ea typeface="HG正楷書体-PRO" panose="03000600000000000000" pitchFamily="66" charset="-128"/>
              <a:cs typeface="Times New Roman" panose="02020603050405020304" pitchFamily="18" charset="0"/>
            </a:endParaRPr>
          </a:p>
          <a:p>
            <a:pPr algn="just">
              <a:lnSpc>
                <a:spcPts val="2200"/>
              </a:lnSpc>
              <a:spcAft>
                <a:spcPts val="0"/>
              </a:spcAft>
            </a:pPr>
            <a:r>
              <a:rPr lang="ja-JP" altLang="ja-JP" sz="1600" b="1" kern="100" dirty="0" smtClean="0">
                <a:latin typeface="HG正楷書体-PRO" panose="03000600000000000000" pitchFamily="66" charset="-128"/>
                <a:ea typeface="HG正楷書体-PRO" panose="03000600000000000000" pitchFamily="66" charset="-128"/>
                <a:cs typeface="Times New Roman" panose="02020603050405020304" pitchFamily="18" charset="0"/>
              </a:rPr>
              <a:t>一</a:t>
            </a:r>
            <a:r>
              <a:rPr lang="ja-JP" altLang="ja-JP" sz="1600" b="1" kern="100" dirty="0">
                <a:latin typeface="HG正楷書体-PRO" panose="03000600000000000000" pitchFamily="66" charset="-128"/>
                <a:ea typeface="HG正楷書体-PRO" panose="03000600000000000000" pitchFamily="66" charset="-128"/>
                <a:cs typeface="Times New Roman" panose="02020603050405020304" pitchFamily="18" charset="0"/>
              </a:rPr>
              <a:t>、被災者の立場に立って取組む</a:t>
            </a:r>
            <a:endParaRPr lang="ja-JP" altLang="ja-JP" sz="800" kern="100" dirty="0">
              <a:latin typeface="HG正楷書体-PRO" panose="03000600000000000000" pitchFamily="66" charset="-128"/>
              <a:ea typeface="HG正楷書体-PRO" panose="03000600000000000000" pitchFamily="66" charset="-128"/>
              <a:cs typeface="Times New Roman" panose="02020603050405020304" pitchFamily="18" charset="0"/>
            </a:endParaRPr>
          </a:p>
          <a:p>
            <a:pPr marL="269240" indent="228600" algn="just">
              <a:lnSpc>
                <a:spcPts val="2200"/>
              </a:lnSpc>
              <a:spcAft>
                <a:spcPts val="0"/>
              </a:spcAft>
            </a:pPr>
            <a:r>
              <a:rPr lang="ja-JP" altLang="ja-JP" sz="1200" kern="100" dirty="0">
                <a:latin typeface="HG正楷書体-PRO" panose="03000600000000000000" pitchFamily="66" charset="-128"/>
                <a:ea typeface="HG正楷書体-PRO" panose="03000600000000000000" pitchFamily="66" charset="-128"/>
                <a:cs typeface="Times New Roman" panose="02020603050405020304" pitchFamily="18" charset="0"/>
              </a:rPr>
              <a:t>被災された事業者、農業者の方々のこれまでの御苦労を胸に刻み、事業者、農業者の方々の立場に立って取り組むこと。</a:t>
            </a:r>
            <a:endParaRPr lang="ja-JP" altLang="ja-JP" sz="800" kern="100" dirty="0">
              <a:latin typeface="HG正楷書体-PRO" panose="03000600000000000000" pitchFamily="66" charset="-128"/>
              <a:ea typeface="HG正楷書体-PRO" panose="03000600000000000000" pitchFamily="66" charset="-128"/>
              <a:cs typeface="Times New Roman" panose="02020603050405020304" pitchFamily="18" charset="0"/>
            </a:endParaRPr>
          </a:p>
          <a:p>
            <a:pPr algn="just">
              <a:lnSpc>
                <a:spcPts val="2200"/>
              </a:lnSpc>
              <a:spcAft>
                <a:spcPts val="0"/>
              </a:spcAft>
            </a:pPr>
            <a:r>
              <a:rPr lang="en-US" altLang="ja-JP" sz="1200" kern="100" dirty="0">
                <a:latin typeface="HG正楷書体-PRO" panose="03000600000000000000" pitchFamily="66" charset="-128"/>
                <a:ea typeface="HG正楷書体-PRO" panose="03000600000000000000" pitchFamily="66" charset="-128"/>
                <a:cs typeface="Times New Roman" panose="02020603050405020304" pitchFamily="18" charset="0"/>
              </a:rPr>
              <a:t> </a:t>
            </a:r>
            <a:endParaRPr lang="ja-JP" altLang="ja-JP" sz="800" kern="100" dirty="0">
              <a:latin typeface="HG正楷書体-PRO" panose="03000600000000000000" pitchFamily="66" charset="-128"/>
              <a:ea typeface="HG正楷書体-PRO" panose="03000600000000000000" pitchFamily="66" charset="-128"/>
              <a:cs typeface="Times New Roman" panose="02020603050405020304" pitchFamily="18" charset="0"/>
            </a:endParaRPr>
          </a:p>
          <a:p>
            <a:pPr algn="just">
              <a:lnSpc>
                <a:spcPts val="2200"/>
              </a:lnSpc>
              <a:spcAft>
                <a:spcPts val="0"/>
              </a:spcAft>
            </a:pPr>
            <a:r>
              <a:rPr lang="ja-JP" altLang="ja-JP" sz="1600" b="1" kern="100" dirty="0">
                <a:latin typeface="HG正楷書体-PRO" panose="03000600000000000000" pitchFamily="66" charset="-128"/>
                <a:ea typeface="HG正楷書体-PRO" panose="03000600000000000000" pitchFamily="66" charset="-128"/>
                <a:cs typeface="Times New Roman" panose="02020603050405020304" pitchFamily="18" charset="0"/>
              </a:rPr>
              <a:t>一、とことん支援する</a:t>
            </a:r>
            <a:endParaRPr lang="ja-JP" altLang="ja-JP" sz="800" kern="100" dirty="0">
              <a:latin typeface="HG正楷書体-PRO" panose="03000600000000000000" pitchFamily="66" charset="-128"/>
              <a:ea typeface="HG正楷書体-PRO" panose="03000600000000000000" pitchFamily="66" charset="-128"/>
              <a:cs typeface="Times New Roman" panose="02020603050405020304" pitchFamily="18" charset="0"/>
            </a:endParaRPr>
          </a:p>
          <a:p>
            <a:pPr marL="269240" indent="228600" algn="just">
              <a:lnSpc>
                <a:spcPts val="2200"/>
              </a:lnSpc>
              <a:spcAft>
                <a:spcPts val="0"/>
              </a:spcAft>
            </a:pPr>
            <a:r>
              <a:rPr lang="ja-JP" altLang="ja-JP" sz="1200" kern="100" dirty="0">
                <a:latin typeface="HG正楷書体-PRO" panose="03000600000000000000" pitchFamily="66" charset="-128"/>
                <a:ea typeface="HG正楷書体-PRO" panose="03000600000000000000" pitchFamily="66" charset="-128"/>
                <a:cs typeface="Times New Roman" panose="02020603050405020304" pitchFamily="18" charset="0"/>
              </a:rPr>
              <a:t>被災された事業者、農業者の方々が、事業・生業や生活の再建を果たされるまで、手抜きをせず、労を惜しまず、とことん支援すること。最後まで決して支援に手を抜かないこと。</a:t>
            </a:r>
            <a:endParaRPr lang="ja-JP" altLang="ja-JP" sz="800" kern="100" dirty="0">
              <a:latin typeface="HG正楷書体-PRO" panose="03000600000000000000" pitchFamily="66" charset="-128"/>
              <a:ea typeface="HG正楷書体-PRO" panose="03000600000000000000" pitchFamily="66" charset="-128"/>
              <a:cs typeface="Times New Roman" panose="02020603050405020304" pitchFamily="18" charset="0"/>
            </a:endParaRPr>
          </a:p>
          <a:p>
            <a:pPr algn="just">
              <a:lnSpc>
                <a:spcPts val="2200"/>
              </a:lnSpc>
              <a:spcAft>
                <a:spcPts val="0"/>
              </a:spcAft>
            </a:pPr>
            <a:r>
              <a:rPr lang="en-US" altLang="ja-JP" sz="1200" kern="100" dirty="0">
                <a:latin typeface="HG正楷書体-PRO" panose="03000600000000000000" pitchFamily="66" charset="-128"/>
                <a:ea typeface="HG正楷書体-PRO" panose="03000600000000000000" pitchFamily="66" charset="-128"/>
                <a:cs typeface="Times New Roman" panose="02020603050405020304" pitchFamily="18" charset="0"/>
              </a:rPr>
              <a:t> </a:t>
            </a:r>
            <a:endParaRPr lang="ja-JP" altLang="ja-JP" sz="800" kern="100" dirty="0">
              <a:latin typeface="HG正楷書体-PRO" panose="03000600000000000000" pitchFamily="66" charset="-128"/>
              <a:ea typeface="HG正楷書体-PRO" panose="03000600000000000000" pitchFamily="66" charset="-128"/>
              <a:cs typeface="Times New Roman" panose="02020603050405020304" pitchFamily="18" charset="0"/>
            </a:endParaRPr>
          </a:p>
          <a:p>
            <a:pPr>
              <a:lnSpc>
                <a:spcPts val="2200"/>
              </a:lnSpc>
            </a:pPr>
            <a:r>
              <a:rPr lang="ja-JP" altLang="ja-JP" sz="1600" b="1" kern="100" dirty="0">
                <a:latin typeface="HG正楷書体-PRO" panose="03000600000000000000" pitchFamily="66" charset="-128"/>
                <a:ea typeface="HG正楷書体-PRO" panose="03000600000000000000" pitchFamily="66" charset="-128"/>
                <a:cs typeface="Times New Roman" panose="02020603050405020304" pitchFamily="18" charset="0"/>
              </a:rPr>
              <a:t>一、聞き役に徹する</a:t>
            </a:r>
            <a:endParaRPr lang="ja-JP" altLang="ja-JP" sz="800" kern="100" dirty="0">
              <a:latin typeface="HG正楷書体-PRO" panose="03000600000000000000" pitchFamily="66" charset="-128"/>
              <a:ea typeface="HG正楷書体-PRO" panose="03000600000000000000" pitchFamily="66" charset="-128"/>
              <a:cs typeface="Times New Roman" panose="02020603050405020304" pitchFamily="18" charset="0"/>
            </a:endParaRPr>
          </a:p>
          <a:p>
            <a:pPr marL="269240" indent="228600">
              <a:lnSpc>
                <a:spcPts val="2200"/>
              </a:lnSpc>
            </a:pPr>
            <a:r>
              <a:rPr lang="ja-JP" altLang="ja-JP" sz="1200" kern="100" dirty="0">
                <a:latin typeface="HG正楷書体-PRO" panose="03000600000000000000" pitchFamily="66" charset="-128"/>
                <a:ea typeface="HG正楷書体-PRO" panose="03000600000000000000" pitchFamily="66" charset="-128"/>
                <a:cs typeface="Times New Roman" panose="02020603050405020304" pitchFamily="18" charset="0"/>
              </a:rPr>
              <a:t>事業者の方々への個別訪問にあたっては、事業者の方々のお話を丁寧に伺い、それぞれに異なる状況や御意向をきめ細かく理解すること。</a:t>
            </a:r>
            <a:endParaRPr lang="ja-JP" altLang="ja-JP" sz="800" kern="100" dirty="0">
              <a:latin typeface="HG正楷書体-PRO" panose="03000600000000000000" pitchFamily="66" charset="-128"/>
              <a:ea typeface="HG正楷書体-PRO" panose="03000600000000000000" pitchFamily="66" charset="-128"/>
              <a:cs typeface="Times New Roman" panose="02020603050405020304" pitchFamily="18" charset="0"/>
            </a:endParaRPr>
          </a:p>
          <a:p>
            <a:pPr>
              <a:lnSpc>
                <a:spcPts val="2200"/>
              </a:lnSpc>
            </a:pPr>
            <a:r>
              <a:rPr lang="en-US" altLang="ja-JP" sz="1200" kern="100" dirty="0">
                <a:latin typeface="HG正楷書体-PRO" panose="03000600000000000000" pitchFamily="66" charset="-128"/>
                <a:ea typeface="HG正楷書体-PRO" panose="03000600000000000000" pitchFamily="66" charset="-128"/>
                <a:cs typeface="Times New Roman" panose="02020603050405020304" pitchFamily="18" charset="0"/>
              </a:rPr>
              <a:t> </a:t>
            </a:r>
            <a:endParaRPr lang="ja-JP" altLang="ja-JP" sz="800" kern="100" dirty="0">
              <a:latin typeface="HG正楷書体-PRO" panose="03000600000000000000" pitchFamily="66" charset="-128"/>
              <a:ea typeface="HG正楷書体-PRO" panose="03000600000000000000" pitchFamily="66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200"/>
              </a:lnSpc>
              <a:buFont typeface="+mj-ea"/>
              <a:buAutoNum type="ea1JpnKorPlain"/>
            </a:pPr>
            <a:r>
              <a:rPr lang="ja-JP" altLang="ja-JP" sz="1600" b="1" kern="100" dirty="0">
                <a:latin typeface="HG正楷書体-PRO" panose="03000600000000000000" pitchFamily="66" charset="-128"/>
                <a:ea typeface="HG正楷書体-PRO" panose="03000600000000000000" pitchFamily="66" charset="-128"/>
                <a:cs typeface="Times New Roman" panose="02020603050405020304" pitchFamily="18" charset="0"/>
              </a:rPr>
              <a:t>チームワークを大切にする</a:t>
            </a:r>
            <a:endParaRPr lang="ja-JP" altLang="ja-JP" sz="800" kern="100" dirty="0">
              <a:latin typeface="HG正楷書体-PRO" panose="03000600000000000000" pitchFamily="66" charset="-128"/>
              <a:ea typeface="HG正楷書体-PRO" panose="03000600000000000000" pitchFamily="66" charset="-128"/>
              <a:cs typeface="Times New Roman" panose="02020603050405020304" pitchFamily="18" charset="0"/>
            </a:endParaRPr>
          </a:p>
          <a:p>
            <a:pPr marL="269240" indent="228600">
              <a:lnSpc>
                <a:spcPts val="2200"/>
              </a:lnSpc>
            </a:pPr>
            <a:r>
              <a:rPr lang="ja-JP" altLang="ja-JP" sz="1200" kern="100" dirty="0">
                <a:latin typeface="HG正楷書体-PRO" panose="03000600000000000000" pitchFamily="66" charset="-128"/>
                <a:ea typeface="HG正楷書体-PRO" panose="03000600000000000000" pitchFamily="66" charset="-128"/>
                <a:cs typeface="Times New Roman" panose="02020603050405020304" pitchFamily="18" charset="0"/>
              </a:rPr>
              <a:t>チーム全体の知見、人脈、ツールを総動員して、粘り強く支援に取り組むこと。情報を共有し、異なるバックグラウンドを持つ人が集まるチームの強みを最大限活かすこと。</a:t>
            </a:r>
            <a:endParaRPr lang="ja-JP" altLang="ja-JP" sz="800" kern="100" dirty="0">
              <a:latin typeface="HG正楷書体-PRO" panose="03000600000000000000" pitchFamily="66" charset="-128"/>
              <a:ea typeface="HG正楷書体-PRO" panose="03000600000000000000" pitchFamily="66" charset="-128"/>
              <a:cs typeface="Times New Roman" panose="02020603050405020304" pitchFamily="18" charset="0"/>
            </a:endParaRPr>
          </a:p>
          <a:p>
            <a:pPr>
              <a:lnSpc>
                <a:spcPts val="2200"/>
              </a:lnSpc>
            </a:pPr>
            <a:r>
              <a:rPr lang="en-US" altLang="ja-JP" sz="1200" kern="100" dirty="0">
                <a:latin typeface="HG正楷書体-PRO" panose="03000600000000000000" pitchFamily="66" charset="-128"/>
                <a:ea typeface="HG正楷書体-PRO" panose="03000600000000000000" pitchFamily="66" charset="-128"/>
                <a:cs typeface="Times New Roman" panose="02020603050405020304" pitchFamily="18" charset="0"/>
              </a:rPr>
              <a:t> </a:t>
            </a:r>
            <a:endParaRPr lang="ja-JP" altLang="ja-JP" sz="800" kern="100" dirty="0">
              <a:latin typeface="HG正楷書体-PRO" panose="03000600000000000000" pitchFamily="66" charset="-128"/>
              <a:ea typeface="HG正楷書体-PRO" panose="03000600000000000000" pitchFamily="66" charset="-128"/>
              <a:cs typeface="Times New Roman" panose="02020603050405020304" pitchFamily="18" charset="0"/>
            </a:endParaRPr>
          </a:p>
          <a:p>
            <a:pPr>
              <a:lnSpc>
                <a:spcPts val="2200"/>
              </a:lnSpc>
            </a:pPr>
            <a:r>
              <a:rPr lang="ja-JP" altLang="ja-JP" sz="1600" b="1" kern="100" dirty="0">
                <a:latin typeface="HG正楷書体-PRO" panose="03000600000000000000" pitchFamily="66" charset="-128"/>
                <a:ea typeface="HG正楷書体-PRO" panose="03000600000000000000" pitchFamily="66" charset="-128"/>
                <a:cs typeface="Times New Roman" panose="02020603050405020304" pitchFamily="18" charset="0"/>
              </a:rPr>
              <a:t>一、地域の復興への高い志を持つ</a:t>
            </a:r>
            <a:endParaRPr lang="ja-JP" altLang="ja-JP" sz="800" kern="100" dirty="0">
              <a:latin typeface="HG正楷書体-PRO" panose="03000600000000000000" pitchFamily="66" charset="-128"/>
              <a:ea typeface="HG正楷書体-PRO" panose="03000600000000000000" pitchFamily="66" charset="-128"/>
              <a:cs typeface="Times New Roman" panose="02020603050405020304" pitchFamily="18" charset="0"/>
            </a:endParaRPr>
          </a:p>
          <a:p>
            <a:pPr marL="269240" indent="228600">
              <a:lnSpc>
                <a:spcPts val="2200"/>
              </a:lnSpc>
            </a:pPr>
            <a:r>
              <a:rPr lang="ja-JP" altLang="ja-JP" sz="1200" kern="100" dirty="0">
                <a:latin typeface="HG正楷書体-PRO" panose="03000600000000000000" pitchFamily="66" charset="-128"/>
                <a:ea typeface="HG正楷書体-PRO" panose="03000600000000000000" pitchFamily="66" charset="-128"/>
                <a:cs typeface="Times New Roman" panose="02020603050405020304" pitchFamily="18" charset="0"/>
              </a:rPr>
              <a:t>事業・生業や生活の再建なくして、地域の再生はない。常に、地域全体を俯瞰する広い視野を持って支援に臨むこと。既存施策に不足があるならば、柔軟に新施策を提案すること。</a:t>
            </a:r>
            <a:endParaRPr lang="ja-JP" altLang="ja-JP" sz="800" kern="100" dirty="0">
              <a:latin typeface="HG正楷書体-PRO" panose="03000600000000000000" pitchFamily="66" charset="-128"/>
              <a:ea typeface="HG正楷書体-PRO" panose="03000600000000000000" pitchFamily="66" charset="-128"/>
              <a:cs typeface="Times New Roman" panose="02020603050405020304" pitchFamily="18" charset="0"/>
            </a:endParaRPr>
          </a:p>
          <a:p>
            <a:pPr>
              <a:lnSpc>
                <a:spcPts val="2200"/>
              </a:lnSpc>
            </a:pPr>
            <a:r>
              <a:rPr lang="en-US" altLang="ja-JP" sz="1200" kern="100" dirty="0">
                <a:latin typeface="HG正楷書体-PRO" panose="03000600000000000000" pitchFamily="66" charset="-128"/>
                <a:ea typeface="HG正楷書体-PRO" panose="03000600000000000000" pitchFamily="66" charset="-128"/>
                <a:cs typeface="Times New Roman" panose="02020603050405020304" pitchFamily="18" charset="0"/>
              </a:rPr>
              <a:t> </a:t>
            </a:r>
            <a:endParaRPr lang="ja-JP" altLang="ja-JP" sz="800" kern="100" dirty="0">
              <a:latin typeface="HG正楷書体-PRO" panose="03000600000000000000" pitchFamily="66" charset="-128"/>
              <a:ea typeface="HG正楷書体-PRO" panose="03000600000000000000" pitchFamily="66" charset="-128"/>
              <a:cs typeface="Times New Roman" panose="02020603050405020304" pitchFamily="18" charset="0"/>
            </a:endParaRPr>
          </a:p>
          <a:p>
            <a:pPr indent="356870" algn="just">
              <a:spcAft>
                <a:spcPts val="0"/>
              </a:spcAft>
            </a:pPr>
            <a:r>
              <a:rPr lang="ja-JP" altLang="ja-JP" sz="1600" b="1" kern="100" dirty="0">
                <a:latin typeface="HG正楷書体-PRO" panose="03000600000000000000" pitchFamily="66" charset="-128"/>
                <a:ea typeface="HG正楷書体-PRO" panose="03000600000000000000" pitchFamily="66" charset="-128"/>
                <a:cs typeface="Times New Roman" panose="02020603050405020304" pitchFamily="18" charset="0"/>
              </a:rPr>
              <a:t>“相双の復興なくして福島の復興なし。</a:t>
            </a:r>
            <a:endParaRPr lang="ja-JP" altLang="ja-JP" sz="700" kern="100" dirty="0">
              <a:latin typeface="HG正楷書体-PRO" panose="03000600000000000000" pitchFamily="66" charset="-128"/>
              <a:ea typeface="HG正楷書体-PRO" panose="03000600000000000000" pitchFamily="66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altLang="ja-JP" sz="1600" b="1" kern="100" dirty="0">
                <a:latin typeface="HG正楷書体-PRO" panose="03000600000000000000" pitchFamily="66" charset="-128"/>
                <a:ea typeface="HG正楷書体-PRO" panose="03000600000000000000" pitchFamily="66" charset="-128"/>
                <a:cs typeface="Times New Roman" panose="02020603050405020304" pitchFamily="18" charset="0"/>
              </a:rPr>
              <a:t>　　　福島の復興なくして日本の再生なし。”</a:t>
            </a:r>
            <a:endParaRPr lang="ja-JP" altLang="ja-JP" sz="700" kern="100" dirty="0">
              <a:effectLst/>
              <a:latin typeface="HG正楷書体-PRO" panose="03000600000000000000" pitchFamily="66" charset="-128"/>
              <a:ea typeface="HG正楷書体-PRO" panose="03000600000000000000" pitchFamily="66" charset="-128"/>
              <a:cs typeface="Times New Roman" panose="02020603050405020304" pitchFamily="18" charset="0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0" y="23363"/>
            <a:ext cx="12801600" cy="640555"/>
          </a:xfrm>
          <a:prstGeom prst="rect">
            <a:avLst/>
          </a:prstGeom>
        </p:spPr>
        <p:txBody>
          <a:bodyPr vert="horz" lIns="36000" tIns="108000" rIns="36000" bIns="3600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400" b="1" kern="1200">
                <a:solidFill>
                  <a:schemeClr val="tx1"/>
                </a:solidFill>
                <a:latin typeface="Century Gothic" panose="020B0502020202020204" pitchFamily="34" charset="0"/>
                <a:ea typeface="メイリオ" panose="020B0604030504040204" pitchFamily="50" charset="-128"/>
                <a:cs typeface="+mj-cs"/>
              </a:defRPr>
            </a:lvl1pPr>
          </a:lstStyle>
          <a:p>
            <a:pPr algn="ctr"/>
            <a:r>
              <a:rPr lang="ja-JP" altLang="en-US" dirty="0" smtClean="0"/>
              <a:t>官民</a:t>
            </a:r>
            <a:r>
              <a:rPr lang="ja-JP" altLang="en-US" dirty="0"/>
              <a:t>合同チーム 五</a:t>
            </a:r>
            <a:r>
              <a:rPr lang="ja-JP" altLang="en-US" dirty="0" smtClean="0"/>
              <a:t>箇条の進化</a:t>
            </a:r>
            <a:endParaRPr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2"/>
            <a:ext cx="1601055" cy="371475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50800" y="707360"/>
            <a:ext cx="6337301" cy="8842479"/>
          </a:xfrm>
          <a:prstGeom prst="rect">
            <a:avLst/>
          </a:prstGeom>
          <a:noFill/>
          <a:ln w="22225">
            <a:solidFill>
              <a:srgbClr val="F6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1962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36886</TotalTime>
  <Words>3740</Words>
  <Application>Microsoft Office PowerPoint</Application>
  <PresentationFormat>A3 297x420 mm</PresentationFormat>
  <Paragraphs>356</Paragraphs>
  <Slides>5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23" baseType="lpstr">
      <vt:lpstr>HGPｺﾞｼｯｸE</vt:lpstr>
      <vt:lpstr>HGS行書体</vt:lpstr>
      <vt:lpstr>HGｺﾞｼｯｸM</vt:lpstr>
      <vt:lpstr>HG正楷書体-PRO</vt:lpstr>
      <vt:lpstr>Meiryo UI</vt:lpstr>
      <vt:lpstr>ＭＳ Ｐゴシック</vt:lpstr>
      <vt:lpstr>ＭＳ ゴシック</vt:lpstr>
      <vt:lpstr>ＭＳ 明朝</vt:lpstr>
      <vt:lpstr>メイリオ</vt:lpstr>
      <vt:lpstr>游ゴシック</vt:lpstr>
      <vt:lpstr>游ゴシック Light</vt:lpstr>
      <vt:lpstr>Arial</vt:lpstr>
      <vt:lpstr>Calibri</vt:lpstr>
      <vt:lpstr>Century Gothic</vt:lpstr>
      <vt:lpstr>Times New Roman</vt:lpstr>
      <vt:lpstr>Wingdings</vt:lpstr>
      <vt:lpstr>Wingdings 2</vt:lpstr>
      <vt:lpstr>Office テーマ</vt:lpstr>
      <vt:lpstr>福島相双復興官民合同チームの活動状況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友永　和之</dc:creator>
  <cp:lastModifiedBy>丹伊田　卓</cp:lastModifiedBy>
  <cp:revision>3395</cp:revision>
  <cp:lastPrinted>2021-07-02T06:33:01Z</cp:lastPrinted>
  <dcterms:created xsi:type="dcterms:W3CDTF">2018-07-12T23:32:28Z</dcterms:created>
  <dcterms:modified xsi:type="dcterms:W3CDTF">2021-07-02T07:51:17Z</dcterms:modified>
</cp:coreProperties>
</file>