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2" r:id="rId1"/>
    <p:sldMasterId id="2147483736" r:id="rId2"/>
  </p:sldMasterIdLst>
  <p:notesMasterIdLst>
    <p:notesMasterId r:id="rId49"/>
  </p:notesMasterIdLst>
  <p:handoutMasterIdLst>
    <p:handoutMasterId r:id="rId50"/>
  </p:handoutMasterIdLst>
  <p:sldIdLst>
    <p:sldId id="901" r:id="rId3"/>
    <p:sldId id="1248" r:id="rId4"/>
    <p:sldId id="1176" r:id="rId5"/>
    <p:sldId id="1292" r:id="rId6"/>
    <p:sldId id="1308" r:id="rId7"/>
    <p:sldId id="1309" r:id="rId8"/>
    <p:sldId id="1307" r:id="rId9"/>
    <p:sldId id="1185" r:id="rId10"/>
    <p:sldId id="1249" r:id="rId11"/>
    <p:sldId id="1290" r:id="rId12"/>
    <p:sldId id="1304" r:id="rId13"/>
    <p:sldId id="1250" r:id="rId14"/>
    <p:sldId id="1302" r:id="rId15"/>
    <p:sldId id="1198" r:id="rId16"/>
    <p:sldId id="1211" r:id="rId17"/>
    <p:sldId id="1212" r:id="rId18"/>
    <p:sldId id="1244" r:id="rId19"/>
    <p:sldId id="1214" r:id="rId20"/>
    <p:sldId id="1251" r:id="rId21"/>
    <p:sldId id="1310" r:id="rId22"/>
    <p:sldId id="1284" r:id="rId23"/>
    <p:sldId id="1218" r:id="rId24"/>
    <p:sldId id="1245" r:id="rId25"/>
    <p:sldId id="1220" r:id="rId26"/>
    <p:sldId id="1150" r:id="rId27"/>
    <p:sldId id="1252" r:id="rId28"/>
    <p:sldId id="1293" r:id="rId29"/>
    <p:sldId id="1264" r:id="rId30"/>
    <p:sldId id="1262" r:id="rId31"/>
    <p:sldId id="1272" r:id="rId32"/>
    <p:sldId id="1287" r:id="rId33"/>
    <p:sldId id="1274" r:id="rId34"/>
    <p:sldId id="1275" r:id="rId35"/>
    <p:sldId id="1276" r:id="rId36"/>
    <p:sldId id="1277" r:id="rId37"/>
    <p:sldId id="1278" r:id="rId38"/>
    <p:sldId id="1279" r:id="rId39"/>
    <p:sldId id="1280" r:id="rId40"/>
    <p:sldId id="1288" r:id="rId41"/>
    <p:sldId id="1282" r:id="rId42"/>
    <p:sldId id="1254" r:id="rId43"/>
    <p:sldId id="1174" r:id="rId44"/>
    <p:sldId id="1260" r:id="rId45"/>
    <p:sldId id="1295" r:id="rId46"/>
    <p:sldId id="1299" r:id="rId47"/>
    <p:sldId id="1305" r:id="rId48"/>
  </p:sldIdLst>
  <p:sldSz cx="9906000" cy="6858000" type="A4"/>
  <p:notesSz cx="6735763" cy="9866313"/>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guide id="3" orient="horz" pos="3107" userDrawn="1">
          <p15:clr>
            <a:srgbClr val="A4A3A4"/>
          </p15:clr>
        </p15:guide>
        <p15:guide id="4"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千葉　尚" initials="千葉　尚" lastIdx="1" clrIdx="0">
    <p:extLst>
      <p:ext uri="{19B8F6BF-5375-455C-9EA6-DF929625EA0E}">
        <p15:presenceInfo xmlns:p15="http://schemas.microsoft.com/office/powerpoint/2012/main" userId="S-1-5-21-1600900866-214473669-2715095197-2888" providerId="AD"/>
      </p:ext>
    </p:extLst>
  </p:cmAuthor>
  <p:cmAuthor id="2" name="笠原　誠" initials="笠原　誠" lastIdx="2" clrIdx="1">
    <p:extLst>
      <p:ext uri="{19B8F6BF-5375-455C-9EA6-DF929625EA0E}">
        <p15:presenceInfo xmlns:p15="http://schemas.microsoft.com/office/powerpoint/2012/main" userId="S-1-5-21-1600900866-214473669-2715095197-23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CC"/>
    <a:srgbClr val="33CC33"/>
    <a:srgbClr val="FFD9FF"/>
    <a:srgbClr val="FFCC00"/>
    <a:srgbClr val="99FF66"/>
    <a:srgbClr val="66FF99"/>
    <a:srgbClr val="FFCCFF"/>
    <a:srgbClr val="FFFF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8" autoAdjust="0"/>
    <p:restoredTop sz="88591" autoAdjust="0"/>
  </p:normalViewPr>
  <p:slideViewPr>
    <p:cSldViewPr>
      <p:cViewPr varScale="1">
        <p:scale>
          <a:sx n="79" d="100"/>
          <a:sy n="79" d="100"/>
        </p:scale>
        <p:origin x="488" y="56"/>
      </p:cViewPr>
      <p:guideLst>
        <p:guide orient="horz" pos="2160"/>
        <p:guide pos="3120"/>
      </p:guideLst>
    </p:cSldViewPr>
  </p:slideViewPr>
  <p:outlineViewPr>
    <p:cViewPr>
      <p:scale>
        <a:sx n="33" d="100"/>
        <a:sy n="33" d="100"/>
      </p:scale>
      <p:origin x="252"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4008" y="60"/>
      </p:cViewPr>
      <p:guideLst>
        <p:guide orient="horz" pos="3130"/>
        <p:guide pos="2144"/>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C4478-AB9D-44B7-82BB-828278BB15F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kumimoji="1" lang="ja-JP" altLang="en-US"/>
        </a:p>
      </dgm:t>
    </dgm:pt>
    <dgm:pt modelId="{0F0A401D-AF17-4142-87FF-B647C11061DF}">
      <dgm:prSet>
        <dgm:style>
          <a:lnRef idx="2">
            <a:schemeClr val="accent6"/>
          </a:lnRef>
          <a:fillRef idx="1">
            <a:schemeClr val="lt1"/>
          </a:fillRef>
          <a:effectRef idx="0">
            <a:schemeClr val="accent6"/>
          </a:effectRef>
          <a:fontRef idx="minor">
            <a:schemeClr val="dk1"/>
          </a:fontRef>
        </dgm:style>
      </dgm:prSet>
      <dgm:spPr>
        <a:noFill/>
        <a:ln>
          <a:noFill/>
        </a:ln>
      </dgm:spPr>
      <dgm:t>
        <a:bodyPr/>
        <a:lstStyle/>
        <a:p>
          <a:endParaRPr kumimoji="1" lang="ja-JP" altLang="en-US"/>
        </a:p>
      </dgm:t>
    </dgm:pt>
    <dgm:pt modelId="{0C019350-F08C-48D6-A037-35FD84327DFC}" type="parTrans" cxnId="{19FC8263-B111-4502-AC55-35B8F62ED3B0}">
      <dgm:prSet/>
      <dgm:spPr/>
      <dgm:t>
        <a:bodyPr/>
        <a:lstStyle/>
        <a:p>
          <a:endParaRPr kumimoji="1" lang="ja-JP" altLang="en-US"/>
        </a:p>
      </dgm:t>
    </dgm:pt>
    <dgm:pt modelId="{D44A6A62-F375-4478-A871-061025E448ED}" type="sibTrans" cxnId="{19FC8263-B111-4502-AC55-35B8F62ED3B0}">
      <dgm:prSet/>
      <dgm:spPr/>
      <dgm:t>
        <a:bodyPr/>
        <a:lstStyle/>
        <a:p>
          <a:endParaRPr kumimoji="1" lang="ja-JP" altLang="en-US"/>
        </a:p>
      </dgm:t>
    </dgm:pt>
    <dgm:pt modelId="{D96ABF48-3D52-4DD3-A65A-55AD53F1F536}">
      <dgm:prSet>
        <dgm:style>
          <a:lnRef idx="2">
            <a:schemeClr val="accent1"/>
          </a:lnRef>
          <a:fillRef idx="1">
            <a:schemeClr val="lt1"/>
          </a:fillRef>
          <a:effectRef idx="0">
            <a:schemeClr val="accent1"/>
          </a:effectRef>
          <a:fontRef idx="minor">
            <a:schemeClr val="dk1"/>
          </a:fontRef>
        </dgm:style>
      </dgm:prSet>
      <dgm:spPr/>
      <dgm:t>
        <a:bodyPr/>
        <a:lstStyle/>
        <a:p>
          <a:endParaRPr kumimoji="1" lang="ja-JP" altLang="en-US"/>
        </a:p>
      </dgm:t>
    </dgm:pt>
    <dgm:pt modelId="{19E7AA3D-F7E2-4A69-845B-3CD0A57E221B}" type="parTrans" cxnId="{DC595901-E61E-45DC-B66F-C4D91CDB0E27}">
      <dgm:prSet/>
      <dgm:spPr/>
      <dgm:t>
        <a:bodyPr/>
        <a:lstStyle/>
        <a:p>
          <a:endParaRPr kumimoji="1" lang="ja-JP" altLang="en-US"/>
        </a:p>
      </dgm:t>
    </dgm:pt>
    <dgm:pt modelId="{7EC0125D-498A-4DDF-B7E4-51845A59C65F}" type="sibTrans" cxnId="{DC595901-E61E-45DC-B66F-C4D91CDB0E27}">
      <dgm:prSet/>
      <dgm:spPr/>
      <dgm:t>
        <a:bodyPr/>
        <a:lstStyle/>
        <a:p>
          <a:endParaRPr kumimoji="1" lang="ja-JP" altLang="en-US"/>
        </a:p>
      </dgm:t>
    </dgm:pt>
    <dgm:pt modelId="{AC320FAA-4FB9-41E2-BE50-9F231A72E188}">
      <dgm:prSet>
        <dgm:style>
          <a:lnRef idx="2">
            <a:schemeClr val="accent3"/>
          </a:lnRef>
          <a:fillRef idx="1">
            <a:schemeClr val="lt1"/>
          </a:fillRef>
          <a:effectRef idx="0">
            <a:schemeClr val="accent3"/>
          </a:effectRef>
          <a:fontRef idx="minor">
            <a:schemeClr val="dk1"/>
          </a:fontRef>
        </dgm:style>
      </dgm:prSet>
      <dgm:spPr/>
      <dgm:t>
        <a:bodyPr/>
        <a:lstStyle/>
        <a:p>
          <a:endParaRPr kumimoji="1" lang="ja-JP" altLang="en-US"/>
        </a:p>
      </dgm:t>
    </dgm:pt>
    <dgm:pt modelId="{7CB946FA-49EA-4E05-8A60-B53EB1ABEF28}" type="parTrans" cxnId="{894B26F9-D779-4A3C-80C5-68CB1009BC00}">
      <dgm:prSet/>
      <dgm:spPr/>
      <dgm:t>
        <a:bodyPr/>
        <a:lstStyle/>
        <a:p>
          <a:endParaRPr kumimoji="1" lang="ja-JP" altLang="en-US"/>
        </a:p>
      </dgm:t>
    </dgm:pt>
    <dgm:pt modelId="{5A6BD4C8-CF38-4D5A-BF56-7DA6340B4962}" type="sibTrans" cxnId="{894B26F9-D779-4A3C-80C5-68CB1009BC00}">
      <dgm:prSet/>
      <dgm:spPr/>
      <dgm:t>
        <a:bodyPr/>
        <a:lstStyle/>
        <a:p>
          <a:endParaRPr kumimoji="1" lang="ja-JP" altLang="en-US"/>
        </a:p>
      </dgm:t>
    </dgm:pt>
    <dgm:pt modelId="{D39073AB-2CD8-49F4-A24F-37698C30F732}">
      <dgm:prSet>
        <dgm:style>
          <a:lnRef idx="2">
            <a:schemeClr val="accent5"/>
          </a:lnRef>
          <a:fillRef idx="1">
            <a:schemeClr val="lt1"/>
          </a:fillRef>
          <a:effectRef idx="0">
            <a:schemeClr val="accent5"/>
          </a:effectRef>
          <a:fontRef idx="minor">
            <a:schemeClr val="dk1"/>
          </a:fontRef>
        </dgm:style>
      </dgm:prSet>
      <dgm:spPr/>
      <dgm:t>
        <a:bodyPr/>
        <a:lstStyle/>
        <a:p>
          <a:endParaRPr kumimoji="1" lang="ja-JP" altLang="en-US">
            <a:solidFill>
              <a:schemeClr val="tx1"/>
            </a:solidFill>
          </a:endParaRPr>
        </a:p>
      </dgm:t>
    </dgm:pt>
    <dgm:pt modelId="{B0BFA0F3-924E-4B53-8197-3059DAC3E3FC}" type="parTrans" cxnId="{69FE9D1B-8D7E-4704-A18D-6346C5CFF851}">
      <dgm:prSet/>
      <dgm:spPr/>
      <dgm:t>
        <a:bodyPr/>
        <a:lstStyle/>
        <a:p>
          <a:endParaRPr kumimoji="1" lang="ja-JP" altLang="en-US"/>
        </a:p>
      </dgm:t>
    </dgm:pt>
    <dgm:pt modelId="{C6292EE3-870D-415E-9ACA-CFD1FA2F8974}" type="sibTrans" cxnId="{69FE9D1B-8D7E-4704-A18D-6346C5CFF851}">
      <dgm:prSet/>
      <dgm:spPr/>
      <dgm:t>
        <a:bodyPr/>
        <a:lstStyle/>
        <a:p>
          <a:endParaRPr kumimoji="1" lang="ja-JP" altLang="en-US"/>
        </a:p>
      </dgm:t>
    </dgm:pt>
    <dgm:pt modelId="{64C6F7BC-86D5-413F-AF80-901FB6229860}" type="pres">
      <dgm:prSet presAssocID="{6D9C4478-AB9D-44B7-82BB-828278BB15F3}" presName="diagram" presStyleCnt="0">
        <dgm:presLayoutVars>
          <dgm:chMax val="1"/>
          <dgm:dir/>
          <dgm:animLvl val="ctr"/>
          <dgm:resizeHandles val="exact"/>
        </dgm:presLayoutVars>
      </dgm:prSet>
      <dgm:spPr/>
      <dgm:t>
        <a:bodyPr/>
        <a:lstStyle/>
        <a:p>
          <a:endParaRPr kumimoji="1" lang="ja-JP" altLang="en-US"/>
        </a:p>
      </dgm:t>
    </dgm:pt>
    <dgm:pt modelId="{9FAB1D0C-3126-4DAE-ACD0-DEDE0874D33B}" type="pres">
      <dgm:prSet presAssocID="{6D9C4478-AB9D-44B7-82BB-828278BB15F3}" presName="matrix" presStyleCnt="0"/>
      <dgm:spPr/>
    </dgm:pt>
    <dgm:pt modelId="{01BC06D5-BD72-4FC8-88B7-442D3C1ADC76}" type="pres">
      <dgm:prSet presAssocID="{6D9C4478-AB9D-44B7-82BB-828278BB15F3}" presName="tile1" presStyleLbl="node1" presStyleIdx="0" presStyleCnt="4" custScaleY="104136" custLinFactNeighborX="-137" custLinFactNeighborY="1068">
        <dgm:style>
          <a:lnRef idx="2">
            <a:schemeClr val="accent6"/>
          </a:lnRef>
          <a:fillRef idx="1">
            <a:schemeClr val="lt1"/>
          </a:fillRef>
          <a:effectRef idx="0">
            <a:schemeClr val="accent6"/>
          </a:effectRef>
          <a:fontRef idx="minor">
            <a:schemeClr val="dk1"/>
          </a:fontRef>
        </dgm:style>
      </dgm:prSet>
      <dgm:spPr/>
      <dgm:t>
        <a:bodyPr/>
        <a:lstStyle/>
        <a:p>
          <a:endParaRPr kumimoji="1" lang="ja-JP" altLang="en-US"/>
        </a:p>
      </dgm:t>
    </dgm:pt>
    <dgm:pt modelId="{546E0180-48CD-47D0-BF51-9B2417342011}" type="pres">
      <dgm:prSet presAssocID="{6D9C4478-AB9D-44B7-82BB-828278BB15F3}" presName="tile1text" presStyleLbl="node1" presStyleIdx="0" presStyleCnt="4">
        <dgm:presLayoutVars>
          <dgm:chMax val="0"/>
          <dgm:chPref val="0"/>
          <dgm:bulletEnabled val="1"/>
        </dgm:presLayoutVars>
      </dgm:prSet>
      <dgm:spPr/>
      <dgm:t>
        <a:bodyPr/>
        <a:lstStyle/>
        <a:p>
          <a:endParaRPr kumimoji="1" lang="ja-JP" altLang="en-US"/>
        </a:p>
      </dgm:t>
    </dgm:pt>
    <dgm:pt modelId="{0C7CA2D1-8124-444F-9D0A-04AC61E57EE3}" type="pres">
      <dgm:prSet presAssocID="{6D9C4478-AB9D-44B7-82BB-828278BB15F3}" presName="tile2" presStyleLbl="node1" presStyleIdx="1" presStyleCnt="4" custScaleX="99989" custScaleY="101424" custLinFactNeighborX="260" custLinFactNeighborY="-322">
        <dgm:style>
          <a:lnRef idx="2">
            <a:schemeClr val="accent1"/>
          </a:lnRef>
          <a:fillRef idx="1">
            <a:schemeClr val="lt1"/>
          </a:fillRef>
          <a:effectRef idx="0">
            <a:schemeClr val="accent1"/>
          </a:effectRef>
          <a:fontRef idx="minor">
            <a:schemeClr val="dk1"/>
          </a:fontRef>
        </dgm:style>
      </dgm:prSet>
      <dgm:spPr/>
      <dgm:t>
        <a:bodyPr/>
        <a:lstStyle/>
        <a:p>
          <a:endParaRPr kumimoji="1" lang="ja-JP" altLang="en-US"/>
        </a:p>
      </dgm:t>
    </dgm:pt>
    <dgm:pt modelId="{BB6CB164-A39F-450B-ABE3-D6C2F5036B0B}" type="pres">
      <dgm:prSet presAssocID="{6D9C4478-AB9D-44B7-82BB-828278BB15F3}" presName="tile2text" presStyleLbl="node1" presStyleIdx="1" presStyleCnt="4">
        <dgm:presLayoutVars>
          <dgm:chMax val="0"/>
          <dgm:chPref val="0"/>
          <dgm:bulletEnabled val="1"/>
        </dgm:presLayoutVars>
      </dgm:prSet>
      <dgm:spPr/>
      <dgm:t>
        <a:bodyPr/>
        <a:lstStyle/>
        <a:p>
          <a:endParaRPr kumimoji="1" lang="ja-JP" altLang="en-US"/>
        </a:p>
      </dgm:t>
    </dgm:pt>
    <dgm:pt modelId="{FB7E49AB-7A8C-4822-AE16-52F913C9F5E6}" type="pres">
      <dgm:prSet presAssocID="{6D9C4478-AB9D-44B7-82BB-828278BB15F3}" presName="tile3" presStyleLbl="node1" presStyleIdx="2" presStyleCnt="4">
        <dgm:style>
          <a:lnRef idx="2">
            <a:schemeClr val="accent3"/>
          </a:lnRef>
          <a:fillRef idx="1">
            <a:schemeClr val="lt1"/>
          </a:fillRef>
          <a:effectRef idx="0">
            <a:schemeClr val="accent3"/>
          </a:effectRef>
          <a:fontRef idx="minor">
            <a:schemeClr val="dk1"/>
          </a:fontRef>
        </dgm:style>
      </dgm:prSet>
      <dgm:spPr/>
      <dgm:t>
        <a:bodyPr/>
        <a:lstStyle/>
        <a:p>
          <a:endParaRPr kumimoji="1" lang="ja-JP" altLang="en-US"/>
        </a:p>
      </dgm:t>
    </dgm:pt>
    <dgm:pt modelId="{092D79D4-A9CE-4BC6-8547-451269712851}" type="pres">
      <dgm:prSet presAssocID="{6D9C4478-AB9D-44B7-82BB-828278BB15F3}" presName="tile3text" presStyleLbl="node1" presStyleIdx="2" presStyleCnt="4">
        <dgm:presLayoutVars>
          <dgm:chMax val="0"/>
          <dgm:chPref val="0"/>
          <dgm:bulletEnabled val="1"/>
        </dgm:presLayoutVars>
      </dgm:prSet>
      <dgm:spPr/>
      <dgm:t>
        <a:bodyPr/>
        <a:lstStyle/>
        <a:p>
          <a:endParaRPr kumimoji="1" lang="ja-JP" altLang="en-US"/>
        </a:p>
      </dgm:t>
    </dgm:pt>
    <dgm:pt modelId="{85CD6BC4-9A87-4E51-93FF-BC272731BC69}" type="pres">
      <dgm:prSet presAssocID="{6D9C4478-AB9D-44B7-82BB-828278BB15F3}" presName="tile4" presStyleLbl="node1" presStyleIdx="3" presStyleCnt="4" custLinFactNeighborX="-137" custLinFactNeighborY="1347">
        <dgm:style>
          <a:lnRef idx="2">
            <a:schemeClr val="accent5"/>
          </a:lnRef>
          <a:fillRef idx="1">
            <a:schemeClr val="lt1"/>
          </a:fillRef>
          <a:effectRef idx="0">
            <a:schemeClr val="accent5"/>
          </a:effectRef>
          <a:fontRef idx="minor">
            <a:schemeClr val="dk1"/>
          </a:fontRef>
        </dgm:style>
      </dgm:prSet>
      <dgm:spPr/>
    </dgm:pt>
    <dgm:pt modelId="{2C02307B-C946-4C87-8E9B-7C14BBAC8CD1}" type="pres">
      <dgm:prSet presAssocID="{6D9C4478-AB9D-44B7-82BB-828278BB15F3}" presName="tile4text" presStyleLbl="node1" presStyleIdx="3" presStyleCnt="4">
        <dgm:presLayoutVars>
          <dgm:chMax val="0"/>
          <dgm:chPref val="0"/>
          <dgm:bulletEnabled val="1"/>
        </dgm:presLayoutVars>
      </dgm:prSet>
      <dgm:spPr/>
    </dgm:pt>
    <dgm:pt modelId="{40E31E4D-7AEA-4727-A958-F2927D9B6361}" type="pres">
      <dgm:prSet presAssocID="{6D9C4478-AB9D-44B7-82BB-828278BB15F3}" presName="centerTile" presStyleLbl="fgShp" presStyleIdx="0" presStyleCnt="1" custFlipVert="0" custFlipHor="0" custScaleX="20812" custScaleY="33746" custLinFactX="54926" custLinFactNeighborX="100000" custLinFactNeighborY="-22151">
        <dgm:presLayoutVars>
          <dgm:chMax val="0"/>
          <dgm:chPref val="0"/>
        </dgm:presLayoutVars>
      </dgm:prSet>
      <dgm:spPr/>
      <dgm:t>
        <a:bodyPr/>
        <a:lstStyle/>
        <a:p>
          <a:endParaRPr kumimoji="1" lang="ja-JP" altLang="en-US"/>
        </a:p>
      </dgm:t>
    </dgm:pt>
  </dgm:ptLst>
  <dgm:cxnLst>
    <dgm:cxn modelId="{684D7471-7522-4A36-95CC-0B6230003D46}" type="presOf" srcId="{D96ABF48-3D52-4DD3-A65A-55AD53F1F536}" destId="{546E0180-48CD-47D0-BF51-9B2417342011}" srcOrd="1" destOrd="0" presId="urn:microsoft.com/office/officeart/2005/8/layout/matrix1"/>
    <dgm:cxn modelId="{19FC8263-B111-4502-AC55-35B8F62ED3B0}" srcId="{6D9C4478-AB9D-44B7-82BB-828278BB15F3}" destId="{0F0A401D-AF17-4142-87FF-B647C11061DF}" srcOrd="0" destOrd="0" parTransId="{0C019350-F08C-48D6-A037-35FD84327DFC}" sibTransId="{D44A6A62-F375-4478-A871-061025E448ED}"/>
    <dgm:cxn modelId="{75918AD1-EF7D-4DE5-B8E3-B049B9A11B15}" type="presOf" srcId="{6D9C4478-AB9D-44B7-82BB-828278BB15F3}" destId="{64C6F7BC-86D5-413F-AF80-901FB6229860}" srcOrd="0" destOrd="0" presId="urn:microsoft.com/office/officeart/2005/8/layout/matrix1"/>
    <dgm:cxn modelId="{5E20F0A7-59C4-485C-B29C-B3C46D11FD38}" type="presOf" srcId="{AC320FAA-4FB9-41E2-BE50-9F231A72E188}" destId="{BB6CB164-A39F-450B-ABE3-D6C2F5036B0B}" srcOrd="1" destOrd="0" presId="urn:microsoft.com/office/officeart/2005/8/layout/matrix1"/>
    <dgm:cxn modelId="{DC595901-E61E-45DC-B66F-C4D91CDB0E27}" srcId="{0F0A401D-AF17-4142-87FF-B647C11061DF}" destId="{D96ABF48-3D52-4DD3-A65A-55AD53F1F536}" srcOrd="0" destOrd="0" parTransId="{19E7AA3D-F7E2-4A69-845B-3CD0A57E221B}" sibTransId="{7EC0125D-498A-4DDF-B7E4-51845A59C65F}"/>
    <dgm:cxn modelId="{82775792-DF6A-46ED-B83F-1A69A4EF162B}" type="presOf" srcId="{AC320FAA-4FB9-41E2-BE50-9F231A72E188}" destId="{0C7CA2D1-8124-444F-9D0A-04AC61E57EE3}" srcOrd="0" destOrd="0" presId="urn:microsoft.com/office/officeart/2005/8/layout/matrix1"/>
    <dgm:cxn modelId="{781842BE-2927-419A-B02C-CB711C777084}" type="presOf" srcId="{0F0A401D-AF17-4142-87FF-B647C11061DF}" destId="{40E31E4D-7AEA-4727-A958-F2927D9B6361}" srcOrd="0" destOrd="0" presId="urn:microsoft.com/office/officeart/2005/8/layout/matrix1"/>
    <dgm:cxn modelId="{FF137162-9F7E-4716-AEB9-50F03AC8D2CD}" type="presOf" srcId="{D96ABF48-3D52-4DD3-A65A-55AD53F1F536}" destId="{01BC06D5-BD72-4FC8-88B7-442D3C1ADC76}" srcOrd="0" destOrd="0" presId="urn:microsoft.com/office/officeart/2005/8/layout/matrix1"/>
    <dgm:cxn modelId="{A6E7FA67-1895-4C6D-B2B7-CB1EA5FCFA07}" type="presOf" srcId="{D39073AB-2CD8-49F4-A24F-37698C30F732}" destId="{092D79D4-A9CE-4BC6-8547-451269712851}" srcOrd="1" destOrd="0" presId="urn:microsoft.com/office/officeart/2005/8/layout/matrix1"/>
    <dgm:cxn modelId="{69FE9D1B-8D7E-4704-A18D-6346C5CFF851}" srcId="{0F0A401D-AF17-4142-87FF-B647C11061DF}" destId="{D39073AB-2CD8-49F4-A24F-37698C30F732}" srcOrd="2" destOrd="0" parTransId="{B0BFA0F3-924E-4B53-8197-3059DAC3E3FC}" sibTransId="{C6292EE3-870D-415E-9ACA-CFD1FA2F8974}"/>
    <dgm:cxn modelId="{894B26F9-D779-4A3C-80C5-68CB1009BC00}" srcId="{0F0A401D-AF17-4142-87FF-B647C11061DF}" destId="{AC320FAA-4FB9-41E2-BE50-9F231A72E188}" srcOrd="1" destOrd="0" parTransId="{7CB946FA-49EA-4E05-8A60-B53EB1ABEF28}" sibTransId="{5A6BD4C8-CF38-4D5A-BF56-7DA6340B4962}"/>
    <dgm:cxn modelId="{B2C8675B-03E2-489E-80C3-3E1118F8923F}" type="presOf" srcId="{D39073AB-2CD8-49F4-A24F-37698C30F732}" destId="{FB7E49AB-7A8C-4822-AE16-52F913C9F5E6}" srcOrd="0" destOrd="0" presId="urn:microsoft.com/office/officeart/2005/8/layout/matrix1"/>
    <dgm:cxn modelId="{5B9773E3-B848-45F4-A209-BC80BD1A5686}" type="presParOf" srcId="{64C6F7BC-86D5-413F-AF80-901FB6229860}" destId="{9FAB1D0C-3126-4DAE-ACD0-DEDE0874D33B}" srcOrd="0" destOrd="0" presId="urn:microsoft.com/office/officeart/2005/8/layout/matrix1"/>
    <dgm:cxn modelId="{6FFB9EE6-4C62-42A3-AC0F-C1E0DD1E2E44}" type="presParOf" srcId="{9FAB1D0C-3126-4DAE-ACD0-DEDE0874D33B}" destId="{01BC06D5-BD72-4FC8-88B7-442D3C1ADC76}" srcOrd="0" destOrd="0" presId="urn:microsoft.com/office/officeart/2005/8/layout/matrix1"/>
    <dgm:cxn modelId="{9A1BB6DE-EBFE-4E6E-B12D-F364A5C983C0}" type="presParOf" srcId="{9FAB1D0C-3126-4DAE-ACD0-DEDE0874D33B}" destId="{546E0180-48CD-47D0-BF51-9B2417342011}" srcOrd="1" destOrd="0" presId="urn:microsoft.com/office/officeart/2005/8/layout/matrix1"/>
    <dgm:cxn modelId="{D9690862-C9B3-4BD7-9BC8-1EAAECAF1013}" type="presParOf" srcId="{9FAB1D0C-3126-4DAE-ACD0-DEDE0874D33B}" destId="{0C7CA2D1-8124-444F-9D0A-04AC61E57EE3}" srcOrd="2" destOrd="0" presId="urn:microsoft.com/office/officeart/2005/8/layout/matrix1"/>
    <dgm:cxn modelId="{9E99D88A-FF8B-40B5-BE8B-C4D47ECE8F74}" type="presParOf" srcId="{9FAB1D0C-3126-4DAE-ACD0-DEDE0874D33B}" destId="{BB6CB164-A39F-450B-ABE3-D6C2F5036B0B}" srcOrd="3" destOrd="0" presId="urn:microsoft.com/office/officeart/2005/8/layout/matrix1"/>
    <dgm:cxn modelId="{C179DD63-2271-4263-A86F-541FE5CEF4D7}" type="presParOf" srcId="{9FAB1D0C-3126-4DAE-ACD0-DEDE0874D33B}" destId="{FB7E49AB-7A8C-4822-AE16-52F913C9F5E6}" srcOrd="4" destOrd="0" presId="urn:microsoft.com/office/officeart/2005/8/layout/matrix1"/>
    <dgm:cxn modelId="{09D5E9F4-78D9-4242-B683-661E129E8757}" type="presParOf" srcId="{9FAB1D0C-3126-4DAE-ACD0-DEDE0874D33B}" destId="{092D79D4-A9CE-4BC6-8547-451269712851}" srcOrd="5" destOrd="0" presId="urn:microsoft.com/office/officeart/2005/8/layout/matrix1"/>
    <dgm:cxn modelId="{647A3AE5-72DF-4CBC-9C9B-8933754D8041}" type="presParOf" srcId="{9FAB1D0C-3126-4DAE-ACD0-DEDE0874D33B}" destId="{85CD6BC4-9A87-4E51-93FF-BC272731BC69}" srcOrd="6" destOrd="0" presId="urn:microsoft.com/office/officeart/2005/8/layout/matrix1"/>
    <dgm:cxn modelId="{96B04708-C6AF-4CD2-A863-6995BAF19812}" type="presParOf" srcId="{9FAB1D0C-3126-4DAE-ACD0-DEDE0874D33B}" destId="{2C02307B-C946-4C87-8E9B-7C14BBAC8CD1}" srcOrd="7" destOrd="0" presId="urn:microsoft.com/office/officeart/2005/8/layout/matrix1"/>
    <dgm:cxn modelId="{BE089E7A-0A92-467A-B67E-22A8FA4BF7D2}" type="presParOf" srcId="{64C6F7BC-86D5-413F-AF80-901FB6229860}" destId="{40E31E4D-7AEA-4727-A958-F2927D9B636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C06D5-BD72-4FC8-88B7-442D3C1ADC76}">
      <dsp:nvSpPr>
        <dsp:cNvPr id="0" name=""/>
        <dsp:cNvSpPr/>
      </dsp:nvSpPr>
      <dsp:spPr>
        <a:xfrm rot="16200000">
          <a:off x="816398" y="-815370"/>
          <a:ext cx="3149422" cy="4782220"/>
        </a:xfrm>
        <a:prstGeom prst="round1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kumimoji="1" lang="ja-JP" altLang="en-US" sz="6500" kern="1200"/>
        </a:p>
      </dsp:txBody>
      <dsp:txXfrm rot="5400000">
        <a:off x="-1" y="1029"/>
        <a:ext cx="4782220" cy="2362066"/>
      </dsp:txXfrm>
    </dsp:sp>
    <dsp:sp modelId="{0C7CA2D1-8124-444F-9D0A-04AC61E57EE3}">
      <dsp:nvSpPr>
        <dsp:cNvPr id="0" name=""/>
        <dsp:cNvSpPr/>
      </dsp:nvSpPr>
      <dsp:spPr>
        <a:xfrm>
          <a:off x="4782746" y="0"/>
          <a:ext cx="4781693" cy="3067402"/>
        </a:xfrm>
        <a:prstGeom prst="round1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kumimoji="1" lang="ja-JP" altLang="en-US" sz="6500" kern="1200"/>
        </a:p>
      </dsp:txBody>
      <dsp:txXfrm>
        <a:off x="4782746" y="0"/>
        <a:ext cx="4781693" cy="2300551"/>
      </dsp:txXfrm>
    </dsp:sp>
    <dsp:sp modelId="{FB7E49AB-7A8C-4822-AE16-52F913C9F5E6}">
      <dsp:nvSpPr>
        <dsp:cNvPr id="0" name=""/>
        <dsp:cNvSpPr/>
      </dsp:nvSpPr>
      <dsp:spPr>
        <a:xfrm rot="10800000">
          <a:off x="0" y="3055607"/>
          <a:ext cx="4782220" cy="3024336"/>
        </a:xfrm>
        <a:prstGeom prst="round1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kumimoji="1" lang="ja-JP" altLang="en-US" sz="6500" kern="1200">
            <a:solidFill>
              <a:schemeClr val="tx1"/>
            </a:solidFill>
          </a:endParaRPr>
        </a:p>
      </dsp:txBody>
      <dsp:txXfrm rot="10800000">
        <a:off x="0" y="3811691"/>
        <a:ext cx="4782220" cy="2268252"/>
      </dsp:txXfrm>
    </dsp:sp>
    <dsp:sp modelId="{85CD6BC4-9A87-4E51-93FF-BC272731BC69}">
      <dsp:nvSpPr>
        <dsp:cNvPr id="0" name=""/>
        <dsp:cNvSpPr/>
      </dsp:nvSpPr>
      <dsp:spPr>
        <a:xfrm rot="5400000">
          <a:off x="5654610" y="2176665"/>
          <a:ext cx="3024336" cy="4782220"/>
        </a:xfrm>
        <a:prstGeom prst="round1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 modelId="{40E31E4D-7AEA-4727-A958-F2927D9B6361}">
      <dsp:nvSpPr>
        <dsp:cNvPr id="0" name=""/>
        <dsp:cNvSpPr/>
      </dsp:nvSpPr>
      <dsp:spPr>
        <a:xfrm>
          <a:off x="8928978" y="2434227"/>
          <a:ext cx="597165" cy="510296"/>
        </a:xfrm>
        <a:prstGeom prst="roundRect">
          <a:avLst/>
        </a:prstGeom>
        <a:no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8953889" y="2459138"/>
        <a:ext cx="547343" cy="46047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5"/>
            <a:ext cx="2919413" cy="493713"/>
          </a:xfrm>
          <a:prstGeom prst="rect">
            <a:avLst/>
          </a:prstGeom>
        </p:spPr>
        <p:txBody>
          <a:bodyPr vert="horz" lIns="91393" tIns="45698" rIns="91393" bIns="4569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5"/>
            <a:ext cx="2919412" cy="493713"/>
          </a:xfrm>
          <a:prstGeom prst="rect">
            <a:avLst/>
          </a:prstGeom>
        </p:spPr>
        <p:txBody>
          <a:bodyPr vert="horz" lIns="91393" tIns="45698" rIns="91393" bIns="45698" rtlCol="0"/>
          <a:lstStyle>
            <a:lvl1pPr algn="r">
              <a:defRPr sz="1200"/>
            </a:lvl1pPr>
          </a:lstStyle>
          <a:p>
            <a:fld id="{DD9D10AD-D51A-40B4-A211-E217E63A0B01}" type="datetimeFigureOut">
              <a:rPr kumimoji="1" lang="ja-JP" altLang="en-US" smtClean="0"/>
              <a:t>2019/7/3</a:t>
            </a:fld>
            <a:endParaRPr kumimoji="1" lang="ja-JP" altLang="en-US"/>
          </a:p>
        </p:txBody>
      </p:sp>
      <p:sp>
        <p:nvSpPr>
          <p:cNvPr id="4" name="フッター プレースホルダー 3"/>
          <p:cNvSpPr>
            <a:spLocks noGrp="1"/>
          </p:cNvSpPr>
          <p:nvPr>
            <p:ph type="ftr" sz="quarter" idx="2"/>
          </p:nvPr>
        </p:nvSpPr>
        <p:spPr>
          <a:xfrm>
            <a:off x="7" y="9371013"/>
            <a:ext cx="2919413" cy="493712"/>
          </a:xfrm>
          <a:prstGeom prst="rect">
            <a:avLst/>
          </a:prstGeom>
        </p:spPr>
        <p:txBody>
          <a:bodyPr vert="horz" lIns="91393" tIns="45698" rIns="91393" bIns="456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393" tIns="45698" rIns="91393" bIns="45698" rtlCol="0" anchor="b"/>
          <a:lstStyle>
            <a:lvl1pPr algn="r">
              <a:defRPr sz="1200"/>
            </a:lvl1pPr>
          </a:lstStyle>
          <a:p>
            <a:fld id="{3728323A-D16C-4E1A-A867-66BACF289A32}" type="slidenum">
              <a:rPr kumimoji="1" lang="ja-JP" altLang="en-US" smtClean="0"/>
              <a:t>‹#›</a:t>
            </a:fld>
            <a:endParaRPr kumimoji="1" lang="ja-JP" altLang="en-US"/>
          </a:p>
        </p:txBody>
      </p:sp>
    </p:spTree>
    <p:extLst>
      <p:ext uri="{BB962C8B-B14F-4D97-AF65-F5344CB8AC3E}">
        <p14:creationId xmlns:p14="http://schemas.microsoft.com/office/powerpoint/2010/main" val="2073137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5"/>
            <a:ext cx="2918723" cy="493806"/>
          </a:xfrm>
          <a:prstGeom prst="rect">
            <a:avLst/>
          </a:prstGeom>
        </p:spPr>
        <p:txBody>
          <a:bodyPr vert="horz" lIns="62373" tIns="31189" rIns="62373" bIns="31189" rtlCol="0"/>
          <a:lstStyle>
            <a:lvl1pPr algn="l">
              <a:defRPr sz="800"/>
            </a:lvl1pPr>
          </a:lstStyle>
          <a:p>
            <a:endParaRPr kumimoji="1" lang="ja-JP" altLang="en-US" dirty="0"/>
          </a:p>
        </p:txBody>
      </p:sp>
      <p:sp>
        <p:nvSpPr>
          <p:cNvPr id="3" name="日付プレースホルダー 2"/>
          <p:cNvSpPr>
            <a:spLocks noGrp="1"/>
          </p:cNvSpPr>
          <p:nvPr>
            <p:ph type="dt" idx="1"/>
          </p:nvPr>
        </p:nvSpPr>
        <p:spPr>
          <a:xfrm>
            <a:off x="3814902" y="5"/>
            <a:ext cx="2919799" cy="493806"/>
          </a:xfrm>
          <a:prstGeom prst="rect">
            <a:avLst/>
          </a:prstGeom>
        </p:spPr>
        <p:txBody>
          <a:bodyPr vert="horz" lIns="62373" tIns="31189" rIns="62373" bIns="31189" rtlCol="0"/>
          <a:lstStyle>
            <a:lvl1pPr algn="r">
              <a:defRPr sz="800"/>
            </a:lvl1pPr>
          </a:lstStyle>
          <a:p>
            <a:fld id="{1C44DBBF-58BF-4ABA-9CBD-E3855EF3D0D7}" type="datetimeFigureOut">
              <a:rPr kumimoji="1" lang="ja-JP" altLang="en-US" smtClean="0"/>
              <a:t>2019/7/3</a:t>
            </a:fld>
            <a:endParaRPr kumimoji="1" lang="ja-JP" altLang="en-US" dirty="0"/>
          </a:p>
        </p:txBody>
      </p:sp>
      <p:sp>
        <p:nvSpPr>
          <p:cNvPr id="4" name="スライド イメージ プレースホルダー 3"/>
          <p:cNvSpPr>
            <a:spLocks noGrp="1" noRot="1" noChangeAspect="1"/>
          </p:cNvSpPr>
          <p:nvPr>
            <p:ph type="sldImg" idx="2"/>
          </p:nvPr>
        </p:nvSpPr>
        <p:spPr>
          <a:xfrm>
            <a:off x="696913" y="739775"/>
            <a:ext cx="5341937" cy="3698875"/>
          </a:xfrm>
          <a:prstGeom prst="rect">
            <a:avLst/>
          </a:prstGeom>
          <a:noFill/>
          <a:ln w="12700">
            <a:solidFill>
              <a:prstClr val="black"/>
            </a:solidFill>
          </a:ln>
        </p:spPr>
        <p:txBody>
          <a:bodyPr vert="horz" lIns="62373" tIns="31189" rIns="62373" bIns="31189" rtlCol="0" anchor="ctr"/>
          <a:lstStyle/>
          <a:p>
            <a:endParaRPr lang="ja-JP" altLang="en-US" dirty="0"/>
          </a:p>
        </p:txBody>
      </p:sp>
      <p:sp>
        <p:nvSpPr>
          <p:cNvPr id="5" name="ノート プレースホルダー 4"/>
          <p:cNvSpPr>
            <a:spLocks noGrp="1"/>
          </p:cNvSpPr>
          <p:nvPr>
            <p:ph type="body" sz="quarter" idx="3"/>
          </p:nvPr>
        </p:nvSpPr>
        <p:spPr>
          <a:xfrm>
            <a:off x="673470" y="4686256"/>
            <a:ext cx="5388826" cy="4439896"/>
          </a:xfrm>
          <a:prstGeom prst="rect">
            <a:avLst/>
          </a:prstGeom>
        </p:spPr>
        <p:txBody>
          <a:bodyPr vert="horz" lIns="62373" tIns="31189" rIns="62373" bIns="3118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9" y="9371422"/>
            <a:ext cx="2918723" cy="492716"/>
          </a:xfrm>
          <a:prstGeom prst="rect">
            <a:avLst/>
          </a:prstGeom>
        </p:spPr>
        <p:txBody>
          <a:bodyPr vert="horz" lIns="62373" tIns="31189" rIns="62373" bIns="31189" rtlCol="0" anchor="b"/>
          <a:lstStyle>
            <a:lvl1pPr algn="l">
              <a:defRPr sz="800"/>
            </a:lvl1pPr>
          </a:lstStyle>
          <a:p>
            <a:endParaRPr kumimoji="1" lang="ja-JP" altLang="en-US" dirty="0"/>
          </a:p>
        </p:txBody>
      </p:sp>
      <p:sp>
        <p:nvSpPr>
          <p:cNvPr id="7" name="スライド番号プレースホルダー 6"/>
          <p:cNvSpPr>
            <a:spLocks noGrp="1"/>
          </p:cNvSpPr>
          <p:nvPr>
            <p:ph type="sldNum" sz="quarter" idx="5"/>
          </p:nvPr>
        </p:nvSpPr>
        <p:spPr>
          <a:xfrm>
            <a:off x="3814902" y="9371422"/>
            <a:ext cx="2919799" cy="492716"/>
          </a:xfrm>
          <a:prstGeom prst="rect">
            <a:avLst/>
          </a:prstGeom>
        </p:spPr>
        <p:txBody>
          <a:bodyPr vert="horz" lIns="62373" tIns="31189" rIns="62373" bIns="31189" rtlCol="0" anchor="b"/>
          <a:lstStyle>
            <a:lvl1pPr algn="r">
              <a:defRPr sz="800"/>
            </a:lvl1pPr>
          </a:lstStyle>
          <a:p>
            <a:fld id="{898C6DBA-8A69-453D-96B5-51B15230765C}" type="slidenum">
              <a:rPr kumimoji="1" lang="ja-JP" altLang="en-US" smtClean="0"/>
              <a:t>‹#›</a:t>
            </a:fld>
            <a:endParaRPr kumimoji="1" lang="ja-JP" altLang="en-US" dirty="0"/>
          </a:p>
        </p:txBody>
      </p:sp>
    </p:spTree>
    <p:extLst>
      <p:ext uri="{BB962C8B-B14F-4D97-AF65-F5344CB8AC3E}">
        <p14:creationId xmlns:p14="http://schemas.microsoft.com/office/powerpoint/2010/main" val="1609671569"/>
      </p:ext>
    </p:extLst>
  </p:cSld>
  <p:clrMap bg1="lt1" tx1="dk1" bg2="lt2" tx2="dk2" accent1="accent1" accent2="accent2" accent3="accent3" accent4="accent4" accent5="accent5" accent6="accent6" hlink="hlink" folHlink="folHlink"/>
  <p:hf hdr="0" ftr="0" dt="0"/>
  <p:notesStyle>
    <a:lvl1pPr marL="0" algn="l" defTabSz="684154" rtl="0" eaLnBrk="1" latinLnBrk="0" hangingPunct="1">
      <a:defRPr kumimoji="1" sz="900" kern="1200">
        <a:solidFill>
          <a:schemeClr val="tx1"/>
        </a:solidFill>
        <a:latin typeface="+mn-lt"/>
        <a:ea typeface="+mn-ea"/>
        <a:cs typeface="+mn-cs"/>
      </a:defRPr>
    </a:lvl1pPr>
    <a:lvl2pPr marL="342077" algn="l" defTabSz="684154" rtl="0" eaLnBrk="1" latinLnBrk="0" hangingPunct="1">
      <a:defRPr kumimoji="1" sz="900" kern="1200">
        <a:solidFill>
          <a:schemeClr val="tx1"/>
        </a:solidFill>
        <a:latin typeface="+mn-lt"/>
        <a:ea typeface="+mn-ea"/>
        <a:cs typeface="+mn-cs"/>
      </a:defRPr>
    </a:lvl2pPr>
    <a:lvl3pPr marL="684154" algn="l" defTabSz="684154" rtl="0" eaLnBrk="1" latinLnBrk="0" hangingPunct="1">
      <a:defRPr kumimoji="1" sz="900" kern="1200">
        <a:solidFill>
          <a:schemeClr val="tx1"/>
        </a:solidFill>
        <a:latin typeface="+mn-lt"/>
        <a:ea typeface="+mn-ea"/>
        <a:cs typeface="+mn-cs"/>
      </a:defRPr>
    </a:lvl3pPr>
    <a:lvl4pPr marL="1026231" algn="l" defTabSz="684154" rtl="0" eaLnBrk="1" latinLnBrk="0" hangingPunct="1">
      <a:defRPr kumimoji="1" sz="900" kern="1200">
        <a:solidFill>
          <a:schemeClr val="tx1"/>
        </a:solidFill>
        <a:latin typeface="+mn-lt"/>
        <a:ea typeface="+mn-ea"/>
        <a:cs typeface="+mn-cs"/>
      </a:defRPr>
    </a:lvl4pPr>
    <a:lvl5pPr marL="1368308" algn="l" defTabSz="684154" rtl="0" eaLnBrk="1" latinLnBrk="0" hangingPunct="1">
      <a:defRPr kumimoji="1" sz="900" kern="1200">
        <a:solidFill>
          <a:schemeClr val="tx1"/>
        </a:solidFill>
        <a:latin typeface="+mn-lt"/>
        <a:ea typeface="+mn-ea"/>
        <a:cs typeface="+mn-cs"/>
      </a:defRPr>
    </a:lvl5pPr>
    <a:lvl6pPr marL="1710385" algn="l" defTabSz="684154" rtl="0" eaLnBrk="1" latinLnBrk="0" hangingPunct="1">
      <a:defRPr kumimoji="1" sz="900" kern="1200">
        <a:solidFill>
          <a:schemeClr val="tx1"/>
        </a:solidFill>
        <a:latin typeface="+mn-lt"/>
        <a:ea typeface="+mn-ea"/>
        <a:cs typeface="+mn-cs"/>
      </a:defRPr>
    </a:lvl6pPr>
    <a:lvl7pPr marL="2052462" algn="l" defTabSz="684154" rtl="0" eaLnBrk="1" latinLnBrk="0" hangingPunct="1">
      <a:defRPr kumimoji="1" sz="900" kern="1200">
        <a:solidFill>
          <a:schemeClr val="tx1"/>
        </a:solidFill>
        <a:latin typeface="+mn-lt"/>
        <a:ea typeface="+mn-ea"/>
        <a:cs typeface="+mn-cs"/>
      </a:defRPr>
    </a:lvl7pPr>
    <a:lvl8pPr marL="2394539" algn="l" defTabSz="684154" rtl="0" eaLnBrk="1" latinLnBrk="0" hangingPunct="1">
      <a:defRPr kumimoji="1" sz="900" kern="1200">
        <a:solidFill>
          <a:schemeClr val="tx1"/>
        </a:solidFill>
        <a:latin typeface="+mn-lt"/>
        <a:ea typeface="+mn-ea"/>
        <a:cs typeface="+mn-cs"/>
      </a:defRPr>
    </a:lvl8pPr>
    <a:lvl9pPr marL="2736616" algn="l" defTabSz="684154"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0</a:t>
            </a:fld>
            <a:endParaRPr kumimoji="1" lang="ja-JP" altLang="en-US" dirty="0"/>
          </a:p>
        </p:txBody>
      </p:sp>
    </p:spTree>
    <p:extLst>
      <p:ext uri="{BB962C8B-B14F-4D97-AF65-F5344CB8AC3E}">
        <p14:creationId xmlns:p14="http://schemas.microsoft.com/office/powerpoint/2010/main" val="239839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36738" y="2898775"/>
            <a:ext cx="11295062" cy="7821613"/>
          </a:xfrm>
        </p:spPr>
      </p:sp>
      <p:sp>
        <p:nvSpPr>
          <p:cNvPr id="3" name="ノート プレースホルダー 2"/>
          <p:cNvSpPr>
            <a:spLocks noGrp="1"/>
          </p:cNvSpPr>
          <p:nvPr>
            <p:ph type="body" idx="1"/>
          </p:nvPr>
        </p:nvSpPr>
        <p:spPr/>
        <p:txBody>
          <a:bodyPr/>
          <a:lstStyle/>
          <a:p>
            <a:r>
              <a:rPr kumimoji="1" lang="en-US" altLang="ja-JP" dirty="0" smtClean="0"/>
              <a:t>20170411</a:t>
            </a:r>
            <a:r>
              <a:rPr kumimoji="1" lang="ja-JP" altLang="en-US" dirty="0" smtClean="0"/>
              <a:t>　「休業→事業再開は、</a:t>
            </a:r>
            <a:r>
              <a:rPr kumimoji="1" lang="en-US" altLang="ja-JP" dirty="0" smtClean="0"/>
              <a:t>148</a:t>
            </a:r>
            <a:r>
              <a:rPr kumimoji="1" lang="ja-JP" altLang="en-US" dirty="0" smtClean="0"/>
              <a:t>」 「移転再開→帰還再開は</a:t>
            </a:r>
            <a:r>
              <a:rPr kumimoji="1" lang="en-US" altLang="ja-JP" dirty="0" smtClean="0"/>
              <a:t>101</a:t>
            </a:r>
            <a:r>
              <a:rPr kumimoji="1" lang="ja-JP" altLang="en-US" dirty="0" smtClean="0"/>
              <a:t>」</a:t>
            </a:r>
            <a:endParaRPr kumimoji="1" lang="ja-JP" altLang="en-US" dirty="0"/>
          </a:p>
        </p:txBody>
      </p:sp>
      <p:sp>
        <p:nvSpPr>
          <p:cNvPr id="5" name="スライド番号プレースホルダー 4"/>
          <p:cNvSpPr>
            <a:spLocks noGrp="1"/>
          </p:cNvSpPr>
          <p:nvPr>
            <p:ph type="sldNum" sz="quarter" idx="10"/>
          </p:nvPr>
        </p:nvSpPr>
        <p:spPr/>
        <p:txBody>
          <a:bodyPr/>
          <a:lstStyle/>
          <a:p>
            <a:pPr defTabSz="1455328">
              <a:defRPr/>
            </a:pPr>
            <a:fld id="{898C6DBA-8A69-453D-96B5-51B15230765C}" type="slidenum">
              <a:rPr lang="ja-JP" altLang="en-US" sz="1900">
                <a:solidFill>
                  <a:prstClr val="black"/>
                </a:solidFill>
                <a:latin typeface="Calibri"/>
                <a:ea typeface="ＭＳ Ｐゴシック" panose="020B0600070205080204" pitchFamily="50" charset="-128"/>
              </a:rPr>
              <a:pPr defTabSz="1455328">
                <a:defRPr/>
              </a:pPr>
              <a:t>9</a:t>
            </a:fld>
            <a:endParaRPr lang="ja-JP" altLang="en-US" sz="19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18645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11</a:t>
            </a:fld>
            <a:endParaRPr kumimoji="1" lang="ja-JP" altLang="en-US" dirty="0"/>
          </a:p>
        </p:txBody>
      </p:sp>
    </p:spTree>
    <p:extLst>
      <p:ext uri="{BB962C8B-B14F-4D97-AF65-F5344CB8AC3E}">
        <p14:creationId xmlns:p14="http://schemas.microsoft.com/office/powerpoint/2010/main" val="313949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r>
              <a:rPr kumimoji="1" lang="en-US" altLang="ja-JP" dirty="0" smtClean="0"/>
              <a:t>2017030</a:t>
            </a:r>
            <a:endParaRPr kumimoji="1" lang="ja-JP" altLang="en-US" dirty="0"/>
          </a:p>
        </p:txBody>
      </p:sp>
      <p:sp>
        <p:nvSpPr>
          <p:cNvPr id="4" name="スライド番号プレースホルダー 3"/>
          <p:cNvSpPr>
            <a:spLocks noGrp="1"/>
          </p:cNvSpPr>
          <p:nvPr>
            <p:ph type="sldNum" sz="quarter" idx="10"/>
          </p:nvPr>
        </p:nvSpPr>
        <p:spPr/>
        <p:txBody>
          <a:bodyPr/>
          <a:lstStyle/>
          <a:p>
            <a:fld id="{D1CC5677-42EB-45E0-A09D-2B8DFC9BAE97}" type="slidenum">
              <a:rPr kumimoji="1" lang="ja-JP" altLang="en-US" smtClean="0"/>
              <a:t>12</a:t>
            </a:fld>
            <a:endParaRPr kumimoji="1" lang="ja-JP" altLang="en-US" dirty="0"/>
          </a:p>
        </p:txBody>
      </p:sp>
    </p:spTree>
    <p:extLst>
      <p:ext uri="{BB962C8B-B14F-4D97-AF65-F5344CB8AC3E}">
        <p14:creationId xmlns:p14="http://schemas.microsoft.com/office/powerpoint/2010/main" val="62707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13</a:t>
            </a:fld>
            <a:endParaRPr kumimoji="1" lang="ja-JP" altLang="en-US" dirty="0"/>
          </a:p>
        </p:txBody>
      </p:sp>
    </p:spTree>
    <p:extLst>
      <p:ext uri="{BB962C8B-B14F-4D97-AF65-F5344CB8AC3E}">
        <p14:creationId xmlns:p14="http://schemas.microsoft.com/office/powerpoint/2010/main" val="204917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16</a:t>
            </a:fld>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smtClean="0"/>
              <a:t>機密性３　理事会限り</a:t>
            </a:r>
            <a:endParaRPr kumimoji="1" lang="ja-JP" altLang="en-US" dirty="0"/>
          </a:p>
        </p:txBody>
      </p:sp>
    </p:spTree>
    <p:extLst>
      <p:ext uri="{BB962C8B-B14F-4D97-AF65-F5344CB8AC3E}">
        <p14:creationId xmlns:p14="http://schemas.microsoft.com/office/powerpoint/2010/main" val="219475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17</a:t>
            </a:fld>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smtClean="0"/>
              <a:t>機密性３　理事会限り</a:t>
            </a:r>
            <a:endParaRPr kumimoji="1" lang="ja-JP" altLang="en-US" dirty="0"/>
          </a:p>
        </p:txBody>
      </p:sp>
    </p:spTree>
    <p:extLst>
      <p:ext uri="{BB962C8B-B14F-4D97-AF65-F5344CB8AC3E}">
        <p14:creationId xmlns:p14="http://schemas.microsoft.com/office/powerpoint/2010/main" val="4109281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18</a:t>
            </a:fld>
            <a:endParaRPr kumimoji="1" lang="ja-JP" altLang="en-US" dirty="0"/>
          </a:p>
        </p:txBody>
      </p:sp>
    </p:spTree>
    <p:extLst>
      <p:ext uri="{BB962C8B-B14F-4D97-AF65-F5344CB8AC3E}">
        <p14:creationId xmlns:p14="http://schemas.microsoft.com/office/powerpoint/2010/main" val="15103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36738" y="2898775"/>
            <a:ext cx="11295062" cy="7821613"/>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pPr defTabSz="1455328">
              <a:defRPr/>
            </a:pPr>
            <a:fld id="{898C6DBA-8A69-453D-96B5-51B15230765C}" type="slidenum">
              <a:rPr lang="ja-JP" altLang="en-US" sz="1900">
                <a:solidFill>
                  <a:prstClr val="black"/>
                </a:solidFill>
                <a:latin typeface="Calibri"/>
                <a:ea typeface="ＭＳ Ｐゴシック" panose="020B0600070205080204" pitchFamily="50" charset="-128"/>
              </a:rPr>
              <a:pPr defTabSz="1455328">
                <a:defRPr/>
              </a:pPr>
              <a:t>19</a:t>
            </a:fld>
            <a:endParaRPr lang="ja-JP" altLang="en-US" sz="1900" dirty="0">
              <a:solidFill>
                <a:prstClr val="black"/>
              </a:solidFill>
              <a:latin typeface="Calibri"/>
              <a:ea typeface="ＭＳ Ｐゴシック" panose="020B0600070205080204" pitchFamily="50" charset="-128"/>
            </a:endParaRPr>
          </a:p>
        </p:txBody>
      </p:sp>
      <p:sp>
        <p:nvSpPr>
          <p:cNvPr id="4" name="フッター プレースホルダー 3"/>
          <p:cNvSpPr>
            <a:spLocks noGrp="1"/>
          </p:cNvSpPr>
          <p:nvPr>
            <p:ph type="ftr" sz="quarter" idx="11"/>
          </p:nvPr>
        </p:nvSpPr>
        <p:spPr/>
        <p:txBody>
          <a:bodyPr/>
          <a:lstStyle/>
          <a:p>
            <a:r>
              <a:rPr kumimoji="1" lang="ja-JP" altLang="en-US" smtClean="0"/>
              <a:t>機密性３　理事会限り</a:t>
            </a:r>
            <a:endParaRPr kumimoji="1" lang="ja-JP" altLang="en-US" dirty="0"/>
          </a:p>
        </p:txBody>
      </p:sp>
    </p:spTree>
    <p:extLst>
      <p:ext uri="{BB962C8B-B14F-4D97-AF65-F5344CB8AC3E}">
        <p14:creationId xmlns:p14="http://schemas.microsoft.com/office/powerpoint/2010/main" val="2103887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8C6DBA-8A69-453D-96B5-51B15230765C}" type="slidenum">
              <a:rPr kumimoji="1" lang="ja-JP" altLang="en-US" smtClean="0"/>
              <a:t>21</a:t>
            </a:fld>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機密性３　理事会限り</a:t>
            </a:r>
            <a:endParaRPr kumimoji="1" lang="ja-JP" altLang="en-US" dirty="0"/>
          </a:p>
        </p:txBody>
      </p:sp>
    </p:spTree>
    <p:extLst>
      <p:ext uri="{BB962C8B-B14F-4D97-AF65-F5344CB8AC3E}">
        <p14:creationId xmlns:p14="http://schemas.microsoft.com/office/powerpoint/2010/main" val="3608150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8C6DBA-8A69-453D-96B5-51B15230765C}" type="slidenum">
              <a:rPr kumimoji="1" lang="ja-JP" altLang="en-US" smtClean="0"/>
              <a:t>22</a:t>
            </a:fld>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機密性３　理事会限り</a:t>
            </a:r>
            <a:endParaRPr kumimoji="1" lang="ja-JP" altLang="en-US" dirty="0"/>
          </a:p>
        </p:txBody>
      </p:sp>
    </p:spTree>
    <p:extLst>
      <p:ext uri="{BB962C8B-B14F-4D97-AF65-F5344CB8AC3E}">
        <p14:creationId xmlns:p14="http://schemas.microsoft.com/office/powerpoint/2010/main" val="405918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1</a:t>
            </a:fld>
            <a:endParaRPr kumimoji="1" lang="ja-JP" altLang="en-US" dirty="0"/>
          </a:p>
        </p:txBody>
      </p:sp>
    </p:spTree>
    <p:extLst>
      <p:ext uri="{BB962C8B-B14F-4D97-AF65-F5344CB8AC3E}">
        <p14:creationId xmlns:p14="http://schemas.microsoft.com/office/powerpoint/2010/main" val="1556053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fld id="{691070B8-1835-47BE-B823-B837D67B2CE5}" type="slidenum">
              <a:rPr kumimoji="1" lang="ja-JP" altLang="en-US" sz="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816" rtl="0" eaLnBrk="1" fontAlgn="auto" latinLnBrk="0" hangingPunct="1">
                <a:lnSpc>
                  <a:spcPct val="100000"/>
                </a:lnSpc>
                <a:spcBef>
                  <a:spcPts val="0"/>
                </a:spcBef>
                <a:spcAft>
                  <a:spcPts val="0"/>
                </a:spcAft>
                <a:buClrTx/>
                <a:buSzTx/>
                <a:buFontTx/>
                <a:buNone/>
                <a:tabLst/>
                <a:defRPr/>
              </a:pPr>
              <a:t>23</a:t>
            </a:fld>
            <a:endParaRPr kumimoji="1" lang="ja-JP" altLang="en-US" sz="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3624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25</a:t>
            </a:fld>
            <a:endParaRPr kumimoji="1" lang="ja-JP" altLang="en-US" dirty="0"/>
          </a:p>
        </p:txBody>
      </p:sp>
    </p:spTree>
    <p:extLst>
      <p:ext uri="{BB962C8B-B14F-4D97-AF65-F5344CB8AC3E}">
        <p14:creationId xmlns:p14="http://schemas.microsoft.com/office/powerpoint/2010/main" val="1882139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26</a:t>
            </a:fld>
            <a:endParaRPr kumimoji="1" lang="ja-JP" altLang="en-US" dirty="0"/>
          </a:p>
        </p:txBody>
      </p:sp>
    </p:spTree>
    <p:extLst>
      <p:ext uri="{BB962C8B-B14F-4D97-AF65-F5344CB8AC3E}">
        <p14:creationId xmlns:p14="http://schemas.microsoft.com/office/powerpoint/2010/main" val="1449939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27</a:t>
            </a:fld>
            <a:endParaRPr kumimoji="1" lang="ja-JP" altLang="en-US" dirty="0"/>
          </a:p>
        </p:txBody>
      </p:sp>
    </p:spTree>
    <p:extLst>
      <p:ext uri="{BB962C8B-B14F-4D97-AF65-F5344CB8AC3E}">
        <p14:creationId xmlns:p14="http://schemas.microsoft.com/office/powerpoint/2010/main" val="832637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29</a:t>
            </a:fld>
            <a:endParaRPr kumimoji="1" lang="ja-JP" altLang="en-US" dirty="0"/>
          </a:p>
        </p:txBody>
      </p:sp>
    </p:spTree>
    <p:extLst>
      <p:ext uri="{BB962C8B-B14F-4D97-AF65-F5344CB8AC3E}">
        <p14:creationId xmlns:p14="http://schemas.microsoft.com/office/powerpoint/2010/main" val="150138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ChangeArrowheads="1" noTextEdit="1"/>
          </p:cNvSpPr>
          <p:nvPr>
            <p:ph type="sldImg"/>
          </p:nvPr>
        </p:nvSpPr>
        <p:spPr>
          <a:xfrm>
            <a:off x="682625" y="736600"/>
            <a:ext cx="5299075" cy="3670300"/>
          </a:xfrm>
          <a:ln/>
        </p:spPr>
      </p:sp>
      <p:sp>
        <p:nvSpPr>
          <p:cNvPr id="7171" name="ノート プレースホルダー 2"/>
          <p:cNvSpPr>
            <a:spLocks noGrp="1" noChangeArrowheads="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720006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pPr defTabSz="957435">
              <a:defRPr/>
            </a:pPr>
            <a:fld id="{898C6DBA-8A69-453D-96B5-51B15230765C}" type="slidenum">
              <a:rPr lang="ja-JP" altLang="en-US" sz="1200">
                <a:solidFill>
                  <a:prstClr val="black"/>
                </a:solidFill>
                <a:latin typeface="Calibri"/>
                <a:ea typeface="ＭＳ Ｐゴシック" panose="020B0600070205080204" pitchFamily="50" charset="-128"/>
              </a:rPr>
              <a:pPr defTabSz="957435">
                <a:defRPr/>
              </a:pPr>
              <a:t>33</a:t>
            </a:fld>
            <a:endParaRPr lang="ja-JP" altLang="en-US"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1211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pPr defTabSz="957435">
              <a:defRPr/>
            </a:pPr>
            <a:fld id="{898C6DBA-8A69-453D-96B5-51B15230765C}" type="slidenum">
              <a:rPr lang="ja-JP" altLang="en-US" sz="1200">
                <a:solidFill>
                  <a:prstClr val="black"/>
                </a:solidFill>
                <a:latin typeface="Calibri"/>
                <a:ea typeface="ＭＳ Ｐゴシック" panose="020B0600070205080204" pitchFamily="50" charset="-128"/>
              </a:rPr>
              <a:pPr defTabSz="957435">
                <a:defRPr/>
              </a:pPr>
              <a:t>34</a:t>
            </a:fld>
            <a:endParaRPr lang="ja-JP" altLang="en-US"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09570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7275" y="1279525"/>
            <a:ext cx="4984750"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90234" rtl="0" eaLnBrk="1" fontAlgn="auto" latinLnBrk="0" hangingPunct="1">
              <a:lnSpc>
                <a:spcPct val="100000"/>
              </a:lnSpc>
              <a:spcBef>
                <a:spcPts val="0"/>
              </a:spcBef>
              <a:spcAft>
                <a:spcPts val="0"/>
              </a:spcAft>
              <a:buClrTx/>
              <a:buSzTx/>
              <a:buFontTx/>
              <a:buNone/>
              <a:tabLst/>
              <a:defRPr/>
            </a:pPr>
            <a:fld id="{898C6DBA-8A69-453D-96B5-51B15230765C}" type="slidenum">
              <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90234" rtl="0" eaLnBrk="1" fontAlgn="auto" latinLnBrk="0" hangingPunct="1">
                <a:lnSpc>
                  <a:spcPct val="100000"/>
                </a:lnSpc>
                <a:spcBef>
                  <a:spcPts val="0"/>
                </a:spcBef>
                <a:spcAft>
                  <a:spcPts val="0"/>
                </a:spcAft>
                <a:buClrTx/>
                <a:buSzTx/>
                <a:buFontTx/>
                <a:buNone/>
                <a:tabLst/>
                <a:defRPr/>
              </a:pPr>
              <a:t>36</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70867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8863" y="1279525"/>
            <a:ext cx="4984750"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90570" rtl="0" eaLnBrk="1" fontAlgn="auto" latinLnBrk="0" hangingPunct="1">
              <a:lnSpc>
                <a:spcPct val="100000"/>
              </a:lnSpc>
              <a:spcBef>
                <a:spcPts val="0"/>
              </a:spcBef>
              <a:spcAft>
                <a:spcPts val="0"/>
              </a:spcAft>
              <a:buClrTx/>
              <a:buSzTx/>
              <a:buFontTx/>
              <a:buNone/>
              <a:tabLst/>
              <a:defRPr/>
            </a:pPr>
            <a:fld id="{898C6DBA-8A69-453D-96B5-51B15230765C}" type="slidenum">
              <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90570" rtl="0" eaLnBrk="1" fontAlgn="auto" latinLnBrk="0" hangingPunct="1">
                <a:lnSpc>
                  <a:spcPct val="100000"/>
                </a:lnSpc>
                <a:spcBef>
                  <a:spcPts val="0"/>
                </a:spcBef>
                <a:spcAft>
                  <a:spcPts val="0"/>
                </a:spcAft>
                <a:buClrTx/>
                <a:buSzTx/>
                <a:buFontTx/>
                <a:buNone/>
                <a:tabLst/>
                <a:defRPr/>
              </a:pPr>
              <a:t>37</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4881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2</a:t>
            </a:fld>
            <a:endParaRPr kumimoji="1" lang="ja-JP" altLang="en-US" dirty="0"/>
          </a:p>
        </p:txBody>
      </p:sp>
    </p:spTree>
    <p:extLst>
      <p:ext uri="{BB962C8B-B14F-4D97-AF65-F5344CB8AC3E}">
        <p14:creationId xmlns:p14="http://schemas.microsoft.com/office/powerpoint/2010/main" val="3016973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pPr defTabSz="1393355">
              <a:defRPr/>
            </a:pPr>
            <a:fld id="{898C6DBA-8A69-453D-96B5-51B15230765C}" type="slidenum">
              <a:rPr lang="ja-JP" altLang="en-US" sz="1700">
                <a:solidFill>
                  <a:prstClr val="black"/>
                </a:solidFill>
                <a:latin typeface="Calibri"/>
                <a:ea typeface="ＭＳ Ｐゴシック" panose="020B0600070205080204" pitchFamily="50" charset="-128"/>
              </a:rPr>
              <a:pPr defTabSz="1393355">
                <a:defRPr/>
              </a:pPr>
              <a:t>38</a:t>
            </a:fld>
            <a:endParaRPr lang="ja-JP" altLang="en-US" sz="17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52089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40</a:t>
            </a:fld>
            <a:endParaRPr kumimoji="1" lang="ja-JP" altLang="en-US" dirty="0"/>
          </a:p>
        </p:txBody>
      </p:sp>
    </p:spTree>
    <p:extLst>
      <p:ext uri="{BB962C8B-B14F-4D97-AF65-F5344CB8AC3E}">
        <p14:creationId xmlns:p14="http://schemas.microsoft.com/office/powerpoint/2010/main" val="644200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42</a:t>
            </a:fld>
            <a:endParaRPr kumimoji="1" lang="ja-JP" altLang="en-US" dirty="0"/>
          </a:p>
        </p:txBody>
      </p:sp>
    </p:spTree>
    <p:extLst>
      <p:ext uri="{BB962C8B-B14F-4D97-AF65-F5344CB8AC3E}">
        <p14:creationId xmlns:p14="http://schemas.microsoft.com/office/powerpoint/2010/main" val="254069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43</a:t>
            </a:fld>
            <a:endParaRPr kumimoji="1" lang="ja-JP" altLang="en-US" dirty="0"/>
          </a:p>
        </p:txBody>
      </p:sp>
    </p:spTree>
    <p:extLst>
      <p:ext uri="{BB962C8B-B14F-4D97-AF65-F5344CB8AC3E}">
        <p14:creationId xmlns:p14="http://schemas.microsoft.com/office/powerpoint/2010/main" val="2697108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44</a:t>
            </a:fld>
            <a:endParaRPr kumimoji="1" lang="ja-JP" altLang="en-US" dirty="0"/>
          </a:p>
        </p:txBody>
      </p:sp>
    </p:spTree>
    <p:extLst>
      <p:ext uri="{BB962C8B-B14F-4D97-AF65-F5344CB8AC3E}">
        <p14:creationId xmlns:p14="http://schemas.microsoft.com/office/powerpoint/2010/main" val="945087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45</a:t>
            </a:fld>
            <a:endParaRPr kumimoji="1" lang="ja-JP" altLang="en-US" dirty="0"/>
          </a:p>
        </p:txBody>
      </p:sp>
    </p:spTree>
    <p:extLst>
      <p:ext uri="{BB962C8B-B14F-4D97-AF65-F5344CB8AC3E}">
        <p14:creationId xmlns:p14="http://schemas.microsoft.com/office/powerpoint/2010/main" val="247414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pPr defTabSz="658115">
              <a:defRPr/>
            </a:pPr>
            <a:fld id="{898C6DBA-8A69-453D-96B5-51B15230765C}" type="slidenum">
              <a:rPr lang="ja-JP" altLang="en-US" sz="500">
                <a:solidFill>
                  <a:prstClr val="black"/>
                </a:solidFill>
                <a:latin typeface="Calibri"/>
                <a:ea typeface="ＭＳ Ｐゴシック" panose="020B0600070205080204" pitchFamily="50" charset="-128"/>
              </a:rPr>
              <a:pPr defTabSz="658115">
                <a:defRPr/>
              </a:pPr>
              <a:t>3</a:t>
            </a:fld>
            <a:endParaRPr lang="ja-JP" altLang="en-US" sz="5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8984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739775"/>
            <a:ext cx="534193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4</a:t>
            </a:fld>
            <a:endParaRPr kumimoji="1" lang="ja-JP" altLang="en-US" dirty="0"/>
          </a:p>
        </p:txBody>
      </p:sp>
    </p:spTree>
    <p:extLst>
      <p:ext uri="{BB962C8B-B14F-4D97-AF65-F5344CB8AC3E}">
        <p14:creationId xmlns:p14="http://schemas.microsoft.com/office/powerpoint/2010/main" val="330887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5</a:t>
            </a:fld>
            <a:endParaRPr kumimoji="1" lang="ja-JP" altLang="en-US" dirty="0"/>
          </a:p>
        </p:txBody>
      </p:sp>
    </p:spTree>
    <p:extLst>
      <p:ext uri="{BB962C8B-B14F-4D97-AF65-F5344CB8AC3E}">
        <p14:creationId xmlns:p14="http://schemas.microsoft.com/office/powerpoint/2010/main" val="257870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latin typeface="Arial" panose="020B0604020202020204" pitchFamily="34" charset="0"/>
            </a:endParaRPr>
          </a:p>
        </p:txBody>
      </p:sp>
      <p:sp>
        <p:nvSpPr>
          <p:cNvPr id="2" name="ヘッダー プレースホルダー 1"/>
          <p:cNvSpPr>
            <a:spLocks noGrp="1"/>
          </p:cNvSpPr>
          <p:nvPr>
            <p:ph type="hdr" sz="quarter" idx="10"/>
          </p:nvPr>
        </p:nvSpPr>
        <p:spPr/>
        <p:txBody>
          <a:bodyPr/>
          <a:lstStyle/>
          <a:p>
            <a:pPr>
              <a:defRPr/>
            </a:pPr>
            <a:r>
              <a:rPr lang="en-US" altLang="ja-JP" smtClean="0"/>
              <a:t>【</a:t>
            </a:r>
            <a:r>
              <a:rPr lang="ja-JP" altLang="en-US" smtClean="0"/>
              <a:t>資料</a:t>
            </a:r>
            <a:r>
              <a:rPr lang="en-US" altLang="ja-JP" smtClean="0"/>
              <a:t>3】</a:t>
            </a:r>
            <a:endParaRPr lang="en-GB" altLang="en-GB"/>
          </a:p>
        </p:txBody>
      </p:sp>
    </p:spTree>
    <p:extLst>
      <p:ext uri="{BB962C8B-B14F-4D97-AF65-F5344CB8AC3E}">
        <p14:creationId xmlns:p14="http://schemas.microsoft.com/office/powerpoint/2010/main" val="181016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pPr defTabSz="957658">
              <a:defRPr/>
            </a:pPr>
            <a:fld id="{898C6DBA-8A69-453D-96B5-51B15230765C}" type="slidenum">
              <a:rPr lang="ja-JP" altLang="en-US" sz="1200">
                <a:solidFill>
                  <a:prstClr val="black"/>
                </a:solidFill>
                <a:latin typeface="Calibri"/>
                <a:ea typeface="ＭＳ Ｐゴシック" panose="020B0600070205080204" pitchFamily="50" charset="-128"/>
              </a:rPr>
              <a:pPr defTabSz="957658">
                <a:defRPr/>
              </a:pPr>
              <a:t>7</a:t>
            </a:fld>
            <a:endParaRPr lang="ja-JP" altLang="en-US"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4005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898C6DBA-8A69-453D-96B5-51B15230765C}" type="slidenum">
              <a:rPr kumimoji="1" lang="ja-JP" altLang="en-US" smtClean="0"/>
              <a:t>8</a:t>
            </a:fld>
            <a:endParaRPr kumimoji="1" lang="ja-JP" altLang="en-US" dirty="0"/>
          </a:p>
        </p:txBody>
      </p:sp>
    </p:spTree>
    <p:extLst>
      <p:ext uri="{BB962C8B-B14F-4D97-AF65-F5344CB8AC3E}">
        <p14:creationId xmlns:p14="http://schemas.microsoft.com/office/powerpoint/2010/main" val="53813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8" indent="0" algn="ctr">
              <a:buNone/>
              <a:defRPr>
                <a:solidFill>
                  <a:schemeClr val="tx1">
                    <a:tint val="75000"/>
                  </a:schemeClr>
                </a:solidFill>
              </a:defRPr>
            </a:lvl3pPr>
            <a:lvl4pPr marL="1371462"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1400"/>
            </a:lvl1p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527062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871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5624" y="384175"/>
            <a:ext cx="3119702" cy="81930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93076" y="384175"/>
            <a:ext cx="9197446" cy="81930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13621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補足版） コンテンツ全面_レベル_Proposal">
    <p:spTree>
      <p:nvGrpSpPr>
        <p:cNvPr id="1" name=""/>
        <p:cNvGrpSpPr/>
        <p:nvPr/>
      </p:nvGrpSpPr>
      <p:grpSpPr>
        <a:xfrm>
          <a:off x="0" y="0"/>
          <a:ext cx="0" cy="0"/>
          <a:chOff x="0" y="0"/>
          <a:chExt cx="0" cy="0"/>
        </a:xfrm>
      </p:grpSpPr>
      <p:graphicFrame>
        <p:nvGraphicFramePr>
          <p:cNvPr id="6" name="オブジェクト 10" hidden="1"/>
          <p:cNvGraphicFramePr>
            <a:graphicFrameLocks noChangeAspect="1"/>
          </p:cNvGraphicFramePr>
          <p:nvPr>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524" name="think-cell Slide" r:id="rId5" imgW="270" imgH="270" progId="TCLayout.ActiveDocument.1">
                  <p:embed/>
                </p:oleObj>
              </mc:Choice>
              <mc:Fallback>
                <p:oleObj name="think-cell Slide" r:id="rId5" imgW="270" imgH="270" progId="TCLayout.ActiveDocument.1">
                  <p:embed/>
                  <p:pic>
                    <p:nvPicPr>
                      <p:cNvPr id="6" name="オブジェクト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オブジェクト 14" hidden="1"/>
          <p:cNvGraphicFramePr>
            <a:graphicFrameLocks noChangeAspect="1"/>
          </p:cNvGraphicFramePr>
          <p:nvPr>
            <p:custDataLst>
              <p:tags r:id="rId3"/>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525" name="think-cell Slide" r:id="rId7" imgW="270" imgH="270" progId="TCLayout.ActiveDocument.1">
                  <p:embed/>
                </p:oleObj>
              </mc:Choice>
              <mc:Fallback>
                <p:oleObj name="think-cell Slide" r:id="rId7" imgW="270" imgH="270" progId="TCLayout.ActiveDocument.1">
                  <p:embed/>
                  <p:pic>
                    <p:nvPicPr>
                      <p:cNvPr id="12" name="オブジェクト 1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タイトル 1"/>
          <p:cNvSpPr>
            <a:spLocks noGrp="1"/>
          </p:cNvSpPr>
          <p:nvPr>
            <p:ph type="title"/>
          </p:nvPr>
        </p:nvSpPr>
        <p:spPr bwMode="gray">
          <a:xfrm>
            <a:off x="417000" y="136800"/>
            <a:ext cx="9072000" cy="651600"/>
          </a:xfrm>
          <a:prstGeom prst="rect">
            <a:avLst/>
          </a:prstGeom>
        </p:spPr>
        <p:txBody>
          <a:bodyPr>
            <a:noAutofit/>
          </a:bodyPr>
          <a:lstStyle>
            <a:lvl1pPr>
              <a:defRPr baseline="0"/>
            </a:lvl1pPr>
          </a:lstStyle>
          <a:p>
            <a:r>
              <a:rPr lang="ja-JP" altLang="en-US" smtClean="0"/>
              <a:t>マスター タイトルの書式設定</a:t>
            </a:r>
            <a:endParaRPr lang="ja-JP" altLang="en-US" dirty="0"/>
          </a:p>
        </p:txBody>
      </p:sp>
      <p:sp>
        <p:nvSpPr>
          <p:cNvPr id="8" name="テキスト プレースホルダ 5"/>
          <p:cNvSpPr>
            <a:spLocks noGrp="1"/>
          </p:cNvSpPr>
          <p:nvPr>
            <p:ph type="body" sz="quarter" idx="14"/>
          </p:nvPr>
        </p:nvSpPr>
        <p:spPr bwMode="gray">
          <a:xfrm>
            <a:off x="417000" y="1009580"/>
            <a:ext cx="9072000" cy="439200"/>
          </a:xfrm>
        </p:spPr>
        <p:txBody>
          <a:bodyPr tIns="0" bIns="0">
            <a:noAutofit/>
          </a:bodyPr>
          <a:lstStyle>
            <a:lvl1pPr marL="0" indent="0">
              <a:spcBef>
                <a:spcPts val="0"/>
              </a:spcBef>
              <a:defRPr sz="1400" baseline="0">
                <a:latin typeface="Arial" pitchFamily="34" charset="0"/>
                <a:ea typeface="+mn-ea"/>
                <a:cs typeface="Arial" pitchFamily="34" charset="0"/>
              </a:defRPr>
            </a:lvl1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p:txBody>
      </p:sp>
      <p:sp>
        <p:nvSpPr>
          <p:cNvPr id="11" name="コンテンツ プレースホルダ 2"/>
          <p:cNvSpPr>
            <a:spLocks noGrp="1"/>
          </p:cNvSpPr>
          <p:nvPr>
            <p:ph idx="1"/>
          </p:nvPr>
        </p:nvSpPr>
        <p:spPr bwMode="gray">
          <a:xfrm>
            <a:off x="417599" y="1926000"/>
            <a:ext cx="9072000" cy="4370400"/>
          </a:xfrm>
        </p:spPr>
        <p:txBody>
          <a:bodyPr/>
          <a:lstStyle>
            <a:lvl1pPr>
              <a:defRPr baseline="0">
                <a:latin typeface="+mn-lt"/>
                <a:ea typeface="+mn-ea"/>
              </a:defRPr>
            </a:lvl1pPr>
            <a:lvl2pPr>
              <a:lnSpc>
                <a:spcPct val="106000"/>
              </a:lnSpc>
              <a:spcBef>
                <a:spcPts val="1021"/>
              </a:spcBef>
              <a:defRPr baseline="0">
                <a:latin typeface="+mn-lt"/>
                <a:ea typeface="+mn-ea"/>
              </a:defRPr>
            </a:lvl2pPr>
            <a:lvl3pPr>
              <a:lnSpc>
                <a:spcPct val="106000"/>
              </a:lnSpc>
              <a:spcBef>
                <a:spcPts val="464"/>
              </a:spcBef>
              <a:defRPr baseline="0">
                <a:latin typeface="+mn-lt"/>
                <a:ea typeface="+mn-ea"/>
              </a:defRPr>
            </a:lvl3pPr>
            <a:lvl4pPr>
              <a:lnSpc>
                <a:spcPct val="106000"/>
              </a:lnSpc>
              <a:spcBef>
                <a:spcPts val="233"/>
              </a:spcBef>
              <a:defRPr baseline="0">
                <a:latin typeface="+mn-lt"/>
                <a:ea typeface="+mn-ea"/>
              </a:defRPr>
            </a:lvl4pPr>
          </a:lstStyle>
          <a:p>
            <a:pPr lvl="0"/>
            <a:r>
              <a:rPr lang="ja-JP" altLang="en-US" dirty="0" smtClean="0"/>
              <a:t>マスター テキストの書式設定</a:t>
            </a:r>
          </a:p>
          <a:p>
            <a:pPr lvl="1"/>
            <a:r>
              <a:rPr lang="ja-JP" altLang="en-US" dirty="0" smtClean="0"/>
              <a:t>第 </a:t>
            </a:r>
            <a:r>
              <a:rPr lang="en-US" altLang="ja-JP" dirty="0" smtClean="0"/>
              <a:t>1 </a:t>
            </a:r>
            <a:r>
              <a:rPr lang="ja-JP" altLang="en-US" dirty="0" smtClean="0"/>
              <a:t>レベル</a:t>
            </a:r>
          </a:p>
          <a:p>
            <a:pPr lvl="2"/>
            <a:r>
              <a:rPr lang="ja-JP" altLang="en-US" dirty="0" smtClean="0"/>
              <a:t>第 </a:t>
            </a:r>
            <a:r>
              <a:rPr lang="en-US" altLang="ja-JP" dirty="0" smtClean="0"/>
              <a:t>2 </a:t>
            </a:r>
            <a:r>
              <a:rPr lang="ja-JP" altLang="en-US" dirty="0" smtClean="0"/>
              <a:t>レベル</a:t>
            </a:r>
          </a:p>
          <a:p>
            <a:pPr lvl="3"/>
            <a:r>
              <a:rPr lang="ja-JP" altLang="en-US" dirty="0" smtClean="0"/>
              <a:t>第 </a:t>
            </a:r>
            <a:r>
              <a:rPr lang="en-US" altLang="ja-JP" dirty="0" smtClean="0"/>
              <a:t>3 </a:t>
            </a:r>
            <a:r>
              <a:rPr lang="ja-JP" altLang="en-US" dirty="0" smtClean="0"/>
              <a:t>レベル</a:t>
            </a:r>
          </a:p>
        </p:txBody>
      </p:sp>
      <p:sp>
        <p:nvSpPr>
          <p:cNvPr id="3" name="テキスト プレースホルダー 2"/>
          <p:cNvSpPr>
            <a:spLocks noGrp="1"/>
          </p:cNvSpPr>
          <p:nvPr>
            <p:ph type="body" sz="quarter" idx="15"/>
          </p:nvPr>
        </p:nvSpPr>
        <p:spPr>
          <a:xfrm>
            <a:off x="417601" y="1484313"/>
            <a:ext cx="4320000" cy="432000"/>
          </a:xfrm>
        </p:spPr>
        <p:txBody>
          <a:bodyPr wrap="none" anchor="ctr">
            <a:noAutofit/>
          </a:bodyPr>
          <a:lstStyle>
            <a:lvl1pPr>
              <a:defRPr sz="1400" b="1">
                <a:solidFill>
                  <a:schemeClr val="accent2"/>
                </a:solidFill>
              </a:defRPr>
            </a:lvl1pPr>
          </a:lstStyle>
          <a:p>
            <a:pPr lvl="0"/>
            <a:r>
              <a:rPr lang="ja-JP" altLang="en-US" smtClean="0"/>
              <a:t>マスター テキストの書式設定</a:t>
            </a:r>
          </a:p>
        </p:txBody>
      </p:sp>
      <p:sp>
        <p:nvSpPr>
          <p:cNvPr id="13" name="スライド番号プレースホルダ 8"/>
          <p:cNvSpPr>
            <a:spLocks noGrp="1"/>
          </p:cNvSpPr>
          <p:nvPr>
            <p:ph type="sldNum" sz="quarter" idx="16"/>
          </p:nvPr>
        </p:nvSpPr>
        <p:spPr/>
        <p:txBody>
          <a:bodyPr/>
          <a:lstStyle>
            <a:lvl1pPr fontAlgn="base">
              <a:spcBef>
                <a:spcPct val="0"/>
              </a:spcBef>
              <a:spcAft>
                <a:spcPct val="0"/>
              </a:spcAft>
              <a:defRPr kumimoji="0">
                <a:solidFill>
                  <a:schemeClr val="tx2"/>
                </a:solidFill>
              </a:defRPr>
            </a:lvl1pPr>
          </a:lstStyle>
          <a:p>
            <a:pPr>
              <a:defRPr/>
            </a:pPr>
            <a:fld id="{4FD8BAFB-BEB4-4424-BD8C-D31D60C5ECA2}" type="slidenum">
              <a:rPr lang="ja-JP" altLang="en-US"/>
              <a:pPr>
                <a:defRPr/>
              </a:pPr>
              <a:t>‹#›</a:t>
            </a:fld>
            <a:endParaRPr lang="ja-JP" altLang="en-US" dirty="0"/>
          </a:p>
        </p:txBody>
      </p:sp>
      <p:sp>
        <p:nvSpPr>
          <p:cNvPr id="14" name="フッター プレースホルダ 8"/>
          <p:cNvSpPr>
            <a:spLocks noGrp="1"/>
          </p:cNvSpPr>
          <p:nvPr>
            <p:ph type="ftr" sz="quarter" idx="17"/>
          </p:nvPr>
        </p:nvSpPr>
        <p:spPr/>
        <p:txBody>
          <a:bodyPr/>
          <a:lstStyle>
            <a:lvl1pPr algn="l">
              <a:defRPr sz="1100">
                <a:solidFill>
                  <a:schemeClr val="tx2"/>
                </a:solidFill>
                <a:latin typeface="Arial" pitchFamily="34" charset="0"/>
                <a:cs typeface="Arial" pitchFamily="34" charset="0"/>
              </a:defRPr>
            </a:lvl1pPr>
          </a:lstStyle>
          <a:p>
            <a:pPr>
              <a:defRPr/>
            </a:pPr>
            <a:endParaRPr lang="en-GB" altLang="en-GB" dirty="0"/>
          </a:p>
        </p:txBody>
      </p:sp>
    </p:spTree>
    <p:extLst>
      <p:ext uri="{BB962C8B-B14F-4D97-AF65-F5344CB8AC3E}">
        <p14:creationId xmlns:p14="http://schemas.microsoft.com/office/powerpoint/2010/main" val="790759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6" name="タイトル 1"/>
          <p:cNvSpPr>
            <a:spLocks noGrp="1"/>
          </p:cNvSpPr>
          <p:nvPr>
            <p:ph type="title"/>
          </p:nvPr>
        </p:nvSpPr>
        <p:spPr>
          <a:xfrm>
            <a:off x="200472" y="184259"/>
            <a:ext cx="9505504" cy="470436"/>
          </a:xfrm>
        </p:spPr>
        <p:txBody>
          <a:bodyPr wrap="square">
            <a:spAutoFit/>
          </a:bodyPr>
          <a:lstStyle>
            <a:lvl1pPr algn="l">
              <a:defRPr lang="ja-JP" altLang="en-US" sz="2217"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5" y="6309324"/>
            <a:ext cx="9396722" cy="149272"/>
          </a:xfrm>
          <a:noFill/>
        </p:spPr>
        <p:txBody>
          <a:bodyPr wrap="square" lIns="0" tIns="0" rIns="0" bIns="0">
            <a:spAutoFit/>
          </a:bodyPr>
          <a:lstStyle>
            <a:lvl1pPr marL="0" indent="0">
              <a:spcBef>
                <a:spcPts val="0"/>
              </a:spcBef>
              <a:spcAft>
                <a:spcPts val="0"/>
              </a:spcAft>
              <a:buNone/>
              <a:defRPr sz="97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200798" y="3104969"/>
            <a:ext cx="1715213" cy="284245"/>
          </a:xfrm>
          <a:noFill/>
        </p:spPr>
        <p:txBody>
          <a:bodyPr wrap="none" lIns="0" tIns="0" rIns="0" bIns="0">
            <a:spAutoFit/>
          </a:bodyPr>
          <a:lstStyle>
            <a:lvl1pPr marL="0" indent="0">
              <a:spcBef>
                <a:spcPts val="0"/>
              </a:spcBef>
              <a:spcAft>
                <a:spcPts val="0"/>
              </a:spcAft>
              <a:buNone/>
              <a:defRPr sz="1847">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200472" y="3769296"/>
            <a:ext cx="1194238" cy="198965"/>
          </a:xfrm>
          <a:noFill/>
        </p:spPr>
        <p:txBody>
          <a:bodyPr wrap="none" lIns="0" tIns="0" rIns="0" bIns="0">
            <a:spAutoFit/>
          </a:bodyPr>
          <a:lstStyle>
            <a:lvl1pPr marL="0" indent="0">
              <a:spcBef>
                <a:spcPts val="0"/>
              </a:spcBef>
              <a:spcAft>
                <a:spcPts val="0"/>
              </a:spcAft>
              <a:buNone/>
              <a:defRPr sz="1293">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200472" y="4365108"/>
            <a:ext cx="1021113" cy="149272"/>
          </a:xfrm>
          <a:noFill/>
        </p:spPr>
        <p:txBody>
          <a:bodyPr wrap="none" lIns="0" tIns="0" rIns="0" bIns="0">
            <a:spAutoFit/>
          </a:bodyPr>
          <a:lstStyle>
            <a:lvl1pPr marL="0" indent="0">
              <a:spcBef>
                <a:spcPts val="0"/>
              </a:spcBef>
              <a:spcAft>
                <a:spcPts val="0"/>
              </a:spcAft>
              <a:buNone/>
              <a:defRPr sz="97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200026" y="764704"/>
            <a:ext cx="9505950" cy="502354"/>
          </a:xfrm>
          <a:solidFill>
            <a:srgbClr val="99D6EC"/>
          </a:solidFill>
          <a:ln>
            <a:noFill/>
          </a:ln>
        </p:spPr>
        <p:txBody>
          <a:bodyPr vert="horz" wrap="square" lIns="216000" tIns="108000" rIns="216000" bIns="108000" rtlCol="0" anchor="t" anchorCtr="0">
            <a:spAutoFit/>
          </a:bodyPr>
          <a:lstStyle>
            <a:lvl1pPr>
              <a:defRPr lang="ja-JP" altLang="en-US" sz="1847" dirty="0">
                <a:latin typeface="Meiryo UI" panose="020B0604030504040204" pitchFamily="50" charset="-128"/>
                <a:ea typeface="Meiryo UI" panose="020B0604030504040204" pitchFamily="50" charset="-128"/>
                <a:cs typeface="Meiryo UI" panose="020B0604030504040204" pitchFamily="50" charset="-128"/>
              </a:defRPr>
            </a:lvl1pPr>
          </a:lstStyle>
          <a:p>
            <a:pPr marL="237553" lvl="0" indent="-237553">
              <a:spcBef>
                <a:spcPts val="554"/>
              </a:spcBef>
              <a:spcAft>
                <a:spcPts val="554"/>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26492578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1411295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3388251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132568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209435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213274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75712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1400"/>
            </a:lvl1p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468885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1833980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2725151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360122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257461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1865106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4590F76-8E3F-4636-A9E9-4E648F6AC385}" type="datetimeFigureOut">
              <a:rPr kumimoji="1" lang="ja-JP" altLang="en-US" smtClean="0"/>
              <a:t>2019/7/3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39006193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2"/>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154" indent="0">
              <a:buNone/>
              <a:defRPr sz="1786">
                <a:solidFill>
                  <a:schemeClr val="tx1">
                    <a:tint val="75000"/>
                  </a:schemeClr>
                </a:solidFill>
              </a:defRPr>
            </a:lvl2pPr>
            <a:lvl3pPr marL="914308" indent="0">
              <a:buNone/>
              <a:defRPr sz="1571">
                <a:solidFill>
                  <a:schemeClr val="tx1">
                    <a:tint val="75000"/>
                  </a:schemeClr>
                </a:solidFill>
              </a:defRPr>
            </a:lvl3pPr>
            <a:lvl4pPr marL="1371462" indent="0">
              <a:buNone/>
              <a:defRPr sz="1429">
                <a:solidFill>
                  <a:schemeClr val="tx1">
                    <a:tint val="75000"/>
                  </a:schemeClr>
                </a:solidFill>
              </a:defRPr>
            </a:lvl4pPr>
            <a:lvl5pPr marL="1828617" indent="0">
              <a:buNone/>
              <a:defRPr sz="1429">
                <a:solidFill>
                  <a:schemeClr val="tx1">
                    <a:tint val="75000"/>
                  </a:schemeClr>
                </a:solidFill>
              </a:defRPr>
            </a:lvl5pPr>
            <a:lvl6pPr marL="2285771" indent="0">
              <a:buNone/>
              <a:defRPr sz="1429">
                <a:solidFill>
                  <a:schemeClr val="tx1">
                    <a:tint val="75000"/>
                  </a:schemeClr>
                </a:solidFill>
              </a:defRPr>
            </a:lvl6pPr>
            <a:lvl7pPr marL="2742926" indent="0">
              <a:buNone/>
              <a:defRPr sz="1429">
                <a:solidFill>
                  <a:schemeClr val="tx1">
                    <a:tint val="75000"/>
                  </a:schemeClr>
                </a:solidFill>
              </a:defRPr>
            </a:lvl7pPr>
            <a:lvl8pPr marL="3200080" indent="0">
              <a:buNone/>
              <a:defRPr sz="1429">
                <a:solidFill>
                  <a:schemeClr val="tx1">
                    <a:tint val="75000"/>
                  </a:schemeClr>
                </a:solidFill>
              </a:defRPr>
            </a:lvl8pPr>
            <a:lvl9pPr marL="3657234" indent="0">
              <a:buNone/>
              <a:defRPr sz="1429">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20460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93078" y="2239963"/>
            <a:ext cx="6158574" cy="6337300"/>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016751" y="2239963"/>
            <a:ext cx="6158574" cy="6337300"/>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946977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29" b="1"/>
            </a:lvl1pPr>
            <a:lvl2pPr marL="457154" indent="0">
              <a:buNone/>
              <a:defRPr sz="2000" b="1"/>
            </a:lvl2pPr>
            <a:lvl3pPr marL="914308" indent="0">
              <a:buNone/>
              <a:defRPr sz="1786" b="1"/>
            </a:lvl3pPr>
            <a:lvl4pPr marL="1371462" indent="0">
              <a:buNone/>
              <a:defRPr sz="1571" b="1"/>
            </a:lvl4pPr>
            <a:lvl5pPr marL="1828617" indent="0">
              <a:buNone/>
              <a:defRPr sz="1571" b="1"/>
            </a:lvl5pPr>
            <a:lvl6pPr marL="2285771" indent="0">
              <a:buNone/>
              <a:defRPr sz="1571" b="1"/>
            </a:lvl6pPr>
            <a:lvl7pPr marL="2742926" indent="0">
              <a:buNone/>
              <a:defRPr sz="1571" b="1"/>
            </a:lvl7pPr>
            <a:lvl8pPr marL="3200080" indent="0">
              <a:buNone/>
              <a:defRPr sz="1571" b="1"/>
            </a:lvl8pPr>
            <a:lvl9pPr marL="3657234" indent="0">
              <a:buNone/>
              <a:defRPr sz="157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29" b="1"/>
            </a:lvl1pPr>
            <a:lvl2pPr marL="457154" indent="0">
              <a:buNone/>
              <a:defRPr sz="2000" b="1"/>
            </a:lvl2pPr>
            <a:lvl3pPr marL="914308" indent="0">
              <a:buNone/>
              <a:defRPr sz="1786" b="1"/>
            </a:lvl3pPr>
            <a:lvl4pPr marL="1371462" indent="0">
              <a:buNone/>
              <a:defRPr sz="1571" b="1"/>
            </a:lvl4pPr>
            <a:lvl5pPr marL="1828617" indent="0">
              <a:buNone/>
              <a:defRPr sz="1571" b="1"/>
            </a:lvl5pPr>
            <a:lvl6pPr marL="2285771" indent="0">
              <a:buNone/>
              <a:defRPr sz="1571" b="1"/>
            </a:lvl6pPr>
            <a:lvl7pPr marL="2742926" indent="0">
              <a:buNone/>
              <a:defRPr sz="1571" b="1"/>
            </a:lvl7pPr>
            <a:lvl8pPr marL="3200080" indent="0">
              <a:buNone/>
              <a:defRPr sz="1571" b="1"/>
            </a:lvl8pPr>
            <a:lvl9pPr marL="3657234" indent="0">
              <a:buNone/>
              <a:defRPr sz="157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25904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841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6394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429"/>
            </a:lvl1pPr>
            <a:lvl2pPr marL="457154" indent="0">
              <a:buNone/>
              <a:defRPr sz="1214"/>
            </a:lvl2pPr>
            <a:lvl3pPr marL="914308" indent="0">
              <a:buNone/>
              <a:defRPr sz="1000"/>
            </a:lvl3pPr>
            <a:lvl4pPr marL="1371462" indent="0">
              <a:buNone/>
              <a:defRPr sz="929"/>
            </a:lvl4pPr>
            <a:lvl5pPr marL="1828617" indent="0">
              <a:buNone/>
              <a:defRPr sz="929"/>
            </a:lvl5pPr>
            <a:lvl6pPr marL="2285771" indent="0">
              <a:buNone/>
              <a:defRPr sz="929"/>
            </a:lvl6pPr>
            <a:lvl7pPr marL="2742926" indent="0">
              <a:buNone/>
              <a:defRPr sz="929"/>
            </a:lvl7pPr>
            <a:lvl8pPr marL="3200080" indent="0">
              <a:buNone/>
              <a:defRPr sz="929"/>
            </a:lvl8pPr>
            <a:lvl9pPr marL="3657234" indent="0">
              <a:buNone/>
              <a:defRPr sz="929"/>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1441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14"/>
            </a:lvl1pPr>
            <a:lvl2pPr marL="457154" indent="0">
              <a:buNone/>
              <a:defRPr sz="2786"/>
            </a:lvl2pPr>
            <a:lvl3pPr marL="914308" indent="0">
              <a:buNone/>
              <a:defRPr sz="2429"/>
            </a:lvl3pPr>
            <a:lvl4pPr marL="1371462"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29"/>
            </a:lvl1pPr>
            <a:lvl2pPr marL="457154" indent="0">
              <a:buNone/>
              <a:defRPr sz="1214"/>
            </a:lvl2pPr>
            <a:lvl3pPr marL="914308" indent="0">
              <a:buNone/>
              <a:defRPr sz="1000"/>
            </a:lvl3pPr>
            <a:lvl4pPr marL="1371462" indent="0">
              <a:buNone/>
              <a:defRPr sz="929"/>
            </a:lvl4pPr>
            <a:lvl5pPr marL="1828617" indent="0">
              <a:buNone/>
              <a:defRPr sz="929"/>
            </a:lvl5pPr>
            <a:lvl6pPr marL="2285771" indent="0">
              <a:buNone/>
              <a:defRPr sz="929"/>
            </a:lvl6pPr>
            <a:lvl7pPr marL="2742926" indent="0">
              <a:buNone/>
              <a:defRPr sz="929"/>
            </a:lvl7pPr>
            <a:lvl8pPr marL="3200080" indent="0">
              <a:buNone/>
              <a:defRPr sz="929"/>
            </a:lvl8pPr>
            <a:lvl9pPr marL="3657234" indent="0">
              <a:buNone/>
              <a:defRPr sz="929"/>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A630E9-1B0A-4B1D-BA36-D058A3B76EF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6483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128001" tIns="64001" rIns="128001" bIns="64001"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128001" tIns="64001" rIns="128001" bIns="64001"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128001" tIns="64001" rIns="128001" bIns="64001" rtlCol="0" anchor="ctr"/>
          <a:lstStyle>
            <a:lvl1pPr algn="l">
              <a:defRPr sz="1214">
                <a:solidFill>
                  <a:schemeClr val="tx1">
                    <a:tint val="75000"/>
                  </a:schemeClr>
                </a:solidFill>
              </a:defRPr>
            </a:lvl1pPr>
          </a:lstStyle>
          <a:p>
            <a:pPr defTabSz="914418"/>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128001" tIns="64001" rIns="128001" bIns="64001" rtlCol="0" anchor="ctr"/>
          <a:lstStyle>
            <a:lvl1pPr algn="ctr">
              <a:defRPr sz="1214">
                <a:solidFill>
                  <a:schemeClr val="tx1">
                    <a:tint val="75000"/>
                  </a:schemeClr>
                </a:solidFill>
              </a:defRPr>
            </a:lvl1pPr>
          </a:lstStyle>
          <a:p>
            <a:pPr defTabSz="914418"/>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128001" tIns="64001" rIns="128001" bIns="64001" rtlCol="0" anchor="ctr"/>
          <a:lstStyle>
            <a:lvl1pPr algn="r">
              <a:defRPr sz="1400">
                <a:solidFill>
                  <a:schemeClr val="tx1">
                    <a:tint val="75000"/>
                  </a:schemeClr>
                </a:solidFill>
              </a:defRPr>
            </a:lvl1pPr>
          </a:lstStyle>
          <a:p>
            <a:pPr defTabSz="914418"/>
            <a:fld id="{8EA630E9-1B0A-4B1D-BA36-D058A3B76EFC}" type="slidenum">
              <a:rPr lang="ja-JP" altLang="en-US" smtClean="0">
                <a:solidFill>
                  <a:prstClr val="black">
                    <a:tint val="75000"/>
                  </a:prstClr>
                </a:solidFill>
              </a:rPr>
              <a:pPr defTabSz="914418"/>
              <a:t>‹#›</a:t>
            </a:fld>
            <a:endParaRPr lang="ja-JP" altLang="en-US" dirty="0">
              <a:solidFill>
                <a:prstClr val="black">
                  <a:tint val="75000"/>
                </a:prstClr>
              </a:solidFill>
            </a:endParaRPr>
          </a:p>
        </p:txBody>
      </p:sp>
    </p:spTree>
    <p:extLst>
      <p:ext uri="{BB962C8B-B14F-4D97-AF65-F5344CB8AC3E}">
        <p14:creationId xmlns:p14="http://schemas.microsoft.com/office/powerpoint/2010/main" val="1252531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50" r:id="rId12"/>
    <p:sldLayoutId id="2147483751" r:id="rId13"/>
  </p:sldLayoutIdLst>
  <p:timing>
    <p:tnLst>
      <p:par>
        <p:cTn id="1" dur="indefinite" restart="never" nodeType="tmRoot"/>
      </p:par>
    </p:tnLst>
  </p:timing>
  <p:hf hdr="0" ftr="0" dt="0"/>
  <p:txStyles>
    <p:titleStyle>
      <a:lvl1pPr algn="ctr" defTabSz="914308" rtl="0" eaLnBrk="1" latinLnBrk="0" hangingPunct="1">
        <a:spcBef>
          <a:spcPct val="0"/>
        </a:spcBef>
        <a:buNone/>
        <a:defRPr kumimoji="1" sz="4429" kern="1200">
          <a:solidFill>
            <a:schemeClr val="tx1"/>
          </a:solidFill>
          <a:latin typeface="+mj-lt"/>
          <a:ea typeface="+mj-ea"/>
          <a:cs typeface="+mj-cs"/>
        </a:defRPr>
      </a:lvl1pPr>
    </p:titleStyle>
    <p:bodyStyle>
      <a:lvl1pPr marL="342866" indent="-342866" algn="l" defTabSz="91430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876" indent="-285721" algn="l" defTabSz="91430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2886" indent="-228577" algn="l" defTabSz="91430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040" indent="-228577" algn="l" defTabSz="9143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94" indent="-228577" algn="l" defTabSz="9143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348" indent="-228577" algn="l" defTabSz="9143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502" indent="-228577" algn="l" defTabSz="9143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658" indent="-228577" algn="l" defTabSz="9143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812" indent="-228577" algn="l" defTabSz="91430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08" rtl="0" eaLnBrk="1" latinLnBrk="0" hangingPunct="1">
        <a:defRPr kumimoji="1" sz="1786" kern="1200">
          <a:solidFill>
            <a:schemeClr val="tx1"/>
          </a:solidFill>
          <a:latin typeface="+mn-lt"/>
          <a:ea typeface="+mn-ea"/>
          <a:cs typeface="+mn-cs"/>
        </a:defRPr>
      </a:lvl1pPr>
      <a:lvl2pPr marL="457154" algn="l" defTabSz="914308" rtl="0" eaLnBrk="1" latinLnBrk="0" hangingPunct="1">
        <a:defRPr kumimoji="1" sz="1786" kern="1200">
          <a:solidFill>
            <a:schemeClr val="tx1"/>
          </a:solidFill>
          <a:latin typeface="+mn-lt"/>
          <a:ea typeface="+mn-ea"/>
          <a:cs typeface="+mn-cs"/>
        </a:defRPr>
      </a:lvl2pPr>
      <a:lvl3pPr marL="914308" algn="l" defTabSz="914308" rtl="0" eaLnBrk="1" latinLnBrk="0" hangingPunct="1">
        <a:defRPr kumimoji="1" sz="1786" kern="1200">
          <a:solidFill>
            <a:schemeClr val="tx1"/>
          </a:solidFill>
          <a:latin typeface="+mn-lt"/>
          <a:ea typeface="+mn-ea"/>
          <a:cs typeface="+mn-cs"/>
        </a:defRPr>
      </a:lvl3pPr>
      <a:lvl4pPr marL="1371462" algn="l" defTabSz="914308" rtl="0" eaLnBrk="1" latinLnBrk="0" hangingPunct="1">
        <a:defRPr kumimoji="1" sz="1786" kern="1200">
          <a:solidFill>
            <a:schemeClr val="tx1"/>
          </a:solidFill>
          <a:latin typeface="+mn-lt"/>
          <a:ea typeface="+mn-ea"/>
          <a:cs typeface="+mn-cs"/>
        </a:defRPr>
      </a:lvl4pPr>
      <a:lvl5pPr marL="1828617" algn="l" defTabSz="914308" rtl="0" eaLnBrk="1" latinLnBrk="0" hangingPunct="1">
        <a:defRPr kumimoji="1" sz="1786" kern="1200">
          <a:solidFill>
            <a:schemeClr val="tx1"/>
          </a:solidFill>
          <a:latin typeface="+mn-lt"/>
          <a:ea typeface="+mn-ea"/>
          <a:cs typeface="+mn-cs"/>
        </a:defRPr>
      </a:lvl5pPr>
      <a:lvl6pPr marL="2285771" algn="l" defTabSz="914308" rtl="0" eaLnBrk="1" latinLnBrk="0" hangingPunct="1">
        <a:defRPr kumimoji="1" sz="1786" kern="1200">
          <a:solidFill>
            <a:schemeClr val="tx1"/>
          </a:solidFill>
          <a:latin typeface="+mn-lt"/>
          <a:ea typeface="+mn-ea"/>
          <a:cs typeface="+mn-cs"/>
        </a:defRPr>
      </a:lvl6pPr>
      <a:lvl7pPr marL="2742926" algn="l" defTabSz="914308" rtl="0" eaLnBrk="1" latinLnBrk="0" hangingPunct="1">
        <a:defRPr kumimoji="1" sz="1786" kern="1200">
          <a:solidFill>
            <a:schemeClr val="tx1"/>
          </a:solidFill>
          <a:latin typeface="+mn-lt"/>
          <a:ea typeface="+mn-ea"/>
          <a:cs typeface="+mn-cs"/>
        </a:defRPr>
      </a:lvl7pPr>
      <a:lvl8pPr marL="3200080" algn="l" defTabSz="914308" rtl="0" eaLnBrk="1" latinLnBrk="0" hangingPunct="1">
        <a:defRPr kumimoji="1" sz="1786" kern="1200">
          <a:solidFill>
            <a:schemeClr val="tx1"/>
          </a:solidFill>
          <a:latin typeface="+mn-lt"/>
          <a:ea typeface="+mn-ea"/>
          <a:cs typeface="+mn-cs"/>
        </a:defRPr>
      </a:lvl8pPr>
      <a:lvl9pPr marL="3657234" algn="l" defTabSz="914308" rtl="0" eaLnBrk="1" latinLnBrk="0" hangingPunct="1">
        <a:defRPr kumimoji="1" sz="178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90F76-8E3F-4636-A9E9-4E648F6AC385}" type="datetimeFigureOut">
              <a:rPr kumimoji="1" lang="ja-JP" altLang="en-US" smtClean="0"/>
              <a:t>2019/7/3</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051B4-8CDC-43FC-BB3C-3F24E54D5564}" type="slidenum">
              <a:rPr kumimoji="1" lang="ja-JP" altLang="en-US" smtClean="0"/>
              <a:t>‹#›</a:t>
            </a:fld>
            <a:endParaRPr kumimoji="1" lang="ja-JP" altLang="en-US"/>
          </a:p>
        </p:txBody>
      </p:sp>
    </p:spTree>
    <p:extLst>
      <p:ext uri="{BB962C8B-B14F-4D97-AF65-F5344CB8AC3E}">
        <p14:creationId xmlns:p14="http://schemas.microsoft.com/office/powerpoint/2010/main" val="384522767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5.jpeg"/><Relationship Id="rId3" Type="http://schemas.openxmlformats.org/officeDocument/2006/relationships/image" Target="../media/image23.png"/><Relationship Id="rId21" Type="http://schemas.openxmlformats.org/officeDocument/2006/relationships/image" Target="../media/image37.jpeg"/><Relationship Id="rId7" Type="http://schemas.openxmlformats.org/officeDocument/2006/relationships/image" Target="../media/image27.png"/><Relationship Id="rId12" Type="http://schemas.microsoft.com/office/2007/relationships/hdphoto" Target="../media/hdphoto1.wdp"/><Relationship Id="rId17" Type="http://schemas.openxmlformats.org/officeDocument/2006/relationships/image" Target="../media/image34.png"/><Relationship Id="rId2" Type="http://schemas.openxmlformats.org/officeDocument/2006/relationships/notesSlide" Target="../notesSlides/notesSlide20.xml"/><Relationship Id="rId16" Type="http://schemas.microsoft.com/office/2007/relationships/hdphoto" Target="../media/hdphoto3.wdp"/><Relationship Id="rId20"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0.jpeg"/><Relationship Id="rId5" Type="http://schemas.openxmlformats.org/officeDocument/2006/relationships/image" Target="../media/image25.png"/><Relationship Id="rId15" Type="http://schemas.openxmlformats.org/officeDocument/2006/relationships/image" Target="../media/image33.png"/><Relationship Id="rId23" Type="http://schemas.openxmlformats.org/officeDocument/2006/relationships/image" Target="../media/image39.jpeg"/><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29.png"/><Relationship Id="rId14" Type="http://schemas.microsoft.com/office/2007/relationships/hdphoto" Target="../media/hdphoto2.wdp"/><Relationship Id="rId22"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g"/><Relationship Id="rId7" Type="http://schemas.openxmlformats.org/officeDocument/2006/relationships/image" Target="../media/image51.jpeg"/><Relationship Id="rId12"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xml"/><Relationship Id="rId5" Type="http://schemas.openxmlformats.org/officeDocument/2006/relationships/image" Target="../media/image64.jpeg"/><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gif"/><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5921" y="2348880"/>
            <a:ext cx="9214155" cy="1143158"/>
          </a:xfrm>
          <a:prstGeom prst="rect">
            <a:avLst/>
          </a:prstGeom>
          <a:noFill/>
        </p:spPr>
        <p:txBody>
          <a:bodyPr wrap="square" lIns="95782" tIns="47891" rIns="95782" bIns="47891" rtlCol="0">
            <a:spAutoFit/>
          </a:bodyPr>
          <a:lstStyle/>
          <a:p>
            <a:pPr algn="ctr"/>
            <a:r>
              <a:rPr lang="ja-JP" altLang="en-US" sz="3400" dirty="0" smtClean="0">
                <a:latin typeface="ＭＳ Ｐゴシック" panose="020B0600070205080204" pitchFamily="50" charset="-128"/>
                <a:cs typeface="メイリオ" panose="020B0604030504040204" pitchFamily="50" charset="-128"/>
              </a:rPr>
              <a:t>福島相双復興推進機構（官民</a:t>
            </a:r>
            <a:r>
              <a:rPr lang="ja-JP" altLang="en-US" sz="3400" dirty="0">
                <a:latin typeface="ＭＳ Ｐゴシック" panose="020B0600070205080204" pitchFamily="50" charset="-128"/>
                <a:cs typeface="メイリオ" panose="020B0604030504040204" pitchFamily="50" charset="-128"/>
              </a:rPr>
              <a:t>合同</a:t>
            </a:r>
            <a:r>
              <a:rPr lang="ja-JP" altLang="en-US" sz="3400" dirty="0" smtClean="0">
                <a:latin typeface="ＭＳ Ｐゴシック" panose="020B0600070205080204" pitchFamily="50" charset="-128"/>
                <a:cs typeface="メイリオ" panose="020B0604030504040204" pitchFamily="50" charset="-128"/>
              </a:rPr>
              <a:t>チーム）</a:t>
            </a:r>
            <a:endParaRPr lang="en-US" altLang="ja-JP" sz="3400" dirty="0" smtClean="0">
              <a:latin typeface="ＭＳ Ｐゴシック" panose="020B0600070205080204" pitchFamily="50" charset="-128"/>
              <a:cs typeface="メイリオ" panose="020B0604030504040204" pitchFamily="50" charset="-128"/>
            </a:endParaRPr>
          </a:p>
          <a:p>
            <a:pPr algn="ctr"/>
            <a:r>
              <a:rPr lang="ja-JP" altLang="en-US" sz="3400" dirty="0" smtClean="0">
                <a:latin typeface="ＭＳ Ｐゴシック" panose="020B0600070205080204" pitchFamily="50" charset="-128"/>
                <a:cs typeface="メイリオ" panose="020B0604030504040204" pitchFamily="50" charset="-128"/>
              </a:rPr>
              <a:t>の</a:t>
            </a:r>
            <a:r>
              <a:rPr lang="ja-JP" altLang="en-US" sz="3400" dirty="0">
                <a:latin typeface="ＭＳ Ｐゴシック" panose="020B0600070205080204" pitchFamily="50" charset="-128"/>
                <a:cs typeface="メイリオ" panose="020B0604030504040204" pitchFamily="50" charset="-128"/>
              </a:rPr>
              <a:t>活動状況について</a:t>
            </a:r>
          </a:p>
        </p:txBody>
      </p:sp>
      <p:sp>
        <p:nvSpPr>
          <p:cNvPr id="6" name="テキスト ボックス 5"/>
          <p:cNvSpPr txBox="1"/>
          <p:nvPr/>
        </p:nvSpPr>
        <p:spPr>
          <a:xfrm>
            <a:off x="2791900" y="5229200"/>
            <a:ext cx="4322195" cy="973881"/>
          </a:xfrm>
          <a:prstGeom prst="rect">
            <a:avLst/>
          </a:prstGeom>
          <a:noFill/>
        </p:spPr>
        <p:txBody>
          <a:bodyPr wrap="square" lIns="95782" tIns="47891" rIns="95782" bIns="47891" rtlCol="0">
            <a:spAutoFit/>
          </a:bodyPr>
          <a:lstStyle/>
          <a:p>
            <a:pPr algn="dist"/>
            <a:r>
              <a:rPr kumimoji="1" lang="ja-JP" altLang="en-US" dirty="0" smtClean="0">
                <a:latin typeface="ＭＳ Ｐゴシック" panose="020B0600070205080204" pitchFamily="50" charset="-128"/>
                <a:ea typeface="ＭＳ Ｐゴシック" panose="020B0600070205080204" pitchFamily="50" charset="-128"/>
                <a:cs typeface="メイリオ" panose="020B0604030504040204" pitchFamily="50" charset="-128"/>
              </a:rPr>
              <a:t>令和元年７</a:t>
            </a:r>
            <a:r>
              <a:rPr lang="ja-JP" altLang="en-US" dirty="0" smtClean="0">
                <a:latin typeface="ＭＳ Ｐゴシック" panose="020B0600070205080204" pitchFamily="50" charset="-128"/>
                <a:ea typeface="ＭＳ Ｐゴシック" panose="020B0600070205080204" pitchFamily="50" charset="-128"/>
                <a:cs typeface="メイリオ" panose="020B0604030504040204" pitchFamily="50" charset="-128"/>
              </a:rPr>
              <a:t>月</a:t>
            </a:r>
            <a:endParaRPr lang="en-US" altLang="ja-JP"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dist"/>
            <a:r>
              <a:rPr lang="ja-JP" altLang="en-US" dirty="0" smtClean="0">
                <a:latin typeface="ＭＳ Ｐゴシック" panose="020B0600070205080204" pitchFamily="50" charset="-128"/>
                <a:cs typeface="メイリオ" panose="020B0604030504040204" pitchFamily="50" charset="-128"/>
              </a:rPr>
              <a:t>公益</a:t>
            </a:r>
            <a:r>
              <a:rPr lang="ja-JP" altLang="en-US" dirty="0">
                <a:latin typeface="ＭＳ Ｐゴシック" panose="020B0600070205080204" pitchFamily="50" charset="-128"/>
                <a:cs typeface="メイリオ" panose="020B0604030504040204" pitchFamily="50" charset="-128"/>
              </a:rPr>
              <a:t>社団法人　福島相双復興推進機構</a:t>
            </a:r>
            <a:br>
              <a:rPr lang="ja-JP" altLang="en-US" dirty="0">
                <a:latin typeface="ＭＳ Ｐゴシック" panose="020B0600070205080204" pitchFamily="50" charset="-128"/>
                <a:cs typeface="メイリオ" panose="020B0604030504040204" pitchFamily="50" charset="-128"/>
              </a:rPr>
            </a:br>
            <a:r>
              <a:rPr lang="ja-JP" altLang="en-US" dirty="0">
                <a:latin typeface="ＭＳ Ｐゴシック" panose="020B0600070205080204" pitchFamily="50" charset="-128"/>
                <a:cs typeface="メイリオ" panose="020B0604030504040204" pitchFamily="50" charset="-128"/>
              </a:rPr>
              <a:t>（福島相双復興官民合同チーム）</a:t>
            </a:r>
            <a:endParaRPr kumimoji="1"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3228947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272479" y="624593"/>
            <a:ext cx="9361040" cy="1015663"/>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285750" lvl="0" indent="-285750">
              <a:lnSpc>
                <a:spcPts val="2200"/>
              </a:lnSpc>
              <a:spcAft>
                <a:spcPts val="600"/>
              </a:spcAft>
              <a:buFont typeface="Meiryo UI" panose="020B0604030504040204" pitchFamily="50" charset="-128"/>
              <a:buChar char="○"/>
              <a:defRPr/>
            </a:pPr>
            <a:r>
              <a:rPr kumimoji="1" lang="ja-JP" altLang="en-US" sz="1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平成</a:t>
            </a:r>
            <a:r>
              <a:rPr kumimoji="1" lang="en-US" altLang="ja-JP" sz="1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27</a:t>
            </a:r>
            <a:r>
              <a:rPr kumimoji="1" lang="ja-JP" altLang="en-US" sz="1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月に官民合同チームが創設されて以降</a:t>
            </a:r>
            <a:r>
              <a:rPr kumimoji="1" lang="ja-JP" altLang="en-US" sz="1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7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約</a:t>
            </a:r>
            <a:r>
              <a:rPr lang="en-US" altLang="ja-JP" sz="1700" b="1" dirty="0" smtClean="0">
                <a:solidFill>
                  <a:schemeClr val="tx1"/>
                </a:solidFill>
                <a:latin typeface="Meiryo UI" panose="020B0604030504040204" pitchFamily="50" charset="-128"/>
                <a:ea typeface="Meiryo UI" panose="020B0604030504040204" pitchFamily="50" charset="-128"/>
              </a:rPr>
              <a:t>5</a:t>
            </a:r>
            <a:r>
              <a:rPr kumimoji="1" lang="en-US" altLang="ja-JP" sz="17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,300</a:t>
            </a:r>
            <a:r>
              <a:rPr kumimoji="1" lang="ja-JP" altLang="en-US" sz="17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事業者</a:t>
            </a:r>
            <a:r>
              <a:rPr kumimoji="1" lang="ja-JP" altLang="en-US" sz="1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を個別訪問</a:t>
            </a:r>
            <a:r>
              <a:rPr kumimoji="1" lang="ja-JP" altLang="en-US" sz="1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。再訪問、コンサルティング活動を含め、累計は</a:t>
            </a:r>
            <a:r>
              <a:rPr kumimoji="1" lang="ja-JP" altLang="en-US" sz="17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約</a:t>
            </a:r>
            <a:r>
              <a:rPr lang="en-US" altLang="ja-JP" sz="1700" b="1" dirty="0" smtClean="0">
                <a:solidFill>
                  <a:schemeClr val="tx1"/>
                </a:solidFill>
                <a:latin typeface="Meiryo UI" panose="020B0604030504040204" pitchFamily="50" charset="-128"/>
                <a:ea typeface="Meiryo UI" panose="020B0604030504040204" pitchFamily="50" charset="-128"/>
              </a:rPr>
              <a:t>33</a:t>
            </a:r>
            <a:r>
              <a:rPr kumimoji="1" lang="en-US" altLang="ja-JP" sz="17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,800</a:t>
            </a:r>
            <a:r>
              <a:rPr kumimoji="1" lang="ja-JP" altLang="en-US" sz="17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回</a:t>
            </a:r>
            <a:r>
              <a:rPr kumimoji="1" lang="ja-JP" altLang="en-US" sz="1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285750" lvl="0" indent="-285750">
              <a:lnSpc>
                <a:spcPts val="2200"/>
              </a:lnSpc>
              <a:spcAft>
                <a:spcPts val="600"/>
              </a:spcAft>
              <a:buFont typeface="Meiryo UI" panose="020B0604030504040204" pitchFamily="50" charset="-128"/>
              <a:buChar char="○"/>
              <a:defRPr/>
            </a:pPr>
            <a:r>
              <a:rPr lang="ja-JP" altLang="en-US" sz="1700" dirty="0">
                <a:solidFill>
                  <a:schemeClr val="tx1"/>
                </a:solidFill>
                <a:latin typeface="Meiryo UI" panose="020B0604030504040204" pitchFamily="50" charset="-128"/>
                <a:ea typeface="Meiryo UI" panose="020B0604030504040204" pitchFamily="50" charset="-128"/>
              </a:rPr>
              <a:t>帰還再開の比率が、平成</a:t>
            </a:r>
            <a:r>
              <a:rPr lang="en-US" altLang="ja-JP" sz="1700" dirty="0">
                <a:solidFill>
                  <a:schemeClr val="tx1"/>
                </a:solidFill>
                <a:latin typeface="Meiryo UI" panose="020B0604030504040204" pitchFamily="50" charset="-128"/>
                <a:ea typeface="Meiryo UI" panose="020B0604030504040204" pitchFamily="50" charset="-128"/>
              </a:rPr>
              <a:t>28</a:t>
            </a:r>
            <a:r>
              <a:rPr lang="ja-JP" altLang="en-US" sz="1700" dirty="0">
                <a:solidFill>
                  <a:schemeClr val="tx1"/>
                </a:solidFill>
                <a:latin typeface="Meiryo UI" panose="020B0604030504040204" pitchFamily="50" charset="-128"/>
                <a:ea typeface="Meiryo UI" panose="020B0604030504040204" pitchFamily="50" charset="-128"/>
              </a:rPr>
              <a:t>年</a:t>
            </a:r>
            <a:r>
              <a:rPr lang="en-US" altLang="ja-JP" sz="1700" dirty="0">
                <a:solidFill>
                  <a:schemeClr val="tx1"/>
                </a:solidFill>
                <a:latin typeface="Meiryo UI" panose="020B0604030504040204" pitchFamily="50" charset="-128"/>
                <a:ea typeface="Meiryo UI" panose="020B0604030504040204" pitchFamily="50" charset="-128"/>
              </a:rPr>
              <a:t>1</a:t>
            </a:r>
            <a:r>
              <a:rPr lang="ja-JP" altLang="en-US" sz="1700" dirty="0">
                <a:solidFill>
                  <a:schemeClr val="tx1"/>
                </a:solidFill>
                <a:latin typeface="Meiryo UI" panose="020B0604030504040204" pitchFamily="50" charset="-128"/>
                <a:ea typeface="Meiryo UI" panose="020B0604030504040204" pitchFamily="50" charset="-128"/>
              </a:rPr>
              <a:t>月</a:t>
            </a:r>
            <a:r>
              <a:rPr lang="ja-JP" altLang="en-US" sz="1700" dirty="0" smtClean="0">
                <a:solidFill>
                  <a:schemeClr val="tx1"/>
                </a:solidFill>
                <a:latin typeface="Meiryo UI" panose="020B0604030504040204" pitchFamily="50" charset="-128"/>
                <a:ea typeface="Meiryo UI" panose="020B0604030504040204" pitchFamily="50" charset="-128"/>
              </a:rPr>
              <a:t>の</a:t>
            </a:r>
            <a:r>
              <a:rPr lang="en-US" altLang="ja-JP" sz="1700" dirty="0" smtClean="0">
                <a:solidFill>
                  <a:schemeClr val="tx1"/>
                </a:solidFill>
                <a:latin typeface="Meiryo UI" panose="020B0604030504040204" pitchFamily="50" charset="-128"/>
                <a:ea typeface="Meiryo UI" panose="020B0604030504040204" pitchFamily="50" charset="-128"/>
              </a:rPr>
              <a:t>21</a:t>
            </a:r>
            <a:r>
              <a:rPr lang="ja-JP" altLang="en-US" sz="1700" dirty="0" smtClean="0">
                <a:solidFill>
                  <a:schemeClr val="tx1"/>
                </a:solidFill>
                <a:latin typeface="Meiryo UI" panose="020B0604030504040204" pitchFamily="50" charset="-128"/>
                <a:ea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rPr>
              <a:t>から</a:t>
            </a:r>
            <a:r>
              <a:rPr lang="ja-JP" altLang="en-US" sz="1700" dirty="0" smtClean="0">
                <a:solidFill>
                  <a:schemeClr val="tx1"/>
                </a:solidFill>
                <a:latin typeface="Meiryo UI" panose="020B0604030504040204" pitchFamily="50" charset="-128"/>
                <a:ea typeface="Meiryo UI" panose="020B0604030504040204" pitchFamily="50" charset="-128"/>
              </a:rPr>
              <a:t>平成</a:t>
            </a:r>
            <a:r>
              <a:rPr lang="en-US" altLang="ja-JP" sz="1700" dirty="0" smtClean="0">
                <a:solidFill>
                  <a:schemeClr val="tx1"/>
                </a:solidFill>
                <a:latin typeface="Meiryo UI" panose="020B0604030504040204" pitchFamily="50" charset="-128"/>
                <a:ea typeface="Meiryo UI" panose="020B0604030504040204" pitchFamily="50" charset="-128"/>
              </a:rPr>
              <a:t>31</a:t>
            </a:r>
            <a:r>
              <a:rPr lang="ja-JP" altLang="en-US" sz="1700" dirty="0" smtClean="0">
                <a:solidFill>
                  <a:schemeClr val="tx1"/>
                </a:solidFill>
                <a:latin typeface="Meiryo UI" panose="020B0604030504040204" pitchFamily="50" charset="-128"/>
                <a:ea typeface="Meiryo UI" panose="020B0604030504040204" pitchFamily="50" charset="-128"/>
              </a:rPr>
              <a:t>年</a:t>
            </a:r>
            <a:r>
              <a:rPr lang="en-US" altLang="ja-JP" sz="1700" dirty="0" smtClean="0">
                <a:solidFill>
                  <a:schemeClr val="tx1"/>
                </a:solidFill>
                <a:latin typeface="Meiryo UI" panose="020B0604030504040204" pitchFamily="50" charset="-128"/>
                <a:ea typeface="Meiryo UI" panose="020B0604030504040204" pitchFamily="50" charset="-128"/>
              </a:rPr>
              <a:t>1</a:t>
            </a:r>
            <a:r>
              <a:rPr lang="ja-JP" altLang="en-US" sz="1700" dirty="0" smtClean="0">
                <a:solidFill>
                  <a:schemeClr val="tx1"/>
                </a:solidFill>
                <a:latin typeface="Meiryo UI" panose="020B0604030504040204" pitchFamily="50" charset="-128"/>
                <a:ea typeface="Meiryo UI" panose="020B0604030504040204" pitchFamily="50" charset="-128"/>
              </a:rPr>
              <a:t>月に</a:t>
            </a:r>
            <a:r>
              <a:rPr lang="en-US" altLang="ja-JP" sz="1700" dirty="0" smtClean="0">
                <a:solidFill>
                  <a:schemeClr val="tx1"/>
                </a:solidFill>
                <a:latin typeface="Meiryo UI" panose="020B0604030504040204" pitchFamily="50" charset="-128"/>
                <a:ea typeface="Meiryo UI" panose="020B0604030504040204" pitchFamily="50" charset="-128"/>
              </a:rPr>
              <a:t>30</a:t>
            </a:r>
            <a:r>
              <a:rPr lang="ja-JP" altLang="en-US" sz="1700" dirty="0" smtClean="0">
                <a:solidFill>
                  <a:schemeClr val="tx1"/>
                </a:solidFill>
                <a:latin typeface="Meiryo UI" panose="020B0604030504040204" pitchFamily="50" charset="-128"/>
                <a:ea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rPr>
              <a:t>と徐々に上昇</a:t>
            </a:r>
            <a:r>
              <a:rPr lang="ja-JP" altLang="en-US" sz="1700" dirty="0" smtClean="0">
                <a:solidFill>
                  <a:schemeClr val="tx1"/>
                </a:solidFill>
                <a:latin typeface="Meiryo UI" panose="020B0604030504040204" pitchFamily="50" charset="-128"/>
                <a:ea typeface="Meiryo UI" panose="020B0604030504040204" pitchFamily="50" charset="-128"/>
              </a:rPr>
              <a:t>。</a:t>
            </a:r>
            <a:endParaRPr lang="ja-JP" altLang="en-US" sz="1700" dirty="0">
              <a:solidFill>
                <a:schemeClr val="tx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3"/>
          <a:srcRect l="887" t="1199" r="887" b="12153"/>
          <a:stretch/>
        </p:blipFill>
        <p:spPr>
          <a:xfrm>
            <a:off x="776534" y="2093375"/>
            <a:ext cx="8352925" cy="4377899"/>
          </a:xfrm>
          <a:prstGeom prst="rect">
            <a:avLst/>
          </a:prstGeom>
        </p:spPr>
      </p:pic>
      <p:sp>
        <p:nvSpPr>
          <p:cNvPr id="14" name="タイトル 1"/>
          <p:cNvSpPr txBox="1">
            <a:spLocks/>
          </p:cNvSpPr>
          <p:nvPr/>
        </p:nvSpPr>
        <p:spPr>
          <a:xfrm>
            <a:off x="105892" y="69720"/>
            <a:ext cx="9694217"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被災</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再開等</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の状況</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6"/>
          <p:cNvSpPr>
            <a:spLocks noGrp="1"/>
          </p:cNvSpPr>
          <p:nvPr>
            <p:ph type="sldNum" sz="quarter" idx="4294967295"/>
          </p:nvPr>
        </p:nvSpPr>
        <p:spPr>
          <a:xfrm>
            <a:off x="7594600" y="6492875"/>
            <a:ext cx="2311400" cy="365125"/>
          </a:xfrm>
          <a:prstGeom prst="rect">
            <a:avLst/>
          </a:prstGeom>
        </p:spPr>
        <p:txBody>
          <a:bodyPr/>
          <a:lstStyle/>
          <a:p>
            <a:pPr algn="r"/>
            <a:fld id="{8EA630E9-1B0A-4B1D-BA36-D058A3B76EFC}" type="slidenum">
              <a:rPr lang="ja-JP" altLang="en-US" sz="1400">
                <a:solidFill>
                  <a:prstClr val="black">
                    <a:tint val="75000"/>
                  </a:prstClr>
                </a:solidFill>
              </a:rPr>
              <a:pPr algn="r"/>
              <a:t>9</a:t>
            </a:fld>
            <a:endParaRPr lang="ja-JP" altLang="en-US" sz="1400" dirty="0">
              <a:solidFill>
                <a:prstClr val="black">
                  <a:tint val="75000"/>
                </a:prstClr>
              </a:solidFill>
            </a:endParaRPr>
          </a:p>
        </p:txBody>
      </p:sp>
      <p:sp>
        <p:nvSpPr>
          <p:cNvPr id="33" name="正方形/長方形 32"/>
          <p:cNvSpPr/>
          <p:nvPr/>
        </p:nvSpPr>
        <p:spPr>
          <a:xfrm>
            <a:off x="3872880" y="1725299"/>
            <a:ext cx="2119393" cy="35013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事業再開等の状況</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6527495" y="1701737"/>
            <a:ext cx="3178033" cy="373700"/>
          </a:xfrm>
          <a:prstGeom prst="rect">
            <a:avLst/>
          </a:prstGeom>
        </p:spPr>
        <p:txBody>
          <a:bodyPr wrap="square" lIns="95764" tIns="47883" rIns="95764" bIns="47883">
            <a:spAutoFit/>
          </a:bodyPr>
          <a:lstStyle/>
          <a:p>
            <a:pPr lvl="0">
              <a:defRPr/>
            </a:pPr>
            <a:r>
              <a:rPr kumimoji="1" lang="en-US" altLang="ja-JP" sz="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※1</a:t>
            </a:r>
            <a:r>
              <a:rPr kumimoji="1" lang="ja-JP" altLang="en-US" sz="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月</a:t>
            </a:r>
            <a:r>
              <a:rPr kumimoji="1" lang="en-US" altLang="ja-JP" sz="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31</a:t>
            </a:r>
            <a:r>
              <a:rPr lang="ja-JP" altLang="en-US" sz="900" noProof="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日</a:t>
            </a:r>
            <a:r>
              <a:rPr lang="ja-JP" altLang="en-US" sz="900" dirty="0" err="1">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までに</a:t>
            </a:r>
            <a:r>
              <a:rPr lang="ja-JP" altLang="en-US" sz="9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官民合同チームが訪問した</a:t>
            </a:r>
            <a:r>
              <a:rPr lang="ja-JP" altLang="en-US"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件数を構成比で示したもの。</a:t>
            </a:r>
            <a:r>
              <a:rPr lang="ja-JP" altLang="en-US" sz="9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震災後創業した事業者は含まない</a:t>
            </a:r>
            <a:r>
              <a:rPr lang="ja-JP" altLang="en-US"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a:t>
            </a:r>
            <a:endParaRPr lang="ja-JP" altLang="en-US" sz="9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3" name="テキスト ボックス 2"/>
          <p:cNvSpPr txBox="1"/>
          <p:nvPr/>
        </p:nvSpPr>
        <p:spPr bwMode="gray">
          <a:xfrm>
            <a:off x="2472991" y="6453336"/>
            <a:ext cx="4960012" cy="369332"/>
          </a:xfrm>
          <a:prstGeom prst="rect">
            <a:avLst/>
          </a:prstGeom>
          <a:noFill/>
        </p:spPr>
        <p:txBody>
          <a:bodyPr wrap="none" rtlCol="0">
            <a:spAutoFit/>
          </a:bodyPr>
          <a:lstStyle/>
          <a:p>
            <a:r>
              <a:rPr kumimoji="1" lang="ja-JP" altLang="en-US" sz="1800" dirty="0" smtClean="0">
                <a:solidFill>
                  <a:schemeClr val="accent1"/>
                </a:solidFill>
              </a:rPr>
              <a:t>■</a:t>
            </a:r>
            <a:r>
              <a:rPr kumimoji="1" lang="ja-JP" altLang="en-US" sz="1800" dirty="0" smtClean="0"/>
              <a:t>帰還再開　</a:t>
            </a:r>
            <a:r>
              <a:rPr lang="ja-JP" altLang="en-US" sz="1800" dirty="0"/>
              <a:t> </a:t>
            </a:r>
            <a:r>
              <a:rPr lang="ja-JP" altLang="en-US" sz="1800" dirty="0" smtClean="0"/>
              <a:t>　</a:t>
            </a:r>
            <a:r>
              <a:rPr lang="ja-JP" altLang="en-US" sz="1800" dirty="0" smtClean="0">
                <a:solidFill>
                  <a:srgbClr val="C0504D"/>
                </a:solidFill>
              </a:rPr>
              <a:t>■</a:t>
            </a:r>
            <a:r>
              <a:rPr kumimoji="1" lang="ja-JP" altLang="en-US" sz="1800" dirty="0" smtClean="0"/>
              <a:t>移転再開　　</a:t>
            </a:r>
            <a:r>
              <a:rPr lang="ja-JP" altLang="en-US" sz="1800" dirty="0"/>
              <a:t> </a:t>
            </a:r>
            <a:r>
              <a:rPr lang="ja-JP" altLang="en-US" sz="1800" dirty="0">
                <a:solidFill>
                  <a:srgbClr val="9BBB59"/>
                </a:solidFill>
              </a:rPr>
              <a:t>■</a:t>
            </a:r>
            <a:r>
              <a:rPr kumimoji="1" lang="ja-JP" altLang="en-US" sz="1800" dirty="0" smtClean="0"/>
              <a:t>休業　</a:t>
            </a:r>
            <a:r>
              <a:rPr lang="ja-JP" altLang="en-US" sz="1800" dirty="0"/>
              <a:t> </a:t>
            </a:r>
            <a:r>
              <a:rPr lang="ja-JP" altLang="en-US" sz="1800" dirty="0" smtClean="0"/>
              <a:t>　</a:t>
            </a:r>
            <a:r>
              <a:rPr lang="ja-JP" altLang="en-US" sz="1800" dirty="0" smtClean="0">
                <a:solidFill>
                  <a:srgbClr val="8064A2"/>
                </a:solidFill>
              </a:rPr>
              <a:t>■</a:t>
            </a:r>
            <a:r>
              <a:rPr kumimoji="1" lang="ja-JP" altLang="en-US" sz="1800" dirty="0" smtClean="0"/>
              <a:t>引退</a:t>
            </a:r>
            <a:endParaRPr kumimoji="1" lang="ja-JP" altLang="en-US" sz="1800" dirty="0"/>
          </a:p>
        </p:txBody>
      </p:sp>
    </p:spTree>
    <p:extLst>
      <p:ext uri="{BB962C8B-B14F-4D97-AF65-F5344CB8AC3E}">
        <p14:creationId xmlns:p14="http://schemas.microsoft.com/office/powerpoint/2010/main" val="1470265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9461312" y="2881187"/>
            <a:ext cx="405149" cy="3269693"/>
            <a:chOff x="9149264" y="2643365"/>
            <a:chExt cx="505134" cy="3114706"/>
          </a:xfrm>
        </p:grpSpPr>
        <p:sp>
          <p:nvSpPr>
            <p:cNvPr id="25" name="正方形/長方形 24"/>
            <p:cNvSpPr/>
            <p:nvPr/>
          </p:nvSpPr>
          <p:spPr>
            <a:xfrm>
              <a:off x="9549063" y="2647147"/>
              <a:ext cx="105335" cy="3007686"/>
            </a:xfrm>
            <a:prstGeom prst="rect">
              <a:avLst/>
            </a:prstGeom>
            <a:solidFill>
              <a:srgbClr val="F5B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9149264" y="3914492"/>
              <a:ext cx="436447" cy="73856"/>
            </a:xfrm>
            <a:prstGeom prst="rect">
              <a:avLst/>
            </a:prstGeom>
            <a:solidFill>
              <a:srgbClr val="F5B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9158418" y="2643365"/>
              <a:ext cx="440794" cy="62124"/>
            </a:xfrm>
            <a:prstGeom prst="rect">
              <a:avLst/>
            </a:prstGeom>
            <a:solidFill>
              <a:srgbClr val="F5B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左矢印 27"/>
            <p:cNvSpPr/>
            <p:nvPr/>
          </p:nvSpPr>
          <p:spPr>
            <a:xfrm>
              <a:off x="9166515" y="5509331"/>
              <a:ext cx="468493" cy="248740"/>
            </a:xfrm>
            <a:prstGeom prst="leftArrow">
              <a:avLst>
                <a:gd name="adj1" fmla="val 28974"/>
                <a:gd name="adj2" fmla="val 50000"/>
              </a:avLst>
            </a:prstGeom>
            <a:solidFill>
              <a:srgbClr val="F5B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9" name="グループ化 28"/>
          <p:cNvGrpSpPr/>
          <p:nvPr/>
        </p:nvGrpSpPr>
        <p:grpSpPr>
          <a:xfrm>
            <a:off x="9345488" y="1581130"/>
            <a:ext cx="350492" cy="4130177"/>
            <a:chOff x="8852623" y="1337767"/>
            <a:chExt cx="886304" cy="4034139"/>
          </a:xfrm>
        </p:grpSpPr>
        <p:grpSp>
          <p:nvGrpSpPr>
            <p:cNvPr id="31" name="グループ化 30"/>
            <p:cNvGrpSpPr/>
            <p:nvPr/>
          </p:nvGrpSpPr>
          <p:grpSpPr>
            <a:xfrm>
              <a:off x="8852623" y="1337767"/>
              <a:ext cx="886304" cy="3944408"/>
              <a:chOff x="8852623" y="1337767"/>
              <a:chExt cx="886304" cy="3944408"/>
            </a:xfrm>
          </p:grpSpPr>
          <p:sp>
            <p:nvSpPr>
              <p:cNvPr id="47" name="正方形/長方形 46"/>
              <p:cNvSpPr/>
              <p:nvPr/>
            </p:nvSpPr>
            <p:spPr>
              <a:xfrm>
                <a:off x="8954010" y="3494081"/>
                <a:ext cx="763640" cy="70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正方形/長方形 47"/>
              <p:cNvSpPr/>
              <p:nvPr/>
            </p:nvSpPr>
            <p:spPr>
              <a:xfrm flipH="1">
                <a:off x="9547802" y="1337767"/>
                <a:ext cx="191125" cy="39444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9016675" y="2157998"/>
                <a:ext cx="700975" cy="68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8852623" y="1337768"/>
                <a:ext cx="702801" cy="967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38" name="左矢印 37"/>
            <p:cNvSpPr/>
            <p:nvPr/>
          </p:nvSpPr>
          <p:spPr>
            <a:xfrm>
              <a:off x="9191482" y="5109781"/>
              <a:ext cx="526168" cy="262125"/>
            </a:xfrm>
            <a:prstGeom prst="leftArrow">
              <a:avLst>
                <a:gd name="adj1" fmla="val 28974"/>
                <a:gd name="adj2"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064" name="グループ化 12"/>
          <p:cNvGrpSpPr>
            <a:grpSpLocks/>
          </p:cNvGrpSpPr>
          <p:nvPr/>
        </p:nvGrpSpPr>
        <p:grpSpPr bwMode="auto">
          <a:xfrm>
            <a:off x="1011238" y="63500"/>
            <a:ext cx="309563" cy="914400"/>
            <a:chOff x="0" y="0"/>
            <a:chExt cx="2857" cy="9144"/>
          </a:xfrm>
        </p:grpSpPr>
      </p:grpSp>
      <p:grpSp>
        <p:nvGrpSpPr>
          <p:cNvPr id="33" name="グループ化 12"/>
          <p:cNvGrpSpPr>
            <a:grpSpLocks/>
          </p:cNvGrpSpPr>
          <p:nvPr/>
        </p:nvGrpSpPr>
        <p:grpSpPr bwMode="auto">
          <a:xfrm>
            <a:off x="782506" y="45358"/>
            <a:ext cx="239543" cy="653143"/>
            <a:chOff x="0" y="0"/>
            <a:chExt cx="2857" cy="9144"/>
          </a:xfrm>
        </p:grpSpPr>
      </p:grpSp>
      <p:sp>
        <p:nvSpPr>
          <p:cNvPr id="23" name="Rectangle 2"/>
          <p:cNvSpPr>
            <a:spLocks noChangeArrowheads="1"/>
          </p:cNvSpPr>
          <p:nvPr/>
        </p:nvSpPr>
        <p:spPr bwMode="auto">
          <a:xfrm>
            <a:off x="-407222" y="404664"/>
            <a:ext cx="3087870" cy="25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05091" tIns="35825" rIns="705091" bIns="3582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市町村別の事業再開意向</a:t>
            </a:r>
            <a:endParaRPr kumimoji="0"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1"/>
          <p:cNvSpPr txBox="1">
            <a:spLocks/>
          </p:cNvSpPr>
          <p:nvPr/>
        </p:nvSpPr>
        <p:spPr>
          <a:xfrm>
            <a:off x="0" y="44624"/>
            <a:ext cx="9839779" cy="332656"/>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市町村別の事業再開意向</a:t>
            </a:r>
          </a:p>
        </p:txBody>
      </p:sp>
      <p:sp>
        <p:nvSpPr>
          <p:cNvPr id="21" name="テキスト ボックス 20"/>
          <p:cNvSpPr txBox="1"/>
          <p:nvPr/>
        </p:nvSpPr>
        <p:spPr>
          <a:xfrm>
            <a:off x="9479491" y="6513478"/>
            <a:ext cx="426509" cy="312161"/>
          </a:xfrm>
          <a:prstGeom prst="rect">
            <a:avLst/>
          </a:prstGeom>
          <a:noFill/>
        </p:spPr>
        <p:txBody>
          <a:bodyPr wrap="square" lIns="95782" tIns="47891" rIns="95782" bIns="47891" rtlCol="0">
            <a:spAutoFit/>
          </a:bodyPr>
          <a:lstStyle>
            <a:defPPr>
              <a:defRPr lang="ja-JP"/>
            </a:defPPr>
            <a:lvl1pPr algn="ctr">
              <a:defRPr sz="1400">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smtClean="0"/>
              <a:t>10</a:t>
            </a:r>
          </a:p>
        </p:txBody>
      </p:sp>
      <p:graphicFrame>
        <p:nvGraphicFramePr>
          <p:cNvPr id="22" name="表 21"/>
          <p:cNvGraphicFramePr>
            <a:graphicFrameLocks noGrp="1"/>
          </p:cNvGraphicFramePr>
          <p:nvPr>
            <p:extLst>
              <p:ext uri="{D42A27DB-BD31-4B8C-83A1-F6EECF244321}">
                <p14:modId xmlns:p14="http://schemas.microsoft.com/office/powerpoint/2010/main" val="1494509210"/>
              </p:ext>
            </p:extLst>
          </p:nvPr>
        </p:nvGraphicFramePr>
        <p:xfrm>
          <a:off x="56456" y="908720"/>
          <a:ext cx="9402036" cy="5640101"/>
        </p:xfrm>
        <a:graphic>
          <a:graphicData uri="http://schemas.openxmlformats.org/drawingml/2006/table">
            <a:tbl>
              <a:tblPr/>
              <a:tblGrid>
                <a:gridCol w="317228">
                  <a:extLst>
                    <a:ext uri="{9D8B030D-6E8A-4147-A177-3AD203B41FA5}">
                      <a16:colId xmlns:a16="http://schemas.microsoft.com/office/drawing/2014/main" val="20000"/>
                    </a:ext>
                  </a:extLst>
                </a:gridCol>
                <a:gridCol w="1983998">
                  <a:extLst>
                    <a:ext uri="{9D8B030D-6E8A-4147-A177-3AD203B41FA5}">
                      <a16:colId xmlns:a16="http://schemas.microsoft.com/office/drawing/2014/main" val="20001"/>
                    </a:ext>
                  </a:extLst>
                </a:gridCol>
                <a:gridCol w="457231">
                  <a:extLst>
                    <a:ext uri="{9D8B030D-6E8A-4147-A177-3AD203B41FA5}">
                      <a16:colId xmlns:a16="http://schemas.microsoft.com/office/drawing/2014/main" val="20002"/>
                    </a:ext>
                  </a:extLst>
                </a:gridCol>
                <a:gridCol w="457231">
                  <a:extLst>
                    <a:ext uri="{9D8B030D-6E8A-4147-A177-3AD203B41FA5}">
                      <a16:colId xmlns:a16="http://schemas.microsoft.com/office/drawing/2014/main" val="20003"/>
                    </a:ext>
                  </a:extLst>
                </a:gridCol>
                <a:gridCol w="457231">
                  <a:extLst>
                    <a:ext uri="{9D8B030D-6E8A-4147-A177-3AD203B41FA5}">
                      <a16:colId xmlns:a16="http://schemas.microsoft.com/office/drawing/2014/main" val="20004"/>
                    </a:ext>
                  </a:extLst>
                </a:gridCol>
                <a:gridCol w="457231">
                  <a:extLst>
                    <a:ext uri="{9D8B030D-6E8A-4147-A177-3AD203B41FA5}">
                      <a16:colId xmlns:a16="http://schemas.microsoft.com/office/drawing/2014/main" val="20005"/>
                    </a:ext>
                  </a:extLst>
                </a:gridCol>
                <a:gridCol w="457231">
                  <a:extLst>
                    <a:ext uri="{9D8B030D-6E8A-4147-A177-3AD203B41FA5}">
                      <a16:colId xmlns:a16="http://schemas.microsoft.com/office/drawing/2014/main" val="20006"/>
                    </a:ext>
                  </a:extLst>
                </a:gridCol>
                <a:gridCol w="457231">
                  <a:extLst>
                    <a:ext uri="{9D8B030D-6E8A-4147-A177-3AD203B41FA5}">
                      <a16:colId xmlns:a16="http://schemas.microsoft.com/office/drawing/2014/main" val="20007"/>
                    </a:ext>
                  </a:extLst>
                </a:gridCol>
                <a:gridCol w="457231">
                  <a:extLst>
                    <a:ext uri="{9D8B030D-6E8A-4147-A177-3AD203B41FA5}">
                      <a16:colId xmlns:a16="http://schemas.microsoft.com/office/drawing/2014/main" val="20008"/>
                    </a:ext>
                  </a:extLst>
                </a:gridCol>
                <a:gridCol w="457231">
                  <a:extLst>
                    <a:ext uri="{9D8B030D-6E8A-4147-A177-3AD203B41FA5}">
                      <a16:colId xmlns:a16="http://schemas.microsoft.com/office/drawing/2014/main" val="20009"/>
                    </a:ext>
                  </a:extLst>
                </a:gridCol>
                <a:gridCol w="457231">
                  <a:extLst>
                    <a:ext uri="{9D8B030D-6E8A-4147-A177-3AD203B41FA5}">
                      <a16:colId xmlns:a16="http://schemas.microsoft.com/office/drawing/2014/main" val="20010"/>
                    </a:ext>
                  </a:extLst>
                </a:gridCol>
                <a:gridCol w="457231">
                  <a:extLst>
                    <a:ext uri="{9D8B030D-6E8A-4147-A177-3AD203B41FA5}">
                      <a16:colId xmlns:a16="http://schemas.microsoft.com/office/drawing/2014/main" val="20011"/>
                    </a:ext>
                  </a:extLst>
                </a:gridCol>
                <a:gridCol w="457231">
                  <a:extLst>
                    <a:ext uri="{9D8B030D-6E8A-4147-A177-3AD203B41FA5}">
                      <a16:colId xmlns:a16="http://schemas.microsoft.com/office/drawing/2014/main" val="20012"/>
                    </a:ext>
                  </a:extLst>
                </a:gridCol>
                <a:gridCol w="585787">
                  <a:extLst>
                    <a:ext uri="{9D8B030D-6E8A-4147-A177-3AD203B41FA5}">
                      <a16:colId xmlns:a16="http://schemas.microsoft.com/office/drawing/2014/main" val="20013"/>
                    </a:ext>
                  </a:extLst>
                </a:gridCol>
                <a:gridCol w="457231">
                  <a:extLst>
                    <a:ext uri="{9D8B030D-6E8A-4147-A177-3AD203B41FA5}">
                      <a16:colId xmlns:a16="http://schemas.microsoft.com/office/drawing/2014/main" val="20014"/>
                    </a:ext>
                  </a:extLst>
                </a:gridCol>
                <a:gridCol w="457231">
                  <a:extLst>
                    <a:ext uri="{9D8B030D-6E8A-4147-A177-3AD203B41FA5}">
                      <a16:colId xmlns:a16="http://schemas.microsoft.com/office/drawing/2014/main" val="20015"/>
                    </a:ext>
                  </a:extLst>
                </a:gridCol>
                <a:gridCol w="571020">
                  <a:extLst>
                    <a:ext uri="{9D8B030D-6E8A-4147-A177-3AD203B41FA5}">
                      <a16:colId xmlns:a16="http://schemas.microsoft.com/office/drawing/2014/main" val="20016"/>
                    </a:ext>
                  </a:extLst>
                </a:gridCol>
              </a:tblGrid>
              <a:tr h="286671">
                <a:tc rowSpan="2" gridSpan="2">
                  <a:txBody>
                    <a:bodyPr/>
                    <a:lstStyle/>
                    <a:p>
                      <a:pPr algn="ctr" fontAlgn="ctr"/>
                      <a:r>
                        <a:rPr lang="ja-JP" altLang="en-US" sz="8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902" marR="3902" marT="3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2" hMerge="1">
                  <a:txBody>
                    <a:bodyPr/>
                    <a:lstStyle/>
                    <a:p>
                      <a:endParaRPr kumimoji="1" lang="ja-JP" altLang="en-US"/>
                    </a:p>
                  </a:txBody>
                  <a:tcPr/>
                </a:tc>
                <a:tc gridSpan="3">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南相馬市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hMerge="1">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hMerge="1">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広野町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田村市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川内村</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楢葉町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川俣町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葛尾村</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飯舘村</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富岡町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marL="0" indent="0"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浪江町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大熊町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双葉町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EEECE1"/>
                    </a:solidFill>
                  </a:tcPr>
                </a:tc>
                <a:tc rowSpan="2">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256814">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鹿島区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原町区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a:txBody>
                    <a:bodyPr/>
                    <a:lstStyle/>
                    <a:p>
                      <a:pPr algn="ctr"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小高区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459" marR="4459" marT="3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CE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408571">
                <a:tc gridSpan="2">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地元で事業を再開済み</a:t>
                      </a:r>
                      <a:r>
                        <a:rPr lang="en-US" altLang="ja-JP"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地元で継続中</a:t>
                      </a:r>
                      <a:endPar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2" marR="3902" marT="33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08571">
                <a:tc gridSpan="2">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避難先等で</a:t>
                      </a:r>
                      <a:r>
                        <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を再開済み</a:t>
                      </a:r>
                      <a:endParaRPr lang="en-US" altLang="ja-JP"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2" marR="3902" marT="33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8776">
                <a:tc rowSpan="2">
                  <a:txBody>
                    <a:bodyPr/>
                    <a:lstStyle/>
                    <a:p>
                      <a:pPr algn="ctr" fontAlgn="ctr"/>
                      <a:endParaRPr lang="ja-JP" altLang="en-US" sz="9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2" marR="3902" marT="33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将来、帰還して地元で事業を</a:t>
                      </a:r>
                      <a:endParaRPr lang="en-US" altLang="ja-JP"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再開</a:t>
                      </a:r>
                      <a:r>
                        <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したい</a:t>
                      </a:r>
                    </a:p>
                  </a:txBody>
                  <a:tcPr marL="3902" marR="3902" marT="33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38776">
                <a:tc vMerge="1">
                  <a:txBody>
                    <a:bodyPr/>
                    <a:lstStyle/>
                    <a:p>
                      <a:endParaRPr kumimoji="1" lang="ja-JP" altLang="en-US"/>
                    </a:p>
                  </a:txBody>
                  <a:tcPr/>
                </a:tc>
                <a:tc>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将来も避難先等で</a:t>
                      </a:r>
                      <a:r>
                        <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継続したい</a:t>
                      </a:r>
                      <a:endPar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2" marR="3902" marT="33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extLst>
                  <a:ext uri="{0D108BD9-81ED-4DB2-BD59-A6C34878D82A}">
                    <a16:rowId xmlns:a16="http://schemas.microsoft.com/office/drawing/2014/main" val="10005"/>
                  </a:ext>
                </a:extLst>
              </a:tr>
              <a:tr h="452383">
                <a:tc gridSpan="2">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休業中</a:t>
                      </a:r>
                      <a:endPar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2" marR="3902" marT="33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8776">
                <a:tc rowSpan="3">
                  <a:txBody>
                    <a:bodyPr/>
                    <a:lstStyle/>
                    <a:p>
                      <a:pPr algn="ctr" fontAlgn="ctr"/>
                      <a:endParaRPr lang="ja-JP" altLang="en-US" sz="9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2" marR="3902" marT="33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将来、帰還して地元で</a:t>
                      </a:r>
                      <a:r>
                        <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再開</a:t>
                      </a:r>
                      <a:r>
                        <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したい</a:t>
                      </a:r>
                    </a:p>
                  </a:txBody>
                  <a:tcPr marL="3902" marR="3902" marT="33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438776">
                <a:tc vMerge="1">
                  <a:txBody>
                    <a:bodyPr/>
                    <a:lstStyle/>
                    <a:p>
                      <a:endParaRPr kumimoji="1" lang="ja-JP" altLang="en-US"/>
                    </a:p>
                  </a:txBody>
                  <a:tcPr/>
                </a:tc>
                <a:tc>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将来、避難先等で</a:t>
                      </a:r>
                      <a:r>
                        <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再開</a:t>
                      </a:r>
                      <a:r>
                        <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したい</a:t>
                      </a:r>
                    </a:p>
                  </a:txBody>
                  <a:tcPr marL="3902" marR="3902" marT="33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BD73"/>
                    </a:solidFill>
                  </a:tcPr>
                </a:tc>
                <a:extLst>
                  <a:ext uri="{0D108BD9-81ED-4DB2-BD59-A6C34878D82A}">
                    <a16:rowId xmlns:a16="http://schemas.microsoft.com/office/drawing/2014/main" val="10008"/>
                  </a:ext>
                </a:extLst>
              </a:tr>
              <a:tr h="451825">
                <a:tc vMerge="1">
                  <a:txBody>
                    <a:bodyPr/>
                    <a:lstStyle/>
                    <a:p>
                      <a:endParaRPr kumimoji="1" lang="ja-JP" altLang="en-US"/>
                    </a:p>
                  </a:txBody>
                  <a:tcPr/>
                </a:tc>
                <a:tc>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将来</a:t>
                      </a:r>
                      <a:r>
                        <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の事業</a:t>
                      </a: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の再開</a:t>
                      </a:r>
                      <a:r>
                        <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は難しい</a:t>
                      </a:r>
                    </a:p>
                  </a:txBody>
                  <a:tcPr marL="3902" marR="3902" marT="33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r h="408571">
                <a:tc gridSpan="2">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事業</a:t>
                      </a:r>
                      <a:r>
                        <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を再開しない（廃業）</a:t>
                      </a:r>
                    </a:p>
                  </a:txBody>
                  <a:tcPr marL="3902" marR="3902" marT="33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r h="408571">
                <a:tc gridSpan="2">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地元での事業再開・継続を希望</a:t>
                      </a:r>
                    </a:p>
                  </a:txBody>
                  <a:tcPr marL="3902" marR="3902" marT="33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408571">
                <a:tc gridSpan="2">
                  <a:txBody>
                    <a:bodyPr/>
                    <a:lstStyle/>
                    <a:p>
                      <a:pPr algn="l"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避難先等での事業再開・継続を希望</a:t>
                      </a:r>
                    </a:p>
                  </a:txBody>
                  <a:tcPr marL="3902" marR="3902" marT="33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5BD73"/>
                    </a:solidFill>
                  </a:tcPr>
                </a:tc>
                <a:extLst>
                  <a:ext uri="{0D108BD9-81ED-4DB2-BD59-A6C34878D82A}">
                    <a16:rowId xmlns:a16="http://schemas.microsoft.com/office/drawing/2014/main" val="10013"/>
                  </a:ext>
                </a:extLst>
              </a:tr>
              <a:tr h="394449">
                <a:tc gridSpan="2">
                  <a:txBody>
                    <a:bodyPr/>
                    <a:lstStyle/>
                    <a:p>
                      <a:pPr algn="ctr" fontAlgn="ctr"/>
                      <a:r>
                        <a:rPr lang="ja-JP" altLang="en-US" sz="1200" b="0" i="0" u="none" strike="noStrike" spc="-15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　　計（訪問事業者数）</a:t>
                      </a:r>
                      <a:endParaRPr lang="ja-JP" altLang="en-US" sz="1200" b="0"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2" marR="3902" marT="33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793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751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1,087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4,966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4"/>
                  </a:ext>
                </a:extLst>
              </a:tr>
            </a:tbl>
          </a:graphicData>
        </a:graphic>
      </p:graphicFrame>
      <p:sp>
        <p:nvSpPr>
          <p:cNvPr id="32" name="正方形/長方形 31"/>
          <p:cNvSpPr/>
          <p:nvPr/>
        </p:nvSpPr>
        <p:spPr>
          <a:xfrm>
            <a:off x="3296816" y="364556"/>
            <a:ext cx="6609184" cy="373700"/>
          </a:xfrm>
          <a:prstGeom prst="rect">
            <a:avLst/>
          </a:prstGeom>
        </p:spPr>
        <p:txBody>
          <a:bodyPr wrap="square" lIns="95764" tIns="47883" rIns="95764" bIns="47883">
            <a:spAutoFit/>
          </a:bodyPr>
          <a:lstStyle/>
          <a:p>
            <a:r>
              <a:rPr lang="en-US" altLang="ja-JP"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※7</a:t>
            </a:r>
            <a:r>
              <a:rPr lang="ja-JP" altLang="en-US"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9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1</a:t>
            </a:r>
            <a:r>
              <a:rPr lang="ja-JP" altLang="en-US"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日時点</a:t>
            </a:r>
            <a:r>
              <a:rPr lang="ja-JP" altLang="en-US" sz="9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で官民合同チーム内のデータベースに報告が完了して</a:t>
            </a:r>
            <a:r>
              <a:rPr lang="ja-JP" altLang="en-US"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いるもの</a:t>
            </a:r>
            <a:r>
              <a:rPr lang="ja-JP" altLang="en-US" sz="9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を</a:t>
            </a:r>
            <a:r>
              <a:rPr lang="ja-JP" altLang="en-US"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集計しており、震災後</a:t>
            </a:r>
            <a:r>
              <a:rPr lang="ja-JP" altLang="en-US" sz="9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創業した事業者は含まない</a:t>
            </a:r>
            <a:r>
              <a:rPr lang="ja-JP" altLang="en-US"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r>
            <a:br>
              <a:rPr lang="en-US" altLang="ja-JP"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br>
            <a:r>
              <a:rPr lang="ja-JP" altLang="en-US" sz="9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 また、事業の継続</a:t>
            </a:r>
            <a:r>
              <a:rPr lang="en-US" altLang="ja-JP"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再開意向が「分からない」ものについては</a:t>
            </a:r>
            <a:r>
              <a:rPr lang="ja-JP" altLang="en-US" sz="90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記載</a:t>
            </a:r>
            <a:r>
              <a:rPr lang="ja-JP" altLang="en-US" sz="900" dirty="0" smtClean="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rPr>
              <a:t>していないため、数値の内訳と計は一致しない。</a:t>
            </a:r>
            <a:endParaRPr lang="ja-JP" altLang="en-US" sz="1050" dirty="0">
              <a:solidFill>
                <a:prstClr val="black"/>
              </a:solidFill>
              <a:latin typeface="ＭＳ Ｐ明朝" panose="02020600040205080304" pitchFamily="18" charset="-128"/>
              <a:ea typeface="ＭＳ Ｐ明朝" panose="02020600040205080304" pitchFamily="18" charset="-128"/>
              <a:cs typeface="Meiryo UI" panose="020B0604030504040204" pitchFamily="50" charset="-128"/>
            </a:endParaRPr>
          </a:p>
        </p:txBody>
      </p:sp>
    </p:spTree>
    <p:extLst>
      <p:ext uri="{BB962C8B-B14F-4D97-AF65-F5344CB8AC3E}">
        <p14:creationId xmlns:p14="http://schemas.microsoft.com/office/powerpoint/2010/main" val="1687438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5921" y="2716730"/>
            <a:ext cx="9214155" cy="712270"/>
          </a:xfrm>
          <a:prstGeom prst="rect">
            <a:avLst/>
          </a:prstGeom>
          <a:noFill/>
        </p:spPr>
        <p:txBody>
          <a:bodyPr wrap="square" lIns="95782" tIns="47891" rIns="95782" bIns="47891" rtlCol="0">
            <a:spAutoFit/>
          </a:bodyPr>
          <a:lstStyle/>
          <a:p>
            <a:pPr algn="ctr"/>
            <a:r>
              <a:rPr lang="ja-JP" altLang="en-US" sz="4000" dirty="0">
                <a:latin typeface="ＭＳ Ｐゴシック" panose="020B0600070205080204" pitchFamily="50" charset="-128"/>
                <a:cs typeface="メイリオ" panose="020B0604030504040204" pitchFamily="50" charset="-128"/>
              </a:rPr>
              <a:t>３</a:t>
            </a:r>
            <a:r>
              <a:rPr lang="ja-JP" altLang="en-US" sz="4000" dirty="0" smtClean="0">
                <a:latin typeface="ＭＳ Ｐゴシック" panose="020B0600070205080204" pitchFamily="50" charset="-128"/>
                <a:cs typeface="メイリオ" panose="020B0604030504040204" pitchFamily="50" charset="-128"/>
              </a:rPr>
              <a:t>．事業・なりわいの再生支援</a:t>
            </a:r>
            <a:endParaRPr lang="ja-JP" altLang="en-US" sz="4000" dirty="0">
              <a:latin typeface="ＭＳ Ｐゴシック" panose="020B060007020508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594600" y="6465403"/>
            <a:ext cx="2311400" cy="365125"/>
          </a:xfrm>
        </p:spPr>
        <p:txBody>
          <a:bodyPr/>
          <a:lstStyle/>
          <a:p>
            <a:fld id="{8EA630E9-1B0A-4B1D-BA36-D058A3B76EFC}" type="slidenum">
              <a:rPr lang="ja-JP" altLang="en-US" smtClean="0">
                <a:solidFill>
                  <a:prstClr val="black">
                    <a:tint val="75000"/>
                  </a:prstClr>
                </a:solidFill>
              </a:rPr>
              <a:pPr/>
              <a:t>11</a:t>
            </a:fld>
            <a:endParaRPr lang="ja-JP" altLang="en-US" dirty="0">
              <a:solidFill>
                <a:prstClr val="black">
                  <a:tint val="75000"/>
                </a:prstClr>
              </a:solidFill>
            </a:endParaRPr>
          </a:p>
        </p:txBody>
      </p:sp>
    </p:spTree>
    <p:extLst>
      <p:ext uri="{BB962C8B-B14F-4D97-AF65-F5344CB8AC3E}">
        <p14:creationId xmlns:p14="http://schemas.microsoft.com/office/powerpoint/2010/main" val="2068728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13716" y="111995"/>
            <a:ext cx="9649072"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被災</a:t>
            </a:r>
            <a:r>
              <a:rPr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の事業者の</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支援策</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920553" y="1484784"/>
            <a:ext cx="7992887" cy="648072"/>
          </a:xfrm>
          <a:prstGeom prst="roundRect">
            <a:avLst>
              <a:gd name="adj" fmla="val 28962"/>
            </a:avLst>
          </a:prstGeom>
          <a:noFill/>
          <a:ln w="19050">
            <a:solidFill>
              <a:srgbClr val="FF66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300"/>
              </a:spcAft>
            </a:pPr>
            <a:r>
              <a:rPr lang="en-US" altLang="ja-JP" sz="18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Ⅰ</a:t>
            </a:r>
            <a:r>
              <a:rPr lang="ja-JP" altLang="en-US" sz="18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寄り添った</a:t>
            </a:r>
            <a:r>
              <a:rPr lang="ja-JP" altLang="en-US"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訪問・相談支援の</a:t>
            </a:r>
            <a:r>
              <a:rPr lang="ja-JP" altLang="en-US" sz="18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強化　</a:t>
            </a:r>
            <a:r>
              <a:rPr lang="en-US" altLang="ja-JP"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年度補正</a:t>
            </a:r>
            <a:r>
              <a:rPr lang="en-US" altLang="ja-JP"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82</a:t>
            </a:r>
            <a:r>
              <a:rPr lang="ja-JP" altLang="en-US"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基金</a:t>
            </a:r>
            <a:r>
              <a:rPr lang="en-US" altLang="ja-JP" sz="105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gn="ctr">
              <a:lnSpc>
                <a:spcPts val="2200"/>
              </a:lnSpc>
              <a:spcAft>
                <a:spcPts val="300"/>
              </a:spcAft>
            </a:pPr>
            <a:r>
              <a:rPr lang="ja-JP" altLang="en-US" sz="16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事業者が抱える事業再開等の課題に対して、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専門家</a:t>
            </a:r>
            <a:r>
              <a:rPr lang="ja-JP" altLang="en-US" sz="16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による相談支援を実施。</a:t>
            </a:r>
            <a:endParaRPr lang="ja-JP" altLang="en-US" sz="16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13716" y="2204866"/>
            <a:ext cx="9603862" cy="1665496"/>
          </a:xfrm>
          <a:prstGeom prst="roundRect">
            <a:avLst>
              <a:gd name="adj" fmla="val 14376"/>
            </a:avLst>
          </a:prstGeom>
          <a:noFill/>
          <a:ln w="19050">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700"/>
              </a:lnSpc>
              <a:spcAft>
                <a:spcPts val="600"/>
              </a:spcAft>
            </a:pPr>
            <a:endParaRPr lang="en-US" altLang="ja-JP"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874568" y="2505980"/>
            <a:ext cx="4974976" cy="1272143"/>
          </a:xfrm>
          <a:prstGeom prst="rect">
            <a:avLst/>
          </a:prstGeom>
          <a:noFill/>
        </p:spPr>
        <p:txBody>
          <a:bodyPr wrap="square" rtlCol="0">
            <a:spAutoFit/>
          </a:bodyPr>
          <a:lstStyle/>
          <a:p>
            <a:pPr>
              <a:lnSpc>
                <a:spcPts val="2300"/>
              </a:lnSpc>
            </a:pP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③販路開拓</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等支援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、元年度</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６次産業化を含めた販路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事業者間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マッチングを実施。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④地域の伝統・魅力発信</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、元年度</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地域の魅力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伝統工芸品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の情報発信を支援。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76045" y="2516241"/>
            <a:ext cx="5127316" cy="1361911"/>
          </a:xfrm>
          <a:prstGeom prst="rect">
            <a:avLst/>
          </a:prstGeom>
          <a:noFill/>
        </p:spPr>
        <p:txBody>
          <a:bodyPr wrap="square" rtlCol="0">
            <a:spAutoFit/>
          </a:bodyPr>
          <a:lstStyle/>
          <a:p>
            <a:pPr>
              <a:lnSpc>
                <a:spcPts val="2300"/>
              </a:lnSpc>
            </a:pP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①人材確保支援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元</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:6.1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a:lnSpc>
                <a:spcPts val="23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人材確保を図るため、人材マッチングを実施。</a:t>
            </a:r>
          </a:p>
          <a:p>
            <a:pPr>
              <a:lnSpc>
                <a:spcPts val="2300"/>
              </a:lnSpc>
            </a:pP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事業再開等</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年度補正</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74</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基金</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積増</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元年度</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:44.3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積増</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再開等を促進するため設備投資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等を支援。</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161758" y="2221871"/>
            <a:ext cx="5639278" cy="369332"/>
          </a:xfrm>
          <a:prstGeom prst="rect">
            <a:avLst/>
          </a:prstGeom>
          <a:noFill/>
        </p:spPr>
        <p:txBody>
          <a:bodyPr wrap="square" rtlCol="0">
            <a:spAutoFit/>
          </a:bodyPr>
          <a:lstStyle/>
          <a:p>
            <a:r>
              <a:rPr lang="en-US" altLang="ja-JP"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事業・生業の再開等を行う方々への思い切った</a:t>
            </a:r>
            <a:r>
              <a:rPr lang="ja-JP" altLang="en-US" sz="18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39179" y="675472"/>
            <a:ext cx="9270777" cy="710285"/>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lIns="68415" tIns="34208" rIns="68415" bIns="34208" rtlCol="0">
            <a:spAutoFit/>
          </a:bodyPr>
          <a:lstStyle/>
          <a:p>
            <a:pPr algn="ctr">
              <a:lnSpc>
                <a:spcPts val="2500"/>
              </a:lnSpc>
            </a:pPr>
            <a:r>
              <a:rPr lang="ja-JP" altLang="en-US" sz="1500" b="1" dirty="0">
                <a:latin typeface="AR P丸ゴシック体E" panose="020F0900000000000000" pitchFamily="50" charset="-128"/>
                <a:ea typeface="AR P丸ゴシック体E" panose="020F0900000000000000" pitchFamily="50" charset="-128"/>
              </a:rPr>
              <a:t>平成２７年度補正：２２８億円（基金</a:t>
            </a:r>
            <a:r>
              <a:rPr lang="ja-JP" altLang="en-US" sz="1500" b="1" dirty="0" smtClean="0">
                <a:latin typeface="AR P丸ゴシック体E" panose="020F0900000000000000" pitchFamily="50" charset="-128"/>
                <a:ea typeface="AR P丸ゴシック体E" panose="020F0900000000000000" pitchFamily="50" charset="-128"/>
              </a:rPr>
              <a:t>）  平成</a:t>
            </a:r>
            <a:r>
              <a:rPr lang="ja-JP" altLang="en-US" sz="1500" b="1" dirty="0">
                <a:latin typeface="AR P丸ゴシック体E" panose="020F0900000000000000" pitchFamily="50" charset="-128"/>
                <a:ea typeface="AR P丸ゴシック体E" panose="020F0900000000000000" pitchFamily="50" charset="-128"/>
              </a:rPr>
              <a:t>２８年度：</a:t>
            </a:r>
            <a:r>
              <a:rPr lang="ja-JP" altLang="en-US" sz="1500" b="1" dirty="0" smtClean="0">
                <a:latin typeface="AR P丸ゴシック体E" panose="020F0900000000000000" pitchFamily="50" charset="-128"/>
                <a:ea typeface="AR P丸ゴシック体E" panose="020F0900000000000000" pitchFamily="50" charset="-128"/>
              </a:rPr>
              <a:t>１３．２億円  平成２８年度補正：１．５億円</a:t>
            </a:r>
            <a:endParaRPr lang="en-US" altLang="ja-JP" sz="1500" b="1" dirty="0" smtClean="0">
              <a:latin typeface="AR P丸ゴシック体E" panose="020F0900000000000000" pitchFamily="50" charset="-128"/>
              <a:ea typeface="AR P丸ゴシック体E" panose="020F0900000000000000" pitchFamily="50" charset="-128"/>
            </a:endParaRPr>
          </a:p>
          <a:p>
            <a:pPr algn="ctr">
              <a:lnSpc>
                <a:spcPts val="2500"/>
              </a:lnSpc>
            </a:pPr>
            <a:r>
              <a:rPr lang="ja-JP" altLang="en-US" sz="1500" b="1" dirty="0" smtClean="0">
                <a:latin typeface="AR P丸ゴシック体E" panose="020F0900000000000000" pitchFamily="50" charset="-128"/>
                <a:ea typeface="AR P丸ゴシック体E" panose="020F0900000000000000" pitchFamily="50" charset="-128"/>
              </a:rPr>
              <a:t>平成２９年度：５４．２億円　平成３０年度：１５．７億円  </a:t>
            </a:r>
            <a:r>
              <a:rPr lang="ja-JP" altLang="en-US" sz="1500" b="1" dirty="0" smtClean="0">
                <a:solidFill>
                  <a:schemeClr val="tx1"/>
                </a:solidFill>
                <a:latin typeface="AR P丸ゴシック体E" panose="020F0900000000000000" pitchFamily="50" charset="-128"/>
                <a:ea typeface="AR P丸ゴシック体E" panose="020F0900000000000000" pitchFamily="50" charset="-128"/>
              </a:rPr>
              <a:t>令和元年度：６０．１億円</a:t>
            </a:r>
            <a:endParaRPr lang="en-US" altLang="ja-JP" sz="1500" b="1" dirty="0" smtClean="0">
              <a:solidFill>
                <a:schemeClr val="tx1"/>
              </a:solidFill>
              <a:latin typeface="AR P丸ゴシック体E" panose="020F0900000000000000" pitchFamily="50" charset="-128"/>
              <a:ea typeface="AR P丸ゴシック体E" panose="020F0900000000000000" pitchFamily="50" charset="-128"/>
            </a:endParaRPr>
          </a:p>
        </p:txBody>
      </p:sp>
      <p:sp>
        <p:nvSpPr>
          <p:cNvPr id="15" name="角丸四角形 14"/>
          <p:cNvSpPr/>
          <p:nvPr/>
        </p:nvSpPr>
        <p:spPr>
          <a:xfrm>
            <a:off x="133409" y="3931083"/>
            <a:ext cx="4027504" cy="1560175"/>
          </a:xfrm>
          <a:prstGeom prst="roundRect">
            <a:avLst>
              <a:gd name="adj" fmla="val 14376"/>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spcAft>
                <a:spcPts val="600"/>
              </a:spcAft>
            </a:pPr>
            <a:r>
              <a:rPr lang="en-US" altLang="ja-JP"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Ⅲ </a:t>
            </a:r>
            <a:r>
              <a:rPr lang="ja-JP" altLang="en-US"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新たな生きがい・やりがい創出　</a:t>
            </a:r>
          </a:p>
          <a:p>
            <a:pPr>
              <a:lnSpc>
                <a:spcPts val="2300"/>
              </a:lnSpc>
              <a:spcAft>
                <a:spcPts val="600"/>
              </a:spcAft>
            </a:pP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つながり</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億円、元年度</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の人と人のつながり回復に資する取組を支援。</a:t>
            </a:r>
          </a:p>
        </p:txBody>
      </p:sp>
      <p:sp>
        <p:nvSpPr>
          <p:cNvPr id="16" name="角丸四角形 15"/>
          <p:cNvSpPr/>
          <p:nvPr/>
        </p:nvSpPr>
        <p:spPr>
          <a:xfrm>
            <a:off x="4232920" y="3931081"/>
            <a:ext cx="5601072" cy="1560175"/>
          </a:xfrm>
          <a:prstGeom prst="roundRect">
            <a:avLst>
              <a:gd name="adj" fmla="val 14376"/>
            </a:avLst>
          </a:prstGeom>
          <a:noFill/>
          <a:ln w="190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altLang="ja-JP"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Ⅳ </a:t>
            </a:r>
            <a:r>
              <a:rPr lang="ja-JP" altLang="en-US"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帰還等を後押しする需要の喚起</a:t>
            </a:r>
          </a:p>
          <a:p>
            <a:pPr>
              <a:lnSpc>
                <a:spcPts val="2300"/>
              </a:lnSpc>
            </a:pP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①事業再開・帰還促進事業</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年度補正</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基金</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地元事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業者からの購入を促すなど需要を喚起する取組を支援。</a:t>
            </a:r>
          </a:p>
          <a:p>
            <a:pPr>
              <a:lnSpc>
                <a:spcPts val="2300"/>
              </a:lnSpc>
            </a:pP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②生活関連サービス</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億円、元年度</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地元</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商店による共同配達等の移動・輸送手段を支援</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920552" y="5589240"/>
            <a:ext cx="7920879" cy="1186431"/>
          </a:xfrm>
          <a:prstGeom prst="roundRect">
            <a:avLst>
              <a:gd name="adj" fmla="val 14376"/>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spcAft>
                <a:spcPts val="300"/>
              </a:spcAft>
            </a:pPr>
            <a:r>
              <a:rPr lang="en-US" altLang="ja-JP"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Ⅴ </a:t>
            </a:r>
            <a:r>
              <a:rPr lang="ja-JP" altLang="en-US" sz="1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震災後に事業を始める</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方々への支援</a:t>
            </a:r>
          </a:p>
          <a:p>
            <a:pPr>
              <a:lnSpc>
                <a:spcPts val="23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原子力災害被災地域における創業等支援事業</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新規創業や１２市町村外からの事業展開等に際して必要となる設備投資等を支援。</a:t>
            </a:r>
          </a:p>
          <a:p>
            <a:pPr algn="ct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また、創業等の促進に向けた環境の整備を実施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1"/>
          <p:cNvSpPr>
            <a:spLocks noGrp="1"/>
          </p:cNvSpPr>
          <p:nvPr>
            <p:ph type="sldNum" sz="quarter" idx="12"/>
          </p:nvPr>
        </p:nvSpPr>
        <p:spPr>
          <a:xfrm>
            <a:off x="7594600" y="6465403"/>
            <a:ext cx="2311400" cy="365125"/>
          </a:xfrm>
        </p:spPr>
        <p:txBody>
          <a:bodyPr/>
          <a:lstStyle/>
          <a:p>
            <a:r>
              <a:rPr lang="en-US" altLang="ja-JP" dirty="0" smtClean="0">
                <a:solidFill>
                  <a:prstClr val="black">
                    <a:tint val="75000"/>
                  </a:prstClr>
                </a:solidFill>
              </a:rPr>
              <a:t>12 </a:t>
            </a:r>
            <a:endParaRPr lang="ja-JP" altLang="en-US" dirty="0">
              <a:solidFill>
                <a:prstClr val="black">
                  <a:tint val="75000"/>
                </a:prstClr>
              </a:solidFill>
            </a:endParaRPr>
          </a:p>
        </p:txBody>
      </p:sp>
    </p:spTree>
    <p:extLst>
      <p:ext uri="{BB962C8B-B14F-4D97-AF65-F5344CB8AC3E}">
        <p14:creationId xmlns:p14="http://schemas.microsoft.com/office/powerpoint/2010/main" val="2379746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689304" y="6525344"/>
            <a:ext cx="2311400" cy="365125"/>
          </a:xfrm>
        </p:spPr>
        <p:txBody>
          <a:bodyPr/>
          <a:lstStyle/>
          <a:p>
            <a:fld id="{8EA630E9-1B0A-4B1D-BA36-D058A3B76EFC}" type="slidenum">
              <a:rPr lang="ja-JP" altLang="en-US" smtClean="0">
                <a:solidFill>
                  <a:prstClr val="black">
                    <a:tint val="75000"/>
                  </a:prstClr>
                </a:solidFill>
              </a:rPr>
              <a:pPr/>
              <a:t>13</a:t>
            </a:fld>
            <a:endParaRPr lang="ja-JP" altLang="en-US" dirty="0">
              <a:solidFill>
                <a:prstClr val="black">
                  <a:tint val="75000"/>
                </a:prstClr>
              </a:solidFill>
            </a:endParaRPr>
          </a:p>
        </p:txBody>
      </p:sp>
      <p:sp>
        <p:nvSpPr>
          <p:cNvPr id="3" name="テキスト ボックス 2"/>
          <p:cNvSpPr txBox="1"/>
          <p:nvPr/>
        </p:nvSpPr>
        <p:spPr>
          <a:xfrm>
            <a:off x="130004" y="1440824"/>
            <a:ext cx="9568722" cy="938719"/>
          </a:xfrm>
          <a:prstGeom prst="rect">
            <a:avLst/>
          </a:prstGeom>
          <a:noFill/>
          <a:ln>
            <a:solidFill>
              <a:schemeClr val="tx1"/>
            </a:solidFill>
            <a:prstDash val="dash"/>
          </a:ln>
        </p:spPr>
        <p:txBody>
          <a:bodyPr wrap="square" rtlCol="0">
            <a:spAutoFit/>
          </a:bodyPr>
          <a:lstStyle/>
          <a:p>
            <a:pPr marL="182563" marR="0" lvl="0" indent="-6350" algn="l" defTabSz="957816" rtl="0" eaLnBrk="1" fontAlgn="auto" latinLnBrk="0" hangingPunct="1">
              <a:lnSpc>
                <a:spcPts val="3300"/>
              </a:lnSpc>
              <a:spcBef>
                <a:spcPts val="0"/>
              </a:spcBef>
              <a:spcAft>
                <a:spcPts val="0"/>
              </a:spcAft>
              <a:buClrTx/>
              <a:buSzTx/>
              <a:buFontTx/>
              <a:buNone/>
              <a:tabLst/>
              <a:defRPr/>
            </a:pPr>
            <a:r>
              <a:rPr kumimoji="1" lang="ja-JP" altLang="ja-JP" sz="2400" b="0" i="1"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事業再開</a:t>
            </a:r>
            <a:r>
              <a:rPr kumimoji="1" lang="ja-JP" altLang="en-US" sz="2400" b="0" i="1"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や経営改善</a:t>
            </a:r>
            <a:r>
              <a:rPr kumimoji="1" lang="ja-JP" altLang="ja-JP" sz="2400" b="0" i="1"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a:t>
            </a:r>
            <a:r>
              <a:rPr kumimoji="1" lang="ja-JP" altLang="ja-JP" sz="2400" b="0" i="1"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に向け</a:t>
            </a:r>
            <a:r>
              <a:rPr kumimoji="1" lang="ja-JP" altLang="ja-JP" sz="2400" b="0" i="1"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2400" b="1" u="sng" noProof="0" dirty="0" smtClean="0">
                <a:solidFill>
                  <a:prstClr val="black"/>
                </a:solidFill>
                <a:latin typeface="Meiryo UI" panose="020B0604030504040204" pitchFamily="50" charset="-128"/>
                <a:ea typeface="Meiryo UI" panose="020B0604030504040204" pitchFamily="50" charset="-128"/>
              </a:rPr>
              <a:t>1,225</a:t>
            </a:r>
            <a:r>
              <a:rPr kumimoji="1" lang="ja-JP" altLang="en-US" sz="2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者</a:t>
            </a:r>
            <a:r>
              <a:rPr kumimoji="1" lang="ja-JP" altLang="ja-JP" sz="2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ja-JP"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対してコンサルティング支援</a:t>
            </a:r>
            <a:r>
              <a:rPr kumimoji="1" lang="ja-JP" altLang="ja-JP" sz="2400" b="0" i="1"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を実施</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。（令和元年</a:t>
            </a:r>
            <a:r>
              <a:rPr lang="en-US" altLang="ja-JP" sz="2400" dirty="0" smtClean="0">
                <a:solidFill>
                  <a:prstClr val="black"/>
                </a:solidFill>
                <a:latin typeface="Meiryo UI" panose="020B0604030504040204" pitchFamily="50" charset="-128"/>
                <a:ea typeface="Meiryo UI" panose="020B0604030504040204" pitchFamily="50" charset="-128"/>
              </a:rPr>
              <a:t>7</a:t>
            </a:r>
            <a:r>
              <a:rPr lang="ja-JP" altLang="en-US" sz="2400" dirty="0" smtClean="0">
                <a:solidFill>
                  <a:prstClr val="black"/>
                </a:solidFill>
                <a:latin typeface="Meiryo UI" panose="020B0604030504040204" pitchFamily="50" charset="-128"/>
                <a:ea typeface="Meiryo UI" panose="020B0604030504040204" pitchFamily="50" charset="-128"/>
              </a:rPr>
              <a:t>月</a:t>
            </a:r>
            <a:r>
              <a:rPr lang="en-US" altLang="ja-JP" sz="2400" dirty="0" smtClean="0">
                <a:solidFill>
                  <a:prstClr val="black"/>
                </a:solidFill>
                <a:latin typeface="Meiryo UI" panose="020B0604030504040204" pitchFamily="50" charset="-128"/>
                <a:ea typeface="Meiryo UI" panose="020B0604030504040204" pitchFamily="50" charset="-128"/>
              </a:rPr>
              <a:t>1</a:t>
            </a:r>
            <a:r>
              <a:rPr lang="ja-JP" altLang="en-US" sz="2400" dirty="0" smtClean="0">
                <a:solidFill>
                  <a:prstClr val="black"/>
                </a:solidFill>
                <a:latin typeface="Meiryo UI" panose="020B0604030504040204" pitchFamily="50" charset="-128"/>
                <a:ea typeface="Meiryo UI" panose="020B0604030504040204" pitchFamily="50" charset="-128"/>
              </a:rPr>
              <a:t>日</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時点）</a:t>
            </a:r>
            <a:endPar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130004" y="774324"/>
            <a:ext cx="4112739" cy="523220"/>
          </a:xfrm>
          <a:prstGeom prst="rect">
            <a:avLst/>
          </a:prstGeom>
          <a:solidFill>
            <a:srgbClr val="FFFFCC"/>
          </a:solidFill>
          <a:ln w="28575">
            <a:solidFill>
              <a:schemeClr val="bg1">
                <a:lumMod val="75000"/>
              </a:schemeClr>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コンサルティング</a:t>
            </a:r>
            <a:r>
              <a:rPr lang="ja-JP" altLang="en-US" sz="2800" dirty="0">
                <a:solidFill>
                  <a:prstClr val="black"/>
                </a:solidFill>
                <a:latin typeface="Meiryo UI" panose="020B0604030504040204" pitchFamily="50" charset="-128"/>
                <a:ea typeface="Meiryo UI" panose="020B0604030504040204" pitchFamily="50" charset="-128"/>
              </a:rPr>
              <a:t>支援</a:t>
            </a: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の成果</a:t>
            </a:r>
            <a:endPar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139982" y="3238002"/>
            <a:ext cx="9563633" cy="3477875"/>
          </a:xfrm>
          <a:prstGeom prst="rect">
            <a:avLst/>
          </a:prstGeom>
          <a:noFill/>
          <a:ln>
            <a:solidFill>
              <a:schemeClr val="tx1"/>
            </a:solidFill>
            <a:prstDash val="dash"/>
          </a:ln>
        </p:spPr>
        <p:txBody>
          <a:bodyPr wrap="square" rtlCol="0">
            <a:spAutoFit/>
          </a:bodyPr>
          <a:lstStyle/>
          <a:p>
            <a:pPr marL="0" marR="0" lvl="0" indent="0" algn="l" defTabSz="957816" rtl="0" eaLnBrk="1" fontAlgn="auto" latinLnBrk="0" hangingPunct="1">
              <a:lnSpc>
                <a:spcPts val="33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○設備投資</a:t>
            </a:r>
            <a:endParaRPr kumimoji="1" lang="en-US" altLang="ja-JP" sz="2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177800" marR="0" lvl="0" indent="-177800" algn="l" defTabSz="957816" rtl="0" eaLnBrk="1" fontAlgn="auto" latinLnBrk="0" hangingPunct="1">
              <a:lnSpc>
                <a:spcPts val="33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2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事業再開等支援補助金に採択された約</a:t>
            </a:r>
            <a:r>
              <a:rPr lang="en-US" altLang="ja-JP" sz="2400" u="sng" dirty="0" smtClean="0">
                <a:latin typeface="Meiryo UI" panose="020B0604030504040204" pitchFamily="50" charset="-128"/>
                <a:ea typeface="Meiryo UI" panose="020B0604030504040204" pitchFamily="50" charset="-128"/>
              </a:rPr>
              <a:t>96</a:t>
            </a:r>
            <a:r>
              <a:rPr kumimoji="1" lang="en-US" altLang="ja-JP" sz="2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0</a:t>
            </a:r>
            <a:r>
              <a:rPr kumimoji="1" lang="ja-JP" altLang="en-US" sz="2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者のうち</a:t>
            </a: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約</a:t>
            </a:r>
            <a:r>
              <a:rPr lang="en-US" altLang="ja-JP" sz="2400" b="1" u="sng" noProof="0" dirty="0" smtClean="0">
                <a:latin typeface="Meiryo UI" panose="020B0604030504040204" pitchFamily="50" charset="-128"/>
                <a:ea typeface="Meiryo UI" panose="020B0604030504040204" pitchFamily="50" charset="-128"/>
              </a:rPr>
              <a:t>65</a:t>
            </a:r>
            <a:r>
              <a:rPr kumimoji="1" lang="en-US" altLang="ja-JP"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0</a:t>
            </a: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者を官民合同チームが訪問支援</a:t>
            </a:r>
            <a:r>
              <a:rPr kumimoji="1" lang="ja-JP" altLang="en-US" sz="2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endParaRPr kumimoji="1" lang="en-US" altLang="ja-JP" sz="2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0" marR="0" lvl="0" indent="0" algn="l" defTabSz="957816" rtl="0" eaLnBrk="1" fontAlgn="auto" latinLnBrk="0" hangingPunct="1">
              <a:lnSpc>
                <a:spcPts val="33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○人材確保</a:t>
            </a:r>
            <a:endParaRPr kumimoji="1" lang="en-US" altLang="ja-JP" sz="2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268288" marR="0" lvl="0" indent="-92075" algn="l" defTabSz="957816" rtl="0" eaLnBrk="1" fontAlgn="auto" latinLnBrk="0" hangingPunct="1">
              <a:lnSpc>
                <a:spcPts val="3300"/>
              </a:lnSpc>
              <a:spcBef>
                <a:spcPts val="0"/>
              </a:spcBef>
              <a:spcAft>
                <a:spcPts val="0"/>
              </a:spcAft>
              <a:buClrTx/>
              <a:buSzTx/>
              <a:buFontTx/>
              <a:buNone/>
              <a:tabLst/>
              <a:defRPr/>
            </a:pP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約</a:t>
            </a:r>
            <a:r>
              <a:rPr lang="en-US" altLang="ja-JP" sz="2400" b="1" u="sng" noProof="0" dirty="0" smtClean="0">
                <a:latin typeface="Meiryo UI" panose="020B0604030504040204" pitchFamily="50" charset="-128"/>
                <a:ea typeface="Meiryo UI" panose="020B0604030504040204" pitchFamily="50" charset="-128"/>
              </a:rPr>
              <a:t>730</a:t>
            </a: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者を支援し、求職者からの応募は約</a:t>
            </a:r>
            <a:r>
              <a:rPr kumimoji="1" lang="en-US" altLang="ja-JP"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5,130</a:t>
            </a: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件</a:t>
            </a:r>
            <a:r>
              <a:rPr kumimoji="1" lang="ja-JP" altLang="en-US" sz="2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。現時点で</a:t>
            </a: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入社が</a:t>
            </a:r>
            <a:endParaRPr kumimoji="1" lang="en-US" altLang="ja-JP"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268288" marR="0" lvl="0" indent="-92075" algn="l" defTabSz="957816" rtl="0" eaLnBrk="1" fontAlgn="auto" latinLnBrk="0" hangingPunct="1">
              <a:lnSpc>
                <a:spcPts val="3300"/>
              </a:lnSpc>
              <a:spcBef>
                <a:spcPts val="0"/>
              </a:spcBef>
              <a:spcAft>
                <a:spcPts val="0"/>
              </a:spcAft>
              <a:buClrTx/>
              <a:buSzTx/>
              <a:buFontTx/>
              <a:buNone/>
              <a:tabLst/>
              <a:defRPr/>
            </a:pP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決定</a:t>
            </a:r>
            <a:r>
              <a:rPr kumimoji="1" lang="ja-JP" altLang="en-US" sz="2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しているのは</a:t>
            </a:r>
            <a:r>
              <a:rPr lang="en-US" altLang="ja-JP" sz="2400" b="1" u="sng" noProof="0" dirty="0" smtClean="0">
                <a:latin typeface="Meiryo UI" panose="020B0604030504040204" pitchFamily="50" charset="-128"/>
                <a:ea typeface="Meiryo UI" panose="020B0604030504040204" pitchFamily="50" charset="-128"/>
              </a:rPr>
              <a:t>942</a:t>
            </a: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名</a:t>
            </a:r>
            <a:r>
              <a:rPr kumimoji="1" lang="ja-JP" altLang="en-US" sz="2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endParaRPr kumimoji="1" lang="en-US" altLang="ja-JP"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57816" rtl="0" eaLnBrk="1" fontAlgn="auto" latinLnBrk="0" hangingPunct="1">
              <a:lnSpc>
                <a:spcPts val="33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○販路</a:t>
            </a: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開拓</a:t>
            </a:r>
            <a:endParaRPr kumimoji="1" lang="en-US" altLang="ja-JP"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77800" marR="0" lvl="0" indent="-177800" algn="l" defTabSz="957816" rtl="0" eaLnBrk="1" fontAlgn="auto" latinLnBrk="0" hangingPunct="1">
              <a:lnSpc>
                <a:spcPts val="33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約</a:t>
            </a:r>
            <a:r>
              <a:rPr lang="en-US" altLang="ja-JP" sz="2400" b="1" u="sng" dirty="0" smtClean="0">
                <a:latin typeface="Meiryo UI" panose="020B0604030504040204" pitchFamily="50" charset="-128"/>
                <a:ea typeface="Meiryo UI" panose="020B0604030504040204" pitchFamily="50" charset="-128"/>
              </a:rPr>
              <a:t>180</a:t>
            </a: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者を支援</a:t>
            </a:r>
            <a:r>
              <a:rPr kumimoji="1" lang="ja-JP" altLang="en-US" sz="2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し、現時点で</a:t>
            </a:r>
            <a:r>
              <a:rPr lang="en-US" altLang="ja-JP" sz="2400" b="1" u="sng" noProof="0" dirty="0" smtClean="0">
                <a:latin typeface="Meiryo UI" panose="020B0604030504040204" pitchFamily="50" charset="-128"/>
                <a:ea typeface="Meiryo UI" panose="020B0604030504040204" pitchFamily="50" charset="-128"/>
              </a:rPr>
              <a:t>503</a:t>
            </a:r>
            <a:r>
              <a:rPr kumimoji="1" lang="ja-JP" altLang="en-US" sz="2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件の販路開拓に成功</a:t>
            </a:r>
            <a:r>
              <a:rPr kumimoji="1" lang="ja-JP" altLang="en-US" sz="2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endParaRPr kumimoji="1" lang="en-US" altLang="ja-JP" sz="2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100384" y="2545419"/>
            <a:ext cx="5269956" cy="523220"/>
          </a:xfrm>
          <a:prstGeom prst="rect">
            <a:avLst/>
          </a:prstGeom>
          <a:solidFill>
            <a:srgbClr val="FFFFCC"/>
          </a:solidFill>
          <a:ln w="28575">
            <a:solidFill>
              <a:schemeClr val="bg1">
                <a:lumMod val="75000"/>
              </a:schemeClr>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自立</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支援策を活用した支援の</a:t>
            </a:r>
            <a:r>
              <a:rPr kumimoji="1"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タイトル 1"/>
          <p:cNvSpPr txBox="1">
            <a:spLocks/>
          </p:cNvSpPr>
          <p:nvPr/>
        </p:nvSpPr>
        <p:spPr>
          <a:xfrm>
            <a:off x="128464" y="111995"/>
            <a:ext cx="9649072"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被災事</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の支援状況について</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0160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272480" y="136631"/>
            <a:ext cx="9361040"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主な支援事例</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6"/>
          <p:cNvSpPr>
            <a:spLocks noGrp="1"/>
          </p:cNvSpPr>
          <p:nvPr>
            <p:ph type="sldNum" sz="quarter" idx="12"/>
          </p:nvPr>
        </p:nvSpPr>
        <p:spPr>
          <a:xfrm flipH="1">
            <a:off x="8720916" y="6540939"/>
            <a:ext cx="1249144" cy="365125"/>
          </a:xfrm>
        </p:spPr>
        <p:txBody>
          <a:bodyPr/>
          <a:lstStyle/>
          <a:p>
            <a:fld id="{8EA630E9-1B0A-4B1D-BA36-D058A3B76EFC}"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16" name="正方形/長方形 15"/>
          <p:cNvSpPr/>
          <p:nvPr/>
        </p:nvSpPr>
        <p:spPr>
          <a:xfrm>
            <a:off x="272480" y="708666"/>
            <a:ext cx="4675572" cy="596069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22" name="テキスト ボックス 21"/>
          <p:cNvSpPr txBox="1"/>
          <p:nvPr/>
        </p:nvSpPr>
        <p:spPr>
          <a:xfrm>
            <a:off x="795459" y="753359"/>
            <a:ext cx="3562553" cy="682238"/>
          </a:xfrm>
          <a:prstGeom prst="rect">
            <a:avLst/>
          </a:prstGeom>
          <a:noFill/>
        </p:spPr>
        <p:txBody>
          <a:bodyPr wrap="square" rtlCol="0">
            <a:spAutoFit/>
          </a:bodyPr>
          <a:lstStyle/>
          <a:p>
            <a:pPr algn="ctr">
              <a:lnSpc>
                <a:spcPts val="2308"/>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Ａ社</a:t>
            </a:r>
            <a:endParaRPr lang="en-US" altLang="ja-JP"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308"/>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（飲食業・浪江町）</a:t>
            </a:r>
          </a:p>
        </p:txBody>
      </p:sp>
      <p:sp>
        <p:nvSpPr>
          <p:cNvPr id="23" name="テキスト ボックス 22"/>
          <p:cNvSpPr txBox="1"/>
          <p:nvPr/>
        </p:nvSpPr>
        <p:spPr>
          <a:xfrm>
            <a:off x="937621" y="2974832"/>
            <a:ext cx="1274068"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店舗外観</a:t>
            </a:r>
          </a:p>
        </p:txBody>
      </p:sp>
      <p:pic>
        <p:nvPicPr>
          <p:cNvPr id="24" name="図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07" y="1484784"/>
            <a:ext cx="1869297" cy="1469059"/>
          </a:xfrm>
          <a:prstGeom prst="rect">
            <a:avLst/>
          </a:prstGeom>
        </p:spPr>
      </p:pic>
      <p:sp>
        <p:nvSpPr>
          <p:cNvPr id="29" name="テキスト ボックス 28"/>
          <p:cNvSpPr txBox="1"/>
          <p:nvPr/>
        </p:nvSpPr>
        <p:spPr>
          <a:xfrm>
            <a:off x="3008784" y="2983006"/>
            <a:ext cx="1274068"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昼の料理</a:t>
            </a:r>
          </a:p>
        </p:txBody>
      </p:sp>
      <p:sp>
        <p:nvSpPr>
          <p:cNvPr id="30" name="正方形/長方形 29"/>
          <p:cNvSpPr/>
          <p:nvPr/>
        </p:nvSpPr>
        <p:spPr>
          <a:xfrm>
            <a:off x="272480" y="3405998"/>
            <a:ext cx="4587281" cy="3277820"/>
          </a:xfrm>
          <a:prstGeom prst="rect">
            <a:avLst/>
          </a:prstGeom>
        </p:spPr>
        <p:txBody>
          <a:bodyPr wrap="square">
            <a:spAutoFit/>
          </a:bodyPr>
          <a:lstStyle/>
          <a:p>
            <a:pPr marL="168523" indent="-168523">
              <a:spcAft>
                <a:spcPts val="923"/>
              </a:spcAft>
            </a:pPr>
            <a:r>
              <a:rPr lang="ja-JP" altLang="en-US" sz="1600" b="1"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平成６年より浪江町で和食料理店を営んできたが、震災により避難を余儀なくされ、休業。平成</a:t>
            </a:r>
            <a:r>
              <a:rPr lang="en-US" altLang="ja-JP" sz="1600" dirty="0">
                <a:latin typeface="Meiryo UI" panose="020B0604030504040204" pitchFamily="50" charset="-128"/>
                <a:ea typeface="Meiryo UI" panose="020B0604030504040204" pitchFamily="50" charset="-128"/>
              </a:rPr>
              <a:t>23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月、避難先のいわき市湯本で居酒屋として営業再開。</a:t>
            </a:r>
            <a:endParaRPr lang="en-US" altLang="ja-JP" sz="1600" dirty="0">
              <a:latin typeface="Meiryo UI" panose="020B0604030504040204" pitchFamily="50" charset="-128"/>
              <a:ea typeface="Meiryo UI" panose="020B0604030504040204" pitchFamily="50" charset="-128"/>
            </a:endParaRPr>
          </a:p>
          <a:p>
            <a:pPr marL="168523" indent="-168523">
              <a:spcAft>
                <a:spcPts val="923"/>
              </a:spcAft>
            </a:pPr>
            <a:r>
              <a:rPr lang="ja-JP" altLang="en-US" sz="1600" dirty="0">
                <a:latin typeface="Meiryo UI" panose="020B0604030504040204" pitchFamily="50" charset="-128"/>
                <a:ea typeface="Meiryo UI" panose="020B0604030504040204" pitchFamily="50" charset="-128"/>
              </a:rPr>
              <a:t>○浪江町の店舗に対する思いが強く、避難指示解除後の浪江町における飲食店等の再開がわずかだったことを踏まえ、帰還再開を決意。</a:t>
            </a:r>
          </a:p>
          <a:p>
            <a:pPr marL="165592" indent="-165592"/>
            <a:r>
              <a:rPr lang="ja-JP" altLang="en-US" sz="1600" dirty="0">
                <a:latin typeface="Meiryo UI" panose="020B0604030504040204" pitchFamily="50" charset="-128"/>
                <a:ea typeface="Meiryo UI" panose="020B0604030504040204" pitchFamily="50" charset="-128"/>
              </a:rPr>
              <a:t>○浪江町での再開にあたり、官民合同チームより、</a:t>
            </a:r>
            <a:r>
              <a:rPr lang="ja-JP" altLang="en-US" sz="1600" u="sng" dirty="0">
                <a:latin typeface="Meiryo UI" panose="020B0604030504040204" pitchFamily="50" charset="-128"/>
                <a:ea typeface="Meiryo UI" panose="020B0604030504040204" pitchFamily="50" charset="-128"/>
              </a:rPr>
              <a:t>店舗改修等係る補助金申請支援</a:t>
            </a:r>
            <a:r>
              <a:rPr lang="ja-JP" altLang="en-US" sz="1600" dirty="0">
                <a:latin typeface="Meiryo UI" panose="020B0604030504040204" pitchFamily="50" charset="-128"/>
                <a:ea typeface="Meiryo UI" panose="020B0604030504040204" pitchFamily="50" charset="-128"/>
              </a:rPr>
              <a:t>や、</a:t>
            </a:r>
            <a:r>
              <a:rPr lang="ja-JP" altLang="en-US" sz="1600" u="sng" dirty="0">
                <a:latin typeface="Meiryo UI" panose="020B0604030504040204" pitchFamily="50" charset="-128"/>
                <a:ea typeface="Meiryo UI" panose="020B0604030504040204" pitchFamily="50" charset="-128"/>
              </a:rPr>
              <a:t>再開先店舗の改装に係るコンサルティング支援を実施</a:t>
            </a:r>
            <a:r>
              <a:rPr lang="ja-JP" altLang="en-US" sz="1600" dirty="0">
                <a:latin typeface="Meiryo UI" panose="020B0604030504040204" pitchFamily="50" charset="-128"/>
                <a:ea typeface="Meiryo UI" panose="020B0604030504040204" pitchFamily="50" charset="-128"/>
              </a:rPr>
              <a:t>。店舗改修を経て、</a:t>
            </a:r>
            <a:r>
              <a:rPr lang="ja-JP" altLang="en-US" sz="1600" u="sng" dirty="0">
                <a:latin typeface="Meiryo UI" panose="020B0604030504040204" pitchFamily="50" charset="-128"/>
                <a:ea typeface="Meiryo UI" panose="020B0604030504040204" pitchFamily="50" charset="-128"/>
              </a:rPr>
              <a:t>平成</a:t>
            </a:r>
            <a:r>
              <a:rPr lang="en-US" altLang="ja-JP" sz="1600" u="sng" dirty="0">
                <a:latin typeface="Meiryo UI" panose="020B0604030504040204" pitchFamily="50" charset="-128"/>
                <a:ea typeface="Meiryo UI" panose="020B0604030504040204" pitchFamily="50" charset="-128"/>
              </a:rPr>
              <a:t>30</a:t>
            </a:r>
            <a:r>
              <a:rPr lang="ja-JP" altLang="en-US" sz="1600" u="sng" dirty="0">
                <a:latin typeface="Meiryo UI" panose="020B0604030504040204" pitchFamily="50" charset="-128"/>
                <a:ea typeface="Meiryo UI" panose="020B0604030504040204" pitchFamily="50" charset="-128"/>
              </a:rPr>
              <a:t>年９月に浪江町で営業再開を果たした</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31" name="正方形/長方形 30"/>
          <p:cNvSpPr/>
          <p:nvPr/>
        </p:nvSpPr>
        <p:spPr>
          <a:xfrm>
            <a:off x="5029956" y="708666"/>
            <a:ext cx="4603564" cy="596069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32" name="テキスト ボックス 31"/>
          <p:cNvSpPr txBox="1"/>
          <p:nvPr/>
        </p:nvSpPr>
        <p:spPr>
          <a:xfrm>
            <a:off x="5461170" y="745908"/>
            <a:ext cx="3884318" cy="682238"/>
          </a:xfrm>
          <a:prstGeom prst="rect">
            <a:avLst/>
          </a:prstGeom>
          <a:noFill/>
        </p:spPr>
        <p:txBody>
          <a:bodyPr wrap="square" rtlCol="0">
            <a:spAutoFit/>
          </a:bodyPr>
          <a:lstStyle/>
          <a:p>
            <a:pPr algn="ctr">
              <a:lnSpc>
                <a:spcPts val="2308"/>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Ｂ社</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308"/>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（小売業</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楢葉町</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正方形/長方形 32"/>
          <p:cNvSpPr/>
          <p:nvPr/>
        </p:nvSpPr>
        <p:spPr>
          <a:xfrm>
            <a:off x="5025008" y="3427253"/>
            <a:ext cx="4536504" cy="3170099"/>
          </a:xfrm>
          <a:prstGeom prst="rect">
            <a:avLst/>
          </a:prstGeom>
        </p:spPr>
        <p:txBody>
          <a:bodyPr wrap="square">
            <a:spAutoFit/>
          </a:bodyPr>
          <a:lstStyle/>
          <a:p>
            <a:pPr marL="168523" indent="-168523">
              <a:spcAft>
                <a:spcPts val="554"/>
              </a:spcAft>
            </a:pPr>
            <a:r>
              <a:rPr lang="ja-JP" altLang="en-US" sz="1600" dirty="0">
                <a:latin typeface="Meiryo UI" panose="020B0604030504040204" pitchFamily="50" charset="-128"/>
                <a:ea typeface="Meiryo UI" panose="020B0604030504040204" pitchFamily="50" charset="-128"/>
              </a:rPr>
              <a:t>○昭和</a:t>
            </a:r>
            <a:r>
              <a:rPr lang="en-US" altLang="ja-JP" sz="1600" dirty="0">
                <a:latin typeface="Meiryo UI" panose="020B0604030504040204" pitchFamily="50" charset="-128"/>
                <a:ea typeface="Meiryo UI" panose="020B0604030504040204" pitchFamily="50" charset="-128"/>
              </a:rPr>
              <a:t>36</a:t>
            </a:r>
            <a:r>
              <a:rPr lang="ja-JP" altLang="en-US" sz="1600" dirty="0">
                <a:latin typeface="Meiryo UI" panose="020B0604030504040204" pitchFamily="50" charset="-128"/>
                <a:ea typeface="Meiryo UI" panose="020B0604030504040204" pitchFamily="50" charset="-128"/>
              </a:rPr>
              <a:t>年創業の食品スーパー。震災前は楢葉町にて２店舗営業していたが、震災により閉鎖。広野町、いわき市での再開を経て、平成</a:t>
            </a:r>
            <a:r>
              <a:rPr lang="en-US" altLang="ja-JP" sz="1600" dirty="0">
                <a:latin typeface="Meiryo UI" panose="020B0604030504040204" pitchFamily="50" charset="-128"/>
                <a:ea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rPr>
              <a:t>月に楢葉町の仮設商店街にて帰還再開。</a:t>
            </a:r>
            <a:endParaRPr lang="en-US" altLang="ja-JP" sz="1600" dirty="0">
              <a:latin typeface="Meiryo UI" panose="020B0604030504040204" pitchFamily="50" charset="-128"/>
              <a:ea typeface="Meiryo UI" panose="020B0604030504040204" pitchFamily="50" charset="-128"/>
            </a:endParaRPr>
          </a:p>
          <a:p>
            <a:pPr marL="168523" indent="-168523">
              <a:spcAft>
                <a:spcPts val="554"/>
              </a:spcAft>
            </a:pPr>
            <a:r>
              <a:rPr lang="ja-JP" altLang="en-US"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rPr>
              <a:t>年２月、</a:t>
            </a:r>
            <a:r>
              <a:rPr lang="ja-JP" altLang="en-US" sz="1600" u="sng" dirty="0">
                <a:latin typeface="Meiryo UI" panose="020B0604030504040204" pitchFamily="50" charset="-128"/>
                <a:ea typeface="Meiryo UI" panose="020B0604030504040204" pitchFamily="50" charset="-128"/>
              </a:rPr>
              <a:t>官民合同チームによるコンサルティング支援を開始</a:t>
            </a:r>
            <a:r>
              <a:rPr lang="ja-JP" altLang="en-US" sz="1600" dirty="0">
                <a:latin typeface="Meiryo UI" panose="020B0604030504040204" pitchFamily="50" charset="-128"/>
                <a:ea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rPr>
              <a:t>事業計画の策定支援や人材確保支援等、多様な支援を実施</a:t>
            </a:r>
            <a:r>
              <a:rPr lang="ja-JP" altLang="en-US" sz="1600" dirty="0">
                <a:latin typeface="Meiryo UI" panose="020B0604030504040204" pitchFamily="50" charset="-128"/>
                <a:ea typeface="Meiryo UI" panose="020B0604030504040204" pitchFamily="50" charset="-128"/>
              </a:rPr>
              <a:t>。</a:t>
            </a:r>
          </a:p>
          <a:p>
            <a:pPr marL="168523" indent="-168523">
              <a:spcAft>
                <a:spcPts val="554"/>
              </a:spcAft>
            </a:pPr>
            <a:r>
              <a:rPr lang="ja-JP" altLang="en-US" sz="1600" dirty="0">
                <a:latin typeface="Meiryo UI" panose="020B0604030504040204" pitchFamily="50" charset="-128"/>
                <a:ea typeface="Meiryo UI" panose="020B0604030504040204" pitchFamily="50" charset="-128"/>
              </a:rPr>
              <a:t>○事業者は「笑ふるタウンならは」への出店に不安を抱えていたが、</a:t>
            </a:r>
            <a:r>
              <a:rPr lang="ja-JP" altLang="en-US" sz="1600" u="sng" dirty="0">
                <a:latin typeface="Meiryo UI" panose="020B0604030504040204" pitchFamily="50" charset="-128"/>
                <a:ea typeface="Meiryo UI" panose="020B0604030504040204" pitchFamily="50" charset="-128"/>
              </a:rPr>
              <a:t>支援を</a:t>
            </a:r>
            <a:r>
              <a:rPr lang="ja-JP" altLang="en-US" sz="1600" u="sng" dirty="0" smtClean="0">
                <a:latin typeface="Meiryo UI" panose="020B0604030504040204" pitchFamily="50" charset="-128"/>
                <a:ea typeface="Meiryo UI" panose="020B0604030504040204" pitchFamily="50" charset="-128"/>
              </a:rPr>
              <a:t>通じ払拭</a:t>
            </a:r>
            <a:r>
              <a:rPr lang="ja-JP" altLang="en-US" sz="1600" u="sng" dirty="0">
                <a:latin typeface="Meiryo UI" panose="020B0604030504040204" pitchFamily="50" charset="-128"/>
                <a:ea typeface="Meiryo UI" panose="020B0604030504040204" pitchFamily="50" charset="-128"/>
              </a:rPr>
              <a:t>され、平成</a:t>
            </a:r>
            <a:r>
              <a:rPr lang="en-US" altLang="ja-JP" sz="1600" u="sng" dirty="0">
                <a:latin typeface="Meiryo UI" panose="020B0604030504040204" pitchFamily="50" charset="-128"/>
                <a:ea typeface="Meiryo UI" panose="020B0604030504040204" pitchFamily="50" charset="-128"/>
              </a:rPr>
              <a:t>30</a:t>
            </a:r>
            <a:r>
              <a:rPr lang="ja-JP" altLang="en-US" sz="1600" u="sng" dirty="0">
                <a:latin typeface="Meiryo UI" panose="020B0604030504040204" pitchFamily="50" charset="-128"/>
                <a:ea typeface="Meiryo UI" panose="020B0604030504040204" pitchFamily="50" charset="-128"/>
              </a:rPr>
              <a:t>年</a:t>
            </a:r>
            <a:r>
              <a:rPr lang="en-US" altLang="ja-JP" sz="1600" u="sng" dirty="0">
                <a:latin typeface="Meiryo UI" panose="020B0604030504040204" pitchFamily="50" charset="-128"/>
                <a:ea typeface="Meiryo UI" panose="020B0604030504040204" pitchFamily="50" charset="-128"/>
              </a:rPr>
              <a:t>6</a:t>
            </a:r>
            <a:r>
              <a:rPr lang="ja-JP" altLang="en-US" sz="1600" u="sng" dirty="0">
                <a:latin typeface="Meiryo UI" panose="020B0604030504040204" pitchFamily="50" charset="-128"/>
                <a:ea typeface="Meiryo UI" panose="020B0604030504040204" pitchFamily="50" charset="-128"/>
              </a:rPr>
              <a:t>月</a:t>
            </a:r>
            <a:r>
              <a:rPr lang="ja-JP" altLang="en-US" sz="1600" u="sng" dirty="0" smtClean="0">
                <a:latin typeface="Meiryo UI" panose="020B0604030504040204" pitchFamily="50" charset="-128"/>
                <a:ea typeface="Meiryo UI" panose="020B0604030504040204" pitchFamily="50" charset="-128"/>
              </a:rPr>
              <a:t>に出店</a:t>
            </a:r>
            <a:r>
              <a:rPr lang="ja-JP" altLang="en-US" sz="1600" u="sng" dirty="0">
                <a:latin typeface="Meiryo UI" panose="020B0604030504040204" pitchFamily="50" charset="-128"/>
                <a:ea typeface="Meiryo UI" panose="020B0604030504040204" pitchFamily="50" charset="-128"/>
              </a:rPr>
              <a:t>を果たした</a:t>
            </a:r>
            <a:r>
              <a:rPr lang="ja-JP" altLang="en-US" sz="1600" dirty="0">
                <a:latin typeface="Meiryo UI" panose="020B0604030504040204" pitchFamily="50" charset="-128"/>
                <a:ea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rPr>
              <a:t>途切れない支援のおかげで、自立した経営を目指すようになれた</a:t>
            </a:r>
            <a:r>
              <a:rPr lang="ja-JP" altLang="en-US" sz="1600" dirty="0">
                <a:latin typeface="Meiryo UI" panose="020B0604030504040204" pitchFamily="50" charset="-128"/>
                <a:ea typeface="Meiryo UI" panose="020B0604030504040204" pitchFamily="50" charset="-128"/>
              </a:rPr>
              <a:t>」と事業者から感謝の言葉をいただいた。</a:t>
            </a:r>
            <a:endParaRPr lang="en-US" altLang="ja-JP" sz="1600"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2840" y="1488921"/>
            <a:ext cx="2136424" cy="1464922"/>
          </a:xfrm>
          <a:prstGeom prst="rect">
            <a:avLst/>
          </a:prstGeom>
        </p:spPr>
      </p:pic>
      <p:sp>
        <p:nvSpPr>
          <p:cNvPr id="35" name="テキスト ボックス 34"/>
          <p:cNvSpPr txBox="1"/>
          <p:nvPr/>
        </p:nvSpPr>
        <p:spPr>
          <a:xfrm>
            <a:off x="5695156" y="2960944"/>
            <a:ext cx="1274068" cy="276999"/>
          </a:xfrm>
          <a:prstGeom prst="rect">
            <a:avLst/>
          </a:prstGeom>
          <a:noFill/>
        </p:spPr>
        <p:txBody>
          <a:bodyPr wrap="square" rtlCol="0">
            <a:spAutoFit/>
          </a:bodyPr>
          <a:lstStyle/>
          <a:p>
            <a:pPr algn="ctr"/>
            <a:r>
              <a:rPr lang="ja-JP" altLang="en-US" sz="1200" b="1" dirty="0" smtClean="0">
                <a:latin typeface="Meiryo UI" panose="020B0604030504040204" pitchFamily="50" charset="-128"/>
                <a:ea typeface="Meiryo UI" panose="020B0604030504040204" pitchFamily="50" charset="-128"/>
              </a:rPr>
              <a:t>店舗外観</a:t>
            </a:r>
            <a:endParaRPr lang="ja-JP" altLang="en-US" sz="12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855396" y="2960944"/>
            <a:ext cx="1274068" cy="276999"/>
          </a:xfrm>
          <a:prstGeom prst="rect">
            <a:avLst/>
          </a:prstGeom>
          <a:noFill/>
        </p:spPr>
        <p:txBody>
          <a:bodyPr wrap="square" rtlCol="0">
            <a:spAutoFit/>
          </a:bodyPr>
          <a:lstStyle/>
          <a:p>
            <a:pPr algn="ctr"/>
            <a:r>
              <a:rPr lang="ja-JP" altLang="en-US" sz="1200" b="1" dirty="0" smtClean="0">
                <a:latin typeface="Meiryo UI" panose="020B0604030504040204" pitchFamily="50" charset="-128"/>
                <a:ea typeface="Meiryo UI" panose="020B0604030504040204" pitchFamily="50" charset="-128"/>
              </a:rPr>
              <a:t>人気</a:t>
            </a:r>
            <a:r>
              <a:rPr lang="ja-JP" altLang="en-US" sz="1200" b="1" dirty="0">
                <a:latin typeface="Meiryo UI" panose="020B0604030504040204" pitchFamily="50" charset="-128"/>
                <a:ea typeface="Meiryo UI" panose="020B0604030504040204" pitchFamily="50" charset="-128"/>
              </a:rPr>
              <a:t>商品</a:t>
            </a:r>
            <a:r>
              <a:rPr lang="ja-JP" altLang="en-US" sz="1200" b="1" dirty="0" smtClean="0">
                <a:latin typeface="Meiryo UI" panose="020B0604030504040204" pitchFamily="50" charset="-128"/>
                <a:ea typeface="Meiryo UI" panose="020B0604030504040204" pitchFamily="50" charset="-128"/>
              </a:rPr>
              <a:t>の刺身</a:t>
            </a:r>
            <a:endParaRPr lang="ja-JP" altLang="en-US" sz="1200" b="1" dirty="0">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1784" y="1490116"/>
            <a:ext cx="1911715" cy="1463727"/>
          </a:xfrm>
          <a:prstGeom prst="rect">
            <a:avLst/>
          </a:prstGeom>
        </p:spPr>
      </p:pic>
      <p:pic>
        <p:nvPicPr>
          <p:cNvPr id="38" name="図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6913" y="1504571"/>
            <a:ext cx="2052591" cy="1449272"/>
          </a:xfrm>
          <a:prstGeom prst="rect">
            <a:avLst/>
          </a:prstGeom>
        </p:spPr>
      </p:pic>
    </p:spTree>
    <p:extLst>
      <p:ext uri="{BB962C8B-B14F-4D97-AF65-F5344CB8AC3E}">
        <p14:creationId xmlns:p14="http://schemas.microsoft.com/office/powerpoint/2010/main" val="4093253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72480" y="738666"/>
            <a:ext cx="4616516" cy="597666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25008" y="738666"/>
            <a:ext cx="4608511" cy="6002702"/>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88504" y="721214"/>
            <a:ext cx="4208011" cy="766492"/>
          </a:xfrm>
          <a:prstGeom prst="rect">
            <a:avLst/>
          </a:prstGeom>
          <a:noFill/>
        </p:spPr>
        <p:txBody>
          <a:bodyPr wrap="square" rtlCol="0">
            <a:spAutoFit/>
          </a:bodyPr>
          <a:lstStyle/>
          <a:p>
            <a:pPr algn="ctr">
              <a:lnSpc>
                <a:spcPts val="2800"/>
              </a:lnSpc>
            </a:pP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（電気設備業・</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川俣町山木屋）</a:t>
            </a:r>
          </a:p>
        </p:txBody>
      </p:sp>
      <p:sp>
        <p:nvSpPr>
          <p:cNvPr id="14" name="タイトル 1"/>
          <p:cNvSpPr txBox="1">
            <a:spLocks/>
          </p:cNvSpPr>
          <p:nvPr/>
        </p:nvSpPr>
        <p:spPr>
          <a:xfrm>
            <a:off x="272480" y="136631"/>
            <a:ext cx="9361040"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主な支援事例</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6"/>
          <p:cNvSpPr>
            <a:spLocks noGrp="1"/>
          </p:cNvSpPr>
          <p:nvPr>
            <p:ph type="sldNum" sz="quarter" idx="12"/>
          </p:nvPr>
        </p:nvSpPr>
        <p:spPr>
          <a:xfrm flipH="1">
            <a:off x="8705624" y="6536489"/>
            <a:ext cx="1249144" cy="365125"/>
          </a:xfrm>
        </p:spPr>
        <p:txBody>
          <a:bodyPr/>
          <a:lstStyle/>
          <a:p>
            <a:fld id="{8EA630E9-1B0A-4B1D-BA36-D058A3B76EFC}" type="slidenum">
              <a:rPr lang="ja-JP" altLang="en-US" smtClean="0">
                <a:solidFill>
                  <a:prstClr val="black">
                    <a:tint val="75000"/>
                  </a:prstClr>
                </a:solidFill>
              </a:rPr>
              <a:pPr/>
              <a:t>15</a:t>
            </a:fld>
            <a:endParaRPr lang="ja-JP" altLang="en-US" dirty="0">
              <a:solidFill>
                <a:prstClr val="black">
                  <a:tint val="75000"/>
                </a:prstClr>
              </a:solidFill>
            </a:endParaRPr>
          </a:p>
        </p:txBody>
      </p:sp>
      <p:sp>
        <p:nvSpPr>
          <p:cNvPr id="27" name="テキスト ボックス 26"/>
          <p:cNvSpPr txBox="1"/>
          <p:nvPr/>
        </p:nvSpPr>
        <p:spPr>
          <a:xfrm>
            <a:off x="272480" y="3437900"/>
            <a:ext cx="4563021" cy="3303468"/>
          </a:xfrm>
          <a:prstGeom prst="rect">
            <a:avLst/>
          </a:prstGeom>
          <a:noFill/>
        </p:spPr>
        <p:txBody>
          <a:bodyPr wrap="square" rtlCol="0">
            <a:spAutoFit/>
          </a:bodyPr>
          <a:lstStyle/>
          <a:p>
            <a:pPr marL="168524" indent="-168524">
              <a:spcAft>
                <a:spcPts val="1000"/>
              </a:spcAft>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1600" u="sng" dirty="0">
                <a:latin typeface="Meiryo UI" panose="020B0604030504040204" pitchFamily="50" charset="-128"/>
                <a:ea typeface="Meiryo UI" panose="020B0604030504040204" pitchFamily="50" charset="-128"/>
                <a:cs typeface="メイリオ" panose="020B0604030504040204" pitchFamily="50" charset="-128"/>
              </a:rPr>
              <a:t>震災</a:t>
            </a:r>
            <a:r>
              <a:rPr lang="ja-JP" altLang="en-US" sz="1600" u="sng" dirty="0" smtClean="0">
                <a:latin typeface="Meiryo UI" panose="020B0604030504040204" pitchFamily="50" charset="-128"/>
                <a:ea typeface="Meiryo UI" panose="020B0604030504040204" pitchFamily="50" charset="-128"/>
                <a:cs typeface="メイリオ" panose="020B0604030504040204" pitchFamily="50" charset="-128"/>
              </a:rPr>
              <a:t>により山木屋地区から避難し、同町内で電気設備事業を移転再開</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メイリオ" panose="020B0604030504040204" pitchFamily="50" charset="-128"/>
              </a:rPr>
              <a:t>震災によ</a:t>
            </a:r>
            <a:r>
              <a:rPr lang="ja-JP" altLang="en-US" sz="1600" u="sng" dirty="0">
                <a:latin typeface="Meiryo UI" panose="020B0604030504040204" pitchFamily="50" charset="-128"/>
                <a:ea typeface="Meiryo UI" panose="020B0604030504040204" pitchFamily="50" charset="-128"/>
                <a:cs typeface="メイリオ" panose="020B0604030504040204" pitchFamily="50" charset="-128"/>
              </a:rPr>
              <a:t>る</a:t>
            </a:r>
            <a:r>
              <a:rPr lang="ja-JP" altLang="en-US" sz="1600" u="sng" dirty="0" smtClean="0">
                <a:latin typeface="Meiryo UI" panose="020B0604030504040204" pitchFamily="50" charset="-128"/>
                <a:ea typeface="Meiryo UI" panose="020B0604030504040204" pitchFamily="50" charset="-128"/>
                <a:cs typeface="メイリオ" panose="020B0604030504040204" pitchFamily="50" charset="-128"/>
              </a:rPr>
              <a:t>売上高の減少</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により、苦境に立たされるが、従業員の維持を図りつつ、売上げの回復を図る。</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a:p>
            <a:pPr marL="168524" indent="-168524">
              <a:spcAft>
                <a:spcPts val="1000"/>
              </a:spcAft>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○避難指示解除後、</a:t>
            </a:r>
            <a:r>
              <a:rPr lang="ja-JP" altLang="en-US" sz="1600" u="sng" dirty="0" smtClean="0">
                <a:latin typeface="Meiryo UI" panose="020B0604030504040204" pitchFamily="50" charset="-128"/>
                <a:ea typeface="Meiryo UI" panose="020B0604030504040204" pitchFamily="50" charset="-128"/>
                <a:cs typeface="メイリオ" panose="020B0604030504040204" pitchFamily="50" charset="-128"/>
              </a:rPr>
              <a:t>企業立地補助金等を活用</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し、</a:t>
            </a:r>
            <a:r>
              <a:rPr lang="ja-JP" altLang="en-US" sz="1600" u="sng" dirty="0" smtClean="0">
                <a:latin typeface="Meiryo UI" panose="020B0604030504040204" pitchFamily="50" charset="-128"/>
                <a:ea typeface="Meiryo UI" panose="020B0604030504040204" pitchFamily="50" charset="-128"/>
                <a:cs typeface="メイリオ" panose="020B0604030504040204" pitchFamily="50" charset="-128"/>
              </a:rPr>
              <a:t>帰還再開</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を果たす</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メイリオ" panose="020B0604030504040204" pitchFamily="50" charset="-128"/>
              </a:rPr>
              <a:t>レーザー加工機の導入により、生産性の向上を図り、大規模受注を獲得</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。また、地域の憩いの場となる飲食店を開店し、蕎麦や軍鶏スープなどを提供。</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a:p>
            <a:pPr marL="168524" indent="-168524">
              <a:spcAft>
                <a:spcPts val="1000"/>
              </a:spcAft>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○電気設備業に対して、平成</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28</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月から</a:t>
            </a:r>
            <a:r>
              <a:rPr lang="ja-JP" altLang="en-US" sz="1600" u="sng" dirty="0" smtClean="0">
                <a:latin typeface="Meiryo UI" panose="020B0604030504040204" pitchFamily="50" charset="-128"/>
                <a:ea typeface="Meiryo UI" panose="020B0604030504040204" pitchFamily="50" charset="-128"/>
                <a:cs typeface="メイリオ" panose="020B0604030504040204" pitchFamily="50" charset="-128"/>
              </a:rPr>
              <a:t>官民合同チームが人材確保支援</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を行い、</a:t>
            </a:r>
            <a:r>
              <a:rPr lang="ja-JP" altLang="en-US" sz="1600" u="sng" dirty="0" smtClean="0">
                <a:latin typeface="Meiryo UI" panose="020B0604030504040204" pitchFamily="50" charset="-128"/>
                <a:ea typeface="Meiryo UI" panose="020B0604030504040204" pitchFamily="50" charset="-128"/>
                <a:cs typeface="メイリオ" panose="020B0604030504040204" pitchFamily="50" charset="-128"/>
              </a:rPr>
              <a:t>工場の従業員１名の確保</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に繋げる。</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pic>
        <p:nvPicPr>
          <p:cNvPr id="28" name="図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9174" y="1586452"/>
            <a:ext cx="1982049" cy="1433802"/>
          </a:xfrm>
          <a:prstGeom prst="rect">
            <a:avLst/>
          </a:prstGeom>
        </p:spPr>
      </p:pic>
      <p:pic>
        <p:nvPicPr>
          <p:cNvPr id="29" name="図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0752" y="1595588"/>
            <a:ext cx="1920720" cy="1431069"/>
          </a:xfrm>
          <a:prstGeom prst="rect">
            <a:avLst/>
          </a:prstGeom>
        </p:spPr>
      </p:pic>
      <p:sp>
        <p:nvSpPr>
          <p:cNvPr id="30" name="テキスト ボックス 29"/>
          <p:cNvSpPr txBox="1"/>
          <p:nvPr/>
        </p:nvSpPr>
        <p:spPr>
          <a:xfrm>
            <a:off x="1064568" y="3026657"/>
            <a:ext cx="921483"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工場外観</a:t>
            </a:r>
            <a:endParaRPr kumimoji="1" lang="ja-JP" altLang="en-US" sz="1200"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172825" y="2988125"/>
            <a:ext cx="1204111" cy="276999"/>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レーザー加工機</a:t>
            </a:r>
            <a:endParaRPr kumimoji="1" lang="ja-JP" altLang="en-US" sz="12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241032" y="764704"/>
            <a:ext cx="4208011" cy="699166"/>
          </a:xfrm>
          <a:prstGeom prst="rect">
            <a:avLst/>
          </a:prstGeom>
          <a:noFill/>
        </p:spPr>
        <p:txBody>
          <a:bodyPr wrap="square" rtlCol="0">
            <a:spAutoFit/>
          </a:bodyPr>
          <a:lstStyle/>
          <a:p>
            <a:pPr algn="ctr">
              <a:lnSpc>
                <a:spcPts val="2500"/>
              </a:lnSpc>
            </a:pP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D</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1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500"/>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（宿泊業・南相馬市原町区）</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1032" y="1605623"/>
            <a:ext cx="1926457" cy="1390291"/>
          </a:xfrm>
          <a:prstGeom prst="rect">
            <a:avLst/>
          </a:prstGeom>
        </p:spPr>
      </p:pic>
      <p:sp>
        <p:nvSpPr>
          <p:cNvPr id="25" name="正方形/長方形 24"/>
          <p:cNvSpPr/>
          <p:nvPr/>
        </p:nvSpPr>
        <p:spPr>
          <a:xfrm>
            <a:off x="5025008" y="3429000"/>
            <a:ext cx="4464497" cy="2785378"/>
          </a:xfrm>
          <a:prstGeom prst="rect">
            <a:avLst/>
          </a:prstGeom>
        </p:spPr>
        <p:txBody>
          <a:bodyPr wrap="square">
            <a:spAutoFit/>
          </a:bodyPr>
          <a:lstStyle/>
          <a:p>
            <a:pPr marL="182563" indent="-182563">
              <a:spcAft>
                <a:spcPts val="600"/>
              </a:spcAft>
            </a:pPr>
            <a:r>
              <a:rPr lang="ja-JP" altLang="en-US" sz="1600" dirty="0">
                <a:latin typeface="Meiryo UI" panose="020B0604030504040204" pitchFamily="50" charset="-128"/>
                <a:ea typeface="Meiryo UI" panose="020B0604030504040204" pitchFamily="50" charset="-128"/>
              </a:rPr>
              <a:t>○旅館業において</a:t>
            </a:r>
            <a:r>
              <a:rPr lang="ja-JP" altLang="en-US" sz="1600" dirty="0" smtClean="0">
                <a:latin typeface="Meiryo UI" panose="020B0604030504040204" pitchFamily="50" charset="-128"/>
                <a:ea typeface="Meiryo UI" panose="020B0604030504040204" pitchFamily="50" charset="-128"/>
              </a:rPr>
              <a:t>、帰還再開を支援した初</a:t>
            </a:r>
            <a:r>
              <a:rPr lang="ja-JP" altLang="en-US" sz="1600" dirty="0">
                <a:latin typeface="Meiryo UI" panose="020B0604030504040204" pitchFamily="50" charset="-128"/>
                <a:ea typeface="Meiryo UI" panose="020B0604030504040204" pitchFamily="50" charset="-128"/>
              </a:rPr>
              <a:t>の事例。</a:t>
            </a:r>
          </a:p>
          <a:p>
            <a:pPr marL="182563" indent="-182563">
              <a:spcAft>
                <a:spcPts val="600"/>
              </a:spcAft>
            </a:pPr>
            <a:r>
              <a:rPr lang="ja-JP" altLang="en-US" sz="1600" dirty="0" smtClean="0">
                <a:latin typeface="Meiryo UI" panose="020B0604030504040204" pitchFamily="50" charset="-128"/>
                <a:ea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rPr>
              <a:t>昭和</a:t>
            </a:r>
            <a:r>
              <a:rPr lang="en-US" altLang="ja-JP" sz="1600" u="sng" dirty="0" smtClean="0">
                <a:latin typeface="Meiryo UI" panose="020B0604030504040204" pitchFamily="50" charset="-128"/>
                <a:ea typeface="Meiryo UI" panose="020B0604030504040204" pitchFamily="50" charset="-128"/>
              </a:rPr>
              <a:t>45</a:t>
            </a:r>
            <a:r>
              <a:rPr lang="ja-JP" altLang="en-US" sz="1600" u="sng" dirty="0" smtClean="0">
                <a:latin typeface="Meiryo UI" panose="020B0604030504040204" pitchFamily="50" charset="-128"/>
                <a:ea typeface="Meiryo UI" panose="020B0604030504040204" pitchFamily="50" charset="-128"/>
              </a:rPr>
              <a:t>年に南相馬市原町区にて開業</a:t>
            </a:r>
            <a:r>
              <a:rPr lang="ja-JP" altLang="en-US" sz="1600" dirty="0" smtClean="0">
                <a:latin typeface="Meiryo UI" panose="020B0604030504040204" pitchFamily="50" charset="-128"/>
                <a:ea typeface="Meiryo UI" panose="020B0604030504040204" pitchFamily="50" charset="-128"/>
              </a:rPr>
              <a:t>。訪れる客から、四季を感じること</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できる美しい日本庭園と大変な評判であった。震災後、県外への避難に</a:t>
            </a:r>
            <a:r>
              <a:rPr lang="ja-JP" altLang="en-US" sz="1600" dirty="0">
                <a:latin typeface="Meiryo UI" panose="020B0604030504040204" pitchFamily="50" charset="-128"/>
                <a:ea typeface="Meiryo UI" panose="020B0604030504040204" pitchFamily="50" charset="-128"/>
              </a:rPr>
              <a:t>伴</a:t>
            </a:r>
            <a:r>
              <a:rPr lang="ja-JP" altLang="en-US" sz="1600" dirty="0" smtClean="0">
                <a:latin typeface="Meiryo UI" panose="020B0604030504040204" pitchFamily="50" charset="-128"/>
                <a:ea typeface="Meiryo UI" panose="020B0604030504040204" pitchFamily="50" charset="-128"/>
              </a:rPr>
              <a:t>い、休業を余儀なくされる。</a:t>
            </a:r>
            <a:endParaRPr lang="en-US" altLang="ja-JP" sz="1600" dirty="0" smtClean="0">
              <a:latin typeface="Meiryo UI" panose="020B0604030504040204" pitchFamily="50" charset="-128"/>
              <a:ea typeface="Meiryo UI" panose="020B0604030504040204" pitchFamily="50" charset="-128"/>
            </a:endParaRPr>
          </a:p>
          <a:p>
            <a:pPr marL="182563" indent="-182563">
              <a:spcAft>
                <a:spcPts val="600"/>
              </a:spcAft>
            </a:pPr>
            <a:r>
              <a:rPr lang="ja-JP" altLang="en-US" sz="1600" dirty="0" smtClean="0">
                <a:latin typeface="Meiryo UI" panose="020B0604030504040204" pitchFamily="50" charset="-128"/>
                <a:ea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rPr>
              <a:t>官民合同チームから事業再開等補助金の申請支援</a:t>
            </a:r>
            <a:r>
              <a:rPr lang="ja-JP" altLang="en-US" sz="1600" u="sng" dirty="0">
                <a:latin typeface="Meiryo UI" panose="020B0604030504040204" pitchFamily="50" charset="-128"/>
                <a:ea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rPr>
              <a:t>事業計画の策定に係るコンサルティング支援</a:t>
            </a:r>
            <a:r>
              <a:rPr lang="ja-JP" altLang="en-US" sz="1600" dirty="0">
                <a:latin typeface="Meiryo UI" panose="020B0604030504040204" pitchFamily="50" charset="-128"/>
                <a:ea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rPr>
              <a:t>従業員確保の支援を実施。</a:t>
            </a:r>
            <a:endParaRPr lang="en-US" altLang="ja-JP" sz="1600" u="sng" dirty="0" smtClean="0">
              <a:latin typeface="Meiryo UI" panose="020B0604030504040204" pitchFamily="50" charset="-128"/>
              <a:ea typeface="Meiryo UI" panose="020B0604030504040204" pitchFamily="50" charset="-128"/>
            </a:endParaRPr>
          </a:p>
          <a:p>
            <a:pPr marL="182563" indent="-182563">
              <a:spcAft>
                <a:spcPts val="600"/>
              </a:spcAft>
            </a:pPr>
            <a:r>
              <a:rPr lang="ja-JP" altLang="en-US" sz="1600" dirty="0" smtClean="0">
                <a:latin typeface="Meiryo UI" panose="020B0604030504040204" pitchFamily="50" charset="-128"/>
                <a:ea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rPr>
              <a:t>事業再開等補助金が採択され、従業員</a:t>
            </a:r>
            <a:r>
              <a:rPr lang="en-US" altLang="ja-JP" sz="1600" u="sng" dirty="0" smtClean="0">
                <a:latin typeface="Meiryo UI" panose="020B0604030504040204" pitchFamily="50" charset="-128"/>
                <a:ea typeface="Meiryo UI" panose="020B0604030504040204" pitchFamily="50" charset="-128"/>
              </a:rPr>
              <a:t>4</a:t>
            </a:r>
            <a:r>
              <a:rPr lang="ja-JP" altLang="en-US" sz="1600" u="sng" dirty="0" smtClean="0">
                <a:latin typeface="Meiryo UI" panose="020B0604030504040204" pitchFamily="50" charset="-128"/>
                <a:ea typeface="Meiryo UI" panose="020B0604030504040204" pitchFamily="50" charset="-128"/>
              </a:rPr>
              <a:t>名が採用。平成</a:t>
            </a:r>
            <a:r>
              <a:rPr lang="en-US" altLang="ja-JP" sz="1600" u="sng" dirty="0" smtClean="0">
                <a:latin typeface="Meiryo UI" panose="020B0604030504040204" pitchFamily="50" charset="-128"/>
                <a:ea typeface="Meiryo UI" panose="020B0604030504040204" pitchFamily="50" charset="-128"/>
              </a:rPr>
              <a:t>30</a:t>
            </a:r>
            <a:r>
              <a:rPr lang="ja-JP" altLang="en-US" sz="1600" u="sng" dirty="0" smtClean="0">
                <a:latin typeface="Meiryo UI" panose="020B0604030504040204" pitchFamily="50" charset="-128"/>
                <a:ea typeface="Meiryo UI" panose="020B0604030504040204" pitchFamily="50" charset="-128"/>
              </a:rPr>
              <a:t>年</a:t>
            </a:r>
            <a:r>
              <a:rPr lang="en-US" altLang="ja-JP" sz="1600" u="sng" dirty="0" smtClean="0">
                <a:latin typeface="Meiryo UI" panose="020B0604030504040204" pitchFamily="50" charset="-128"/>
                <a:ea typeface="Meiryo UI" panose="020B0604030504040204" pitchFamily="50" charset="-128"/>
              </a:rPr>
              <a:t>5</a:t>
            </a:r>
            <a:r>
              <a:rPr lang="ja-JP" altLang="en-US" sz="1600" u="sng" dirty="0" smtClean="0">
                <a:latin typeface="Meiryo UI" panose="020B0604030504040204" pitchFamily="50" charset="-128"/>
                <a:ea typeface="Meiryo UI" panose="020B0604030504040204" pitchFamily="50" charset="-128"/>
              </a:rPr>
              <a:t>月に事業再開</a:t>
            </a:r>
            <a:r>
              <a:rPr lang="ja-JP" altLang="en-US" sz="1600" dirty="0" smtClean="0">
                <a:latin typeface="Meiryo UI" panose="020B0604030504040204" pitchFamily="50" charset="-128"/>
                <a:ea typeface="Meiryo UI" panose="020B0604030504040204" pitchFamily="50" charset="-128"/>
              </a:rPr>
              <a:t>を果たす。</a:t>
            </a:r>
            <a:endParaRPr lang="ja-JP" altLang="en-US" sz="1600" u="sng"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385048" y="3046982"/>
            <a:ext cx="1559535"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約</a:t>
            </a:r>
            <a:r>
              <a:rPr kumimoji="1" lang="en-US" altLang="ja-JP" sz="1200" b="1" dirty="0" smtClean="0">
                <a:latin typeface="Meiryo UI" panose="020B0604030504040204" pitchFamily="50" charset="-128"/>
                <a:ea typeface="Meiryo UI" panose="020B0604030504040204" pitchFamily="50" charset="-128"/>
              </a:rPr>
              <a:t>3,300</a:t>
            </a:r>
            <a:r>
              <a:rPr kumimoji="1" lang="ja-JP" altLang="en-US" sz="1200" b="1" dirty="0" smtClean="0">
                <a:latin typeface="Meiryo UI" panose="020B0604030504040204" pitchFamily="50" charset="-128"/>
                <a:ea typeface="Meiryo UI" panose="020B0604030504040204" pitchFamily="50" charset="-128"/>
              </a:rPr>
              <a:t>坪の庭園</a:t>
            </a:r>
            <a:endParaRPr kumimoji="1" lang="ja-JP" altLang="en-US" sz="1200" b="1" dirty="0">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9525" y="1603604"/>
            <a:ext cx="1888328" cy="1459986"/>
          </a:xfrm>
          <a:prstGeom prst="rect">
            <a:avLst/>
          </a:prstGeom>
        </p:spPr>
      </p:pic>
      <p:sp>
        <p:nvSpPr>
          <p:cNvPr id="33" name="テキスト ボックス 32"/>
          <p:cNvSpPr txBox="1"/>
          <p:nvPr/>
        </p:nvSpPr>
        <p:spPr>
          <a:xfrm>
            <a:off x="7850630" y="3079993"/>
            <a:ext cx="1380240"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季節を彩る料理</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38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02366" y="690749"/>
            <a:ext cx="4612851" cy="5962642"/>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タイトル 1"/>
          <p:cNvSpPr txBox="1">
            <a:spLocks/>
          </p:cNvSpPr>
          <p:nvPr/>
        </p:nvSpPr>
        <p:spPr>
          <a:xfrm>
            <a:off x="272480" y="144016"/>
            <a:ext cx="9361040"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主な支援事例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682160" y="6592267"/>
            <a:ext cx="2311400" cy="365125"/>
          </a:xfrm>
        </p:spPr>
        <p:txBody>
          <a:bodyPr/>
          <a:lstStyle/>
          <a:p>
            <a:fld id="{8EA630E9-1B0A-4B1D-BA36-D058A3B76EFC}" type="slidenum">
              <a:rPr lang="ja-JP" altLang="en-US" smtClean="0">
                <a:solidFill>
                  <a:prstClr val="black">
                    <a:tint val="75000"/>
                  </a:prstClr>
                </a:solidFill>
              </a:rPr>
              <a:pPr/>
              <a:t>16</a:t>
            </a:fld>
            <a:endParaRPr lang="ja-JP" altLang="en-US" dirty="0">
              <a:solidFill>
                <a:prstClr val="black">
                  <a:tint val="75000"/>
                </a:prstClr>
              </a:solidFill>
            </a:endParaRPr>
          </a:p>
        </p:txBody>
      </p:sp>
      <p:sp>
        <p:nvSpPr>
          <p:cNvPr id="25" name="正方形/長方形 24"/>
          <p:cNvSpPr/>
          <p:nvPr/>
        </p:nvSpPr>
        <p:spPr>
          <a:xfrm>
            <a:off x="416496" y="3573016"/>
            <a:ext cx="4438500" cy="3057247"/>
          </a:xfrm>
          <a:prstGeom prst="rect">
            <a:avLst/>
          </a:prstGeom>
        </p:spPr>
        <p:txBody>
          <a:bodyPr wrap="square">
            <a:spAutoFit/>
          </a:bodyPr>
          <a:lstStyle/>
          <a:p>
            <a:pPr marL="182563" indent="-182563">
              <a:spcAft>
                <a:spcPts val="1000"/>
              </a:spcAft>
            </a:pPr>
            <a:r>
              <a:rPr lang="ja-JP" altLang="en-US" sz="1600" dirty="0" smtClean="0">
                <a:latin typeface="Meiryo UI" panose="020B0604030504040204" pitchFamily="50" charset="-128"/>
                <a:ea typeface="Meiryo UI" panose="020B0604030504040204" pitchFamily="50" charset="-128"/>
              </a:rPr>
              <a:t>○震災前は国道６号線でガソリンスタンドの営業を行っていたが、</a:t>
            </a:r>
            <a:r>
              <a:rPr lang="ja-JP" altLang="en-US" sz="1600" u="sng" dirty="0" smtClean="0">
                <a:latin typeface="Meiryo UI" panose="020B0604030504040204" pitchFamily="50" charset="-128"/>
                <a:ea typeface="Meiryo UI" panose="020B0604030504040204" pitchFamily="50" charset="-128"/>
              </a:rPr>
              <a:t>震災時は避難指示を受ける直前まで、給油活動を続け、車で避難する多くのドライバーを救う</a:t>
            </a:r>
            <a:r>
              <a:rPr lang="ja-JP" altLang="en-US" sz="1600" dirty="0" smtClean="0">
                <a:latin typeface="Meiryo UI" panose="020B0604030504040204" pitchFamily="50" charset="-128"/>
                <a:ea typeface="Meiryo UI" panose="020B0604030504040204" pitchFamily="50" charset="-128"/>
              </a:rPr>
              <a:t>。</a:t>
            </a:r>
          </a:p>
          <a:p>
            <a:pPr marL="182563" indent="-182563">
              <a:spcAft>
                <a:spcPts val="1000"/>
              </a:spcAft>
            </a:pP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rPr>
              <a:t>月に同じく国道６号線沿いで事業を再開しようとしたが、再開に当たって、従業員の確保が課題となった。</a:t>
            </a:r>
            <a:endParaRPr lang="en-US" altLang="ja-JP" sz="1600" dirty="0" smtClean="0">
              <a:latin typeface="Meiryo UI" panose="020B0604030504040204" pitchFamily="50" charset="-128"/>
              <a:ea typeface="Meiryo UI" panose="020B0604030504040204" pitchFamily="50" charset="-128"/>
            </a:endParaRPr>
          </a:p>
          <a:p>
            <a:pPr marL="182563" indent="-182563">
              <a:spcAft>
                <a:spcPts val="1000"/>
              </a:spcAft>
            </a:pPr>
            <a:r>
              <a:rPr lang="ja-JP" altLang="en-US" sz="1600" dirty="0">
                <a:latin typeface="Meiryo UI" panose="020B0604030504040204" pitchFamily="50" charset="-128"/>
                <a:ea typeface="Meiryo UI" panose="020B0604030504040204" pitchFamily="50" charset="-128"/>
              </a:rPr>
              <a:t>〇</a:t>
            </a:r>
            <a:r>
              <a:rPr lang="ja-JP" altLang="en-US" sz="1600" dirty="0" smtClean="0">
                <a:latin typeface="Meiryo UI" panose="020B0604030504040204" pitchFamily="50" charset="-128"/>
                <a:ea typeface="Meiryo UI" panose="020B0604030504040204" pitchFamily="50" charset="-128"/>
              </a:rPr>
              <a:t>官民合同チームの人材確保支援により、これまでに</a:t>
            </a:r>
            <a:r>
              <a:rPr lang="ja-JP" altLang="en-US" sz="1600" u="sng" dirty="0" smtClean="0">
                <a:latin typeface="Meiryo UI" panose="020B0604030504040204" pitchFamily="50" charset="-128"/>
                <a:ea typeface="Meiryo UI" panose="020B0604030504040204" pitchFamily="50" charset="-128"/>
              </a:rPr>
              <a:t>正社員、パート等従業員９名の</a:t>
            </a:r>
            <a:r>
              <a:rPr lang="ja-JP" altLang="en-US" sz="1600" u="sng" dirty="0">
                <a:latin typeface="Meiryo UI" panose="020B0604030504040204" pitchFamily="50" charset="-128"/>
                <a:ea typeface="Meiryo UI" panose="020B0604030504040204" pitchFamily="50" charset="-128"/>
              </a:rPr>
              <a:t>採用に</a:t>
            </a:r>
            <a:r>
              <a:rPr lang="ja-JP" altLang="en-US" sz="1600" u="sng" dirty="0" smtClean="0">
                <a:latin typeface="Meiryo UI" panose="020B0604030504040204" pitchFamily="50" charset="-128"/>
                <a:ea typeface="Meiryo UI" panose="020B0604030504040204" pitchFamily="50" charset="-128"/>
              </a:rPr>
              <a:t>繋がった。</a:t>
            </a:r>
            <a:r>
              <a:rPr lang="ja-JP" altLang="en-US" sz="1600" dirty="0" smtClean="0">
                <a:latin typeface="Meiryo UI" panose="020B0604030504040204" pitchFamily="50" charset="-128"/>
                <a:ea typeface="Meiryo UI" panose="020B0604030504040204" pitchFamily="50" charset="-128"/>
              </a:rPr>
              <a:t>また、官民合同チームから</a:t>
            </a:r>
            <a:r>
              <a:rPr lang="ja-JP" altLang="en-US" sz="1600" u="sng" dirty="0" smtClean="0">
                <a:latin typeface="Meiryo UI" panose="020B0604030504040204" pitchFamily="50" charset="-128"/>
                <a:ea typeface="Meiryo UI" panose="020B0604030504040204" pitchFamily="50" charset="-128"/>
              </a:rPr>
              <a:t>事業再開等補助金の活用にあたって、申請手続きの支援</a:t>
            </a:r>
            <a:r>
              <a:rPr lang="ja-JP" altLang="en-US" sz="1600" dirty="0" smtClean="0">
                <a:latin typeface="Meiryo UI" panose="020B0604030504040204" pitchFamily="50" charset="-128"/>
                <a:ea typeface="Meiryo UI" panose="020B0604030504040204" pitchFamily="50" charset="-128"/>
              </a:rPr>
              <a:t>を実施。</a:t>
            </a:r>
            <a:endParaRPr lang="en-US" altLang="ja-JP" sz="16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38920" y="734107"/>
            <a:ext cx="4608512" cy="766492"/>
          </a:xfrm>
          <a:prstGeom prst="rect">
            <a:avLst/>
          </a:prstGeom>
          <a:noFill/>
        </p:spPr>
        <p:txBody>
          <a:bodyPr wrap="square" rtlCol="0">
            <a:spAutoFit/>
          </a:bodyPr>
          <a:lstStyle/>
          <a:p>
            <a:pPr algn="ctr">
              <a:lnSpc>
                <a:spcPts val="2800"/>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Ｅ</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（石油販売業・双葉町）</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図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3519" y="1542811"/>
            <a:ext cx="2759314" cy="1574922"/>
          </a:xfrm>
          <a:prstGeom prst="rect">
            <a:avLst/>
          </a:prstGeom>
        </p:spPr>
      </p:pic>
      <p:sp>
        <p:nvSpPr>
          <p:cNvPr id="32" name="テキスト ボックス 31"/>
          <p:cNvSpPr txBox="1"/>
          <p:nvPr/>
        </p:nvSpPr>
        <p:spPr>
          <a:xfrm>
            <a:off x="1889464" y="3212976"/>
            <a:ext cx="1623376"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ガソリンスタンド外観</a:t>
            </a:r>
            <a:endParaRPr kumimoji="1" lang="ja-JP" altLang="en-US" sz="12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4979844" y="692696"/>
            <a:ext cx="4653676" cy="596069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dirty="0"/>
          </a:p>
        </p:txBody>
      </p:sp>
      <p:sp>
        <p:nvSpPr>
          <p:cNvPr id="15" name="テキスト ボックス 14"/>
          <p:cNvSpPr txBox="1"/>
          <p:nvPr/>
        </p:nvSpPr>
        <p:spPr>
          <a:xfrm>
            <a:off x="5555907" y="836712"/>
            <a:ext cx="3562553" cy="682238"/>
          </a:xfrm>
          <a:prstGeom prst="rect">
            <a:avLst/>
          </a:prstGeom>
          <a:noFill/>
        </p:spPr>
        <p:txBody>
          <a:bodyPr wrap="square" rtlCol="0">
            <a:spAutoFit/>
          </a:bodyPr>
          <a:lstStyle/>
          <a:p>
            <a:pPr algn="ctr">
              <a:lnSpc>
                <a:spcPts val="2308"/>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Ｆ</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社</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308"/>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（介護事業・南相馬市小高区）</a:t>
            </a:r>
          </a:p>
        </p:txBody>
      </p:sp>
      <p:sp>
        <p:nvSpPr>
          <p:cNvPr id="16" name="テキスト ボックス 15"/>
          <p:cNvSpPr txBox="1"/>
          <p:nvPr/>
        </p:nvSpPr>
        <p:spPr>
          <a:xfrm>
            <a:off x="5051851" y="3636455"/>
            <a:ext cx="4486960" cy="2862322"/>
          </a:xfrm>
          <a:prstGeom prst="rect">
            <a:avLst/>
          </a:prstGeom>
          <a:noFill/>
        </p:spPr>
        <p:txBody>
          <a:bodyPr wrap="square" rtlCol="0">
            <a:spAutoFit/>
          </a:bodyPr>
          <a:lstStyle/>
          <a:p>
            <a:pPr marL="168523" indent="-168523">
              <a:lnSpc>
                <a:spcPts val="1846"/>
              </a:lnSpc>
              <a:spcAft>
                <a:spcPts val="923"/>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「ふるさとの小高</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元気の源になりたい」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との思いから、平成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年５月に南相馬市小高区で創業し、</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介護予防デイサービス、地域密着型デイサービスを開設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68523" indent="-168523">
              <a:lnSpc>
                <a:spcPts val="1846"/>
              </a:lnSpc>
              <a:spcAft>
                <a:spcPts val="923"/>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○官民合同チームでは、</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創業にあたっての補助金申請書作成支援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等を実施。また、</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人材確保支援を実施し、東京都からのＩターンを含め、正社員・パートの合計８名の採用に繋げた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68523" indent="-168523">
              <a:lnSpc>
                <a:spcPts val="1846"/>
              </a:lnSpc>
              <a:spcAft>
                <a:spcPts val="923"/>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○開設後も、官民合同チームと福島県・福島復興局が連携し、関係自治体と調整した結果、</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立地自治体以外の住民のサービス利用受け入れを実現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2ADCAD1E-0910-4D85-99B9-950E007F90EE}"/>
              </a:ext>
            </a:extLst>
          </p:cNvPr>
          <p:cNvSpPr txBox="1"/>
          <p:nvPr/>
        </p:nvSpPr>
        <p:spPr>
          <a:xfrm>
            <a:off x="5797908" y="3208786"/>
            <a:ext cx="860783" cy="276999"/>
          </a:xfrm>
          <a:prstGeom prst="rect">
            <a:avLst/>
          </a:prstGeom>
          <a:noFill/>
          <a:ln w="6350">
            <a:noFill/>
          </a:ln>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施設外観　　　</a:t>
            </a:r>
          </a:p>
        </p:txBody>
      </p:sp>
      <p:pic>
        <p:nvPicPr>
          <p:cNvPr id="21" name="図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23859" y="1608510"/>
            <a:ext cx="2208882" cy="1493363"/>
          </a:xfrm>
          <a:prstGeom prst="rect">
            <a:avLst/>
          </a:prstGeom>
        </p:spPr>
      </p:pic>
      <p:pic>
        <p:nvPicPr>
          <p:cNvPr id="26" name="図 2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95882" y="1608510"/>
            <a:ext cx="2120465" cy="1503447"/>
          </a:xfrm>
          <a:prstGeom prst="rect">
            <a:avLst/>
          </a:prstGeom>
        </p:spPr>
      </p:pic>
      <p:sp>
        <p:nvSpPr>
          <p:cNvPr id="28" name="テキスト ボックス 27"/>
          <p:cNvSpPr txBox="1"/>
          <p:nvPr/>
        </p:nvSpPr>
        <p:spPr>
          <a:xfrm>
            <a:off x="7416709" y="3208786"/>
            <a:ext cx="2158105"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介護用浴槽（補助金で購入）</a:t>
            </a:r>
            <a:endParaRPr lang="en-US" altLang="ja-JP"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44335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016890" y="690749"/>
            <a:ext cx="4554785" cy="605834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タイトル 1"/>
          <p:cNvSpPr txBox="1">
            <a:spLocks/>
          </p:cNvSpPr>
          <p:nvPr/>
        </p:nvSpPr>
        <p:spPr>
          <a:xfrm>
            <a:off x="272480" y="144016"/>
            <a:ext cx="9361040"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主な支援事例</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617296" y="6520259"/>
            <a:ext cx="2311400" cy="365125"/>
          </a:xfrm>
        </p:spPr>
        <p:txBody>
          <a:bodyPr/>
          <a:lstStyle/>
          <a:p>
            <a:fld id="{8EA630E9-1B0A-4B1D-BA36-D058A3B76EFC}" type="slidenum">
              <a:rPr lang="ja-JP" altLang="en-US" smtClean="0">
                <a:solidFill>
                  <a:prstClr val="black">
                    <a:tint val="75000"/>
                  </a:prstClr>
                </a:solidFill>
              </a:rPr>
              <a:pPr/>
              <a:t>17</a:t>
            </a:fld>
            <a:endParaRPr lang="ja-JP" altLang="en-US" dirty="0">
              <a:solidFill>
                <a:prstClr val="black">
                  <a:tint val="75000"/>
                </a:prstClr>
              </a:solidFill>
            </a:endParaRPr>
          </a:p>
        </p:txBody>
      </p:sp>
      <p:sp>
        <p:nvSpPr>
          <p:cNvPr id="18" name="テキスト ボックス 17"/>
          <p:cNvSpPr txBox="1"/>
          <p:nvPr/>
        </p:nvSpPr>
        <p:spPr>
          <a:xfrm>
            <a:off x="5281493" y="757630"/>
            <a:ext cx="4208011" cy="412549"/>
          </a:xfrm>
          <a:prstGeom prst="rect">
            <a:avLst/>
          </a:prstGeom>
          <a:noFill/>
        </p:spPr>
        <p:txBody>
          <a:bodyPr wrap="square" rtlCol="0">
            <a:spAutoFit/>
          </a:bodyPr>
          <a:lstStyle/>
          <a:p>
            <a:pPr algn="ctr">
              <a:lnSpc>
                <a:spcPts val="2800"/>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廃業後の生活設計支援</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984640" y="3163918"/>
            <a:ext cx="4562158" cy="3447098"/>
          </a:xfrm>
          <a:prstGeom prst="rect">
            <a:avLst/>
          </a:prstGeom>
        </p:spPr>
        <p:txBody>
          <a:bodyPr wrap="square">
            <a:spAutoFit/>
          </a:bodyPr>
          <a:lstStyle/>
          <a:p>
            <a:pPr marL="182563" indent="-182563">
              <a:spcAft>
                <a:spcPts val="600"/>
              </a:spcAft>
            </a:pPr>
            <a:r>
              <a:rPr lang="ja-JP" altLang="en-US" sz="1600" dirty="0" smtClean="0">
                <a:latin typeface="Meiryo UI" panose="020B0604030504040204" pitchFamily="50" charset="-128"/>
                <a:ea typeface="Meiryo UI" panose="020B0604030504040204" pitchFamily="50" charset="-128"/>
              </a:rPr>
              <a:t>○廃業</a:t>
            </a:r>
            <a:r>
              <a:rPr lang="ja-JP" altLang="en-US" sz="1600" dirty="0">
                <a:latin typeface="Meiryo UI" panose="020B0604030504040204" pitchFamily="50" charset="-128"/>
                <a:ea typeface="Meiryo UI" panose="020B0604030504040204" pitchFamily="50" charset="-128"/>
              </a:rPr>
              <a:t>を決意しながらも現状や将来に不安や悩みを抱える事業者に対し、ファイナンシャルプランナー</a:t>
            </a:r>
            <a:r>
              <a:rPr lang="ja-JP" altLang="en-US" sz="1600" dirty="0" smtClean="0">
                <a:latin typeface="Meiryo UI" panose="020B0604030504040204" pitchFamily="50" charset="-128"/>
                <a:ea typeface="Meiryo UI" panose="020B0604030504040204" pitchFamily="50" charset="-128"/>
              </a:rPr>
              <a:t>（ＦＰ）</a:t>
            </a:r>
            <a:r>
              <a:rPr lang="ja-JP" altLang="en-US" sz="1600" dirty="0">
                <a:latin typeface="Meiryo UI" panose="020B0604030504040204" pitchFamily="50" charset="-128"/>
                <a:ea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rPr>
              <a:t>よる支援</a:t>
            </a:r>
            <a:r>
              <a:rPr lang="ja-JP" altLang="en-US" sz="1600" dirty="0">
                <a:latin typeface="Meiryo UI" panose="020B0604030504040204" pitchFamily="50" charset="-128"/>
                <a:ea typeface="Meiryo UI" panose="020B0604030504040204" pitchFamily="50" charset="-128"/>
              </a:rPr>
              <a:t>を実施</a:t>
            </a:r>
            <a:r>
              <a:rPr lang="ja-JP" altLang="en-US" sz="1600" dirty="0" smtClean="0">
                <a:latin typeface="Meiryo UI" panose="020B0604030504040204" pitchFamily="50" charset="-128"/>
                <a:ea typeface="Meiryo UI" panose="020B0604030504040204" pitchFamily="50" charset="-128"/>
              </a:rPr>
              <a:t>したケース。</a:t>
            </a:r>
            <a:endParaRPr lang="ja-JP" altLang="en-US" sz="1600" dirty="0">
              <a:latin typeface="Meiryo UI" panose="020B0604030504040204" pitchFamily="50" charset="-128"/>
              <a:ea typeface="Meiryo UI" panose="020B0604030504040204" pitchFamily="50" charset="-128"/>
            </a:endParaRPr>
          </a:p>
          <a:p>
            <a:pPr marL="182563" indent="-182563">
              <a:spcAft>
                <a:spcPts val="600"/>
              </a:spcAft>
            </a:pPr>
            <a:r>
              <a:rPr lang="ja-JP" altLang="en-US" sz="1600" dirty="0" smtClean="0">
                <a:latin typeface="Meiryo UI" panose="020B0604030504040204" pitchFamily="50" charset="-128"/>
                <a:ea typeface="Meiryo UI" panose="020B0604030504040204" pitchFamily="50" charset="-128"/>
              </a:rPr>
              <a:t>○昭和</a:t>
            </a:r>
            <a:r>
              <a:rPr lang="en-US" altLang="ja-JP" sz="1600" dirty="0" smtClean="0">
                <a:latin typeface="Meiryo UI" panose="020B0604030504040204" pitchFamily="50" charset="-128"/>
                <a:ea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rPr>
              <a:t>年頃に富岡町で写真館を開業し、町の成人式や企業の入社式などの記念撮影を行い、地域から親しまれる写真館であった。震災により、</a:t>
            </a:r>
            <a:r>
              <a:rPr lang="ja-JP" altLang="en-US" sz="1600" dirty="0">
                <a:latin typeface="Meiryo UI" panose="020B0604030504040204" pitchFamily="50" charset="-128"/>
                <a:ea typeface="Meiryo UI" panose="020B0604030504040204" pitchFamily="50" charset="-128"/>
              </a:rPr>
              <a:t>県外</a:t>
            </a:r>
            <a:r>
              <a:rPr lang="ja-JP" altLang="en-US" sz="1600" dirty="0" smtClean="0">
                <a:latin typeface="Meiryo UI" panose="020B0604030504040204" pitchFamily="50" charset="-128"/>
                <a:ea typeface="Meiryo UI" panose="020B0604030504040204" pitchFamily="50" charset="-128"/>
              </a:rPr>
              <a:t>へ避難したが、今後の生活や将来に不安や悩みを抱えていた。</a:t>
            </a:r>
            <a:endParaRPr lang="en-US" altLang="ja-JP" sz="1600" dirty="0" smtClean="0">
              <a:latin typeface="Meiryo UI" panose="020B0604030504040204" pitchFamily="50" charset="-128"/>
              <a:ea typeface="Meiryo UI" panose="020B0604030504040204" pitchFamily="50" charset="-128"/>
            </a:endParaRPr>
          </a:p>
          <a:p>
            <a:pPr marL="182563" indent="-182563">
              <a:spcAft>
                <a:spcPts val="1000"/>
              </a:spcAft>
            </a:pPr>
            <a:r>
              <a:rPr lang="ja-JP" altLang="en-US" sz="1600" dirty="0" smtClean="0">
                <a:latin typeface="Meiryo UI" panose="020B0604030504040204" pitchFamily="50" charset="-128"/>
                <a:ea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rPr>
              <a:t>官民</a:t>
            </a:r>
            <a:r>
              <a:rPr lang="ja-JP" altLang="en-US" sz="1600" u="sng" dirty="0">
                <a:latin typeface="Meiryo UI" panose="020B0604030504040204" pitchFamily="50" charset="-128"/>
                <a:ea typeface="Meiryo UI" panose="020B0604030504040204" pitchFamily="50" charset="-128"/>
              </a:rPr>
              <a:t>合同</a:t>
            </a:r>
            <a:r>
              <a:rPr lang="ja-JP" altLang="en-US" sz="1600" u="sng" dirty="0" smtClean="0">
                <a:latin typeface="Meiryo UI" panose="020B0604030504040204" pitchFamily="50" charset="-128"/>
                <a:ea typeface="Meiryo UI" panose="020B0604030504040204" pitchFamily="50" charset="-128"/>
              </a:rPr>
              <a:t>チームの</a:t>
            </a:r>
            <a:r>
              <a:rPr lang="ja-JP" altLang="en-US" sz="1600" u="sng" dirty="0">
                <a:latin typeface="Meiryo UI" panose="020B0604030504040204" pitchFamily="50" charset="-128"/>
                <a:ea typeface="Meiryo UI" panose="020B0604030504040204" pitchFamily="50" charset="-128"/>
              </a:rPr>
              <a:t>ＦＰ</a:t>
            </a:r>
            <a:r>
              <a:rPr lang="ja-JP" altLang="en-US" sz="1600" u="sng" dirty="0" smtClean="0">
                <a:latin typeface="Meiryo UI" panose="020B0604030504040204" pitchFamily="50" charset="-128"/>
                <a:ea typeface="Meiryo UI" panose="020B0604030504040204" pitchFamily="50" charset="-128"/>
              </a:rPr>
              <a:t>が、中長期の将来設計に向けたライフプランの策定</a:t>
            </a:r>
            <a:r>
              <a:rPr lang="ja-JP" altLang="en-US" sz="1600" dirty="0" smtClean="0">
                <a:latin typeface="Meiryo UI" panose="020B0604030504040204" pitchFamily="50" charset="-128"/>
                <a:ea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rPr>
              <a:t>資産の棚卸や相続などの支援を実施。事業者からは「新たな一歩を踏み出すことができた」と感謝され、将来の生活への不安を解消することに繋げた</a:t>
            </a:r>
            <a:r>
              <a:rPr lang="ja-JP" altLang="en-US" sz="1600" dirty="0" smtClean="0">
                <a:latin typeface="Meiryo UI" panose="020B0604030504040204" pitchFamily="50" charset="-128"/>
                <a:ea typeface="Meiryo UI" panose="020B0604030504040204" pitchFamily="50" charset="-128"/>
              </a:rPr>
              <a:t>。</a:t>
            </a:r>
            <a:endParaRPr lang="ja-JP" altLang="en-US" sz="1600" u="sng"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2563" y="1220065"/>
            <a:ext cx="1864435" cy="1398326"/>
          </a:xfrm>
          <a:prstGeom prst="rect">
            <a:avLst/>
          </a:prstGeom>
        </p:spPr>
      </p:pic>
      <p:sp>
        <p:nvSpPr>
          <p:cNvPr id="24" name="テキスト ボックス 23"/>
          <p:cNvSpPr txBox="1"/>
          <p:nvPr/>
        </p:nvSpPr>
        <p:spPr>
          <a:xfrm>
            <a:off x="6610281" y="2636912"/>
            <a:ext cx="1583079" cy="249008"/>
          </a:xfrm>
          <a:prstGeom prst="rect">
            <a:avLst/>
          </a:prstGeom>
          <a:noFill/>
        </p:spPr>
        <p:txBody>
          <a:bodyPr wrap="square" bIns="18000" rtlCol="0">
            <a:spAutoFit/>
          </a:bodyPr>
          <a:lstStyle/>
          <a:p>
            <a:pPr algn="ctr"/>
            <a:r>
              <a:rPr lang="ja-JP" altLang="en-US" sz="1200" b="1" dirty="0" smtClean="0">
                <a:latin typeface="Meiryo UI" panose="020B0604030504040204" pitchFamily="50" charset="-128"/>
                <a:ea typeface="Meiryo UI" panose="020B0604030504040204" pitchFamily="50" charset="-128"/>
              </a:rPr>
              <a:t>写真館外観</a:t>
            </a:r>
            <a:endParaRPr kumimoji="1" lang="ja-JP" altLang="en-US" sz="12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348249" y="693359"/>
            <a:ext cx="4392000" cy="6055733"/>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4"/>
          </a:p>
        </p:txBody>
      </p:sp>
      <p:sp>
        <p:nvSpPr>
          <p:cNvPr id="25" name="テキスト ボックス 24"/>
          <p:cNvSpPr txBox="1"/>
          <p:nvPr/>
        </p:nvSpPr>
        <p:spPr>
          <a:xfrm>
            <a:off x="590813" y="730434"/>
            <a:ext cx="3884318" cy="682238"/>
          </a:xfrm>
          <a:prstGeom prst="rect">
            <a:avLst/>
          </a:prstGeom>
          <a:noFill/>
        </p:spPr>
        <p:txBody>
          <a:bodyPr wrap="square" rtlCol="0">
            <a:spAutoFit/>
          </a:bodyPr>
          <a:lstStyle/>
          <a:p>
            <a:pPr algn="ctr">
              <a:lnSpc>
                <a:spcPts val="2308"/>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Ｇ</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2308"/>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（小売業・田村市都路町）</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44488" y="3430205"/>
            <a:ext cx="4395761" cy="3311163"/>
          </a:xfrm>
          <a:prstGeom prst="rect">
            <a:avLst/>
          </a:prstGeom>
          <a:noFill/>
        </p:spPr>
        <p:txBody>
          <a:bodyPr wrap="square" rtlCol="0">
            <a:spAutoFit/>
          </a:bodyPr>
          <a:lstStyle/>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月に、</a:t>
            </a:r>
            <a:r>
              <a:rPr lang="ja-JP" altLang="en-US" sz="1600" u="sng" dirty="0" smtClean="0">
                <a:latin typeface="Meiryo UI" panose="020B0604030504040204" pitchFamily="50" charset="-128"/>
                <a:ea typeface="Meiryo UI" panose="020B0604030504040204" pitchFamily="50" charset="-128"/>
              </a:rPr>
              <a:t>都路町の復興のシンボル</a:t>
            </a:r>
            <a:r>
              <a:rPr lang="ja-JP" altLang="en-US" sz="1600" dirty="0" smtClean="0">
                <a:latin typeface="Meiryo UI" panose="020B0604030504040204" pitchFamily="50" charset="-128"/>
                <a:ea typeface="Meiryo UI" panose="020B0604030504040204" pitchFamily="50" charset="-128"/>
              </a:rPr>
              <a:t>として商工会が設立した洋菓子店。</a:t>
            </a:r>
            <a:r>
              <a:rPr lang="ja-JP" altLang="en-US" sz="1600" u="sng" dirty="0" smtClean="0">
                <a:latin typeface="Meiryo UI" panose="020B0604030504040204" pitchFamily="50" charset="-128"/>
                <a:ea typeface="Meiryo UI" panose="020B0604030504040204" pitchFamily="50" charset="-128"/>
              </a:rPr>
              <a:t>地域の産業振興と雇用創出を目的</a:t>
            </a:r>
            <a:r>
              <a:rPr lang="ja-JP" altLang="en-US" sz="1600" dirty="0" smtClean="0">
                <a:latin typeface="Meiryo UI" panose="020B0604030504040204" pitchFamily="50" charset="-128"/>
                <a:ea typeface="Meiryo UI" panose="020B0604030504040204" pitchFamily="50" charset="-128"/>
              </a:rPr>
              <a:t>としており、町の特産品である「都路たまご」の使用や女性の雇用などがコンセプト。</a:t>
            </a:r>
            <a:endParaRPr lang="ja-JP" altLang="en-US" sz="1600" dirty="0">
              <a:latin typeface="Meiryo UI" panose="020B0604030504040204" pitchFamily="50" charset="-128"/>
              <a:ea typeface="Meiryo UI" panose="020B0604030504040204" pitchFamily="50" charset="-128"/>
            </a:endParaRPr>
          </a:p>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○オープン当初、コスト管理や工程管理などが確立されておらず、店舗運営に課題があった。</a:t>
            </a:r>
            <a:endParaRPr lang="ja-JP" altLang="en-US" sz="1600" dirty="0">
              <a:latin typeface="Meiryo UI" panose="020B0604030504040204" pitchFamily="50" charset="-128"/>
              <a:ea typeface="Meiryo UI" panose="020B0604030504040204" pitchFamily="50" charset="-128"/>
            </a:endParaRPr>
          </a:p>
          <a:p>
            <a:pPr marL="182563" indent="-182563">
              <a:lnSpc>
                <a:spcPts val="2100"/>
              </a:lnSpc>
              <a:spcAft>
                <a:spcPts val="1000"/>
              </a:spcAft>
            </a:pPr>
            <a:r>
              <a:rPr lang="ja-JP" altLang="en-US" sz="1600" dirty="0">
                <a:latin typeface="Meiryo UI" panose="020B0604030504040204" pitchFamily="50" charset="-128"/>
                <a:ea typeface="Meiryo UI" panose="020B0604030504040204" pitchFamily="50" charset="-128"/>
              </a:rPr>
              <a:t>〇平成</a:t>
            </a:r>
            <a:r>
              <a:rPr lang="en-US" altLang="ja-JP" sz="1600" dirty="0">
                <a:latin typeface="Meiryo UI" panose="020B0604030504040204" pitchFamily="50" charset="-128"/>
                <a:ea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rPr>
              <a:t>月よ</a:t>
            </a:r>
            <a:r>
              <a:rPr lang="ja-JP" altLang="en-US" sz="1600" dirty="0">
                <a:latin typeface="Meiryo UI" panose="020B0604030504040204" pitchFamily="50" charset="-128"/>
                <a:ea typeface="Meiryo UI" panose="020B0604030504040204" pitchFamily="50" charset="-128"/>
              </a:rPr>
              <a:t>り</a:t>
            </a:r>
            <a:r>
              <a:rPr lang="ja-JP" altLang="en-US" sz="1600" dirty="0" smtClean="0">
                <a:latin typeface="Meiryo UI" panose="020B0604030504040204" pitchFamily="50" charset="-128"/>
                <a:ea typeface="Meiryo UI" panose="020B0604030504040204" pitchFamily="50" charset="-128"/>
              </a:rPr>
              <a:t>官民</a:t>
            </a:r>
            <a:r>
              <a:rPr lang="ja-JP" altLang="en-US" sz="1600" dirty="0">
                <a:latin typeface="Meiryo UI" panose="020B0604030504040204" pitchFamily="50" charset="-128"/>
                <a:ea typeface="Meiryo UI" panose="020B0604030504040204" pitchFamily="50" charset="-128"/>
              </a:rPr>
              <a:t>合同チームが</a:t>
            </a:r>
            <a:r>
              <a:rPr lang="ja-JP" altLang="en-US" sz="1600" dirty="0" smtClean="0">
                <a:latin typeface="Meiryo UI" panose="020B0604030504040204" pitchFamily="50" charset="-128"/>
                <a:ea typeface="Meiryo UI" panose="020B0604030504040204" pitchFamily="50" charset="-128"/>
              </a:rPr>
              <a:t>訪問を</a:t>
            </a:r>
            <a:r>
              <a:rPr lang="ja-JP" altLang="en-US" sz="1600" dirty="0">
                <a:latin typeface="Meiryo UI" panose="020B0604030504040204" pitchFamily="50" charset="-128"/>
                <a:ea typeface="Meiryo UI" panose="020B0604030504040204" pitchFamily="50" charset="-128"/>
              </a:rPr>
              <a:t>開始</a:t>
            </a:r>
            <a:r>
              <a:rPr lang="ja-JP" altLang="en-US" sz="1600" dirty="0" smtClean="0">
                <a:latin typeface="Meiryo UI" panose="020B0604030504040204" pitchFamily="50" charset="-128"/>
                <a:ea typeface="Meiryo UI" panose="020B0604030504040204" pitchFamily="50" charset="-128"/>
              </a:rPr>
              <a:t>。経営状況を改善するため、既存</a:t>
            </a:r>
            <a:r>
              <a:rPr lang="ja-JP" altLang="en-US" sz="1600" dirty="0">
                <a:latin typeface="Meiryo UI" panose="020B0604030504040204" pitchFamily="50" charset="-128"/>
                <a:ea typeface="Meiryo UI" panose="020B0604030504040204" pitchFamily="50" charset="-128"/>
              </a:rPr>
              <a:t>商品の</a:t>
            </a:r>
            <a:r>
              <a:rPr lang="ja-JP" altLang="en-US" sz="1600" dirty="0" smtClean="0">
                <a:latin typeface="Meiryo UI" panose="020B0604030504040204" pitchFamily="50" charset="-128"/>
                <a:ea typeface="Meiryo UI" panose="020B0604030504040204" pitchFamily="50" charset="-128"/>
              </a:rPr>
              <a:t>見直し、新商品</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開発、販路開拓、経営</a:t>
            </a:r>
            <a:r>
              <a:rPr lang="ja-JP" altLang="en-US" sz="1600" dirty="0">
                <a:latin typeface="Meiryo UI" panose="020B0604030504040204" pitchFamily="50" charset="-128"/>
                <a:ea typeface="Meiryo UI" panose="020B0604030504040204" pitchFamily="50" charset="-128"/>
              </a:rPr>
              <a:t>状況分析・事業計画立案を含む</a:t>
            </a:r>
            <a:r>
              <a:rPr lang="ja-JP" altLang="en-US" sz="1600" u="sng" dirty="0">
                <a:latin typeface="Meiryo UI" panose="020B0604030504040204" pitchFamily="50" charset="-128"/>
                <a:ea typeface="Meiryo UI" panose="020B0604030504040204" pitchFamily="50" charset="-128"/>
              </a:rPr>
              <a:t>総合的な支援を実施</a:t>
            </a:r>
            <a:r>
              <a:rPr lang="ja-JP" altLang="en-US" sz="1600" dirty="0" smtClean="0">
                <a:latin typeface="Meiryo UI" panose="020B0604030504040204" pitchFamily="50" charset="-128"/>
                <a:ea typeface="Meiryo UI" panose="020B0604030504040204" pitchFamily="50" charset="-128"/>
              </a:rPr>
              <a:t>。その結果、</a:t>
            </a:r>
            <a:r>
              <a:rPr lang="ja-JP" altLang="en-US" sz="1600" u="sng" dirty="0" smtClean="0">
                <a:latin typeface="Meiryo UI" panose="020B0604030504040204" pitchFamily="50" charset="-128"/>
                <a:ea typeface="Meiryo UI" panose="020B0604030504040204" pitchFamily="50" charset="-128"/>
              </a:rPr>
              <a:t>平成</a:t>
            </a:r>
            <a:r>
              <a:rPr lang="en-US" altLang="ja-JP" sz="1600" u="sng" dirty="0" smtClean="0">
                <a:latin typeface="Meiryo UI" panose="020B0604030504040204" pitchFamily="50" charset="-128"/>
                <a:ea typeface="Meiryo UI" panose="020B0604030504040204" pitchFamily="50" charset="-128"/>
              </a:rPr>
              <a:t>30</a:t>
            </a:r>
            <a:r>
              <a:rPr lang="ja-JP" altLang="en-US" sz="1600" u="sng" dirty="0" smtClean="0">
                <a:latin typeface="Meiryo UI" panose="020B0604030504040204" pitchFamily="50" charset="-128"/>
                <a:ea typeface="Meiryo UI" panose="020B0604030504040204" pitchFamily="50" charset="-128"/>
              </a:rPr>
              <a:t>年には前年の約</a:t>
            </a:r>
            <a:r>
              <a:rPr lang="en-US" altLang="ja-JP" sz="1600" u="sng" dirty="0" smtClean="0">
                <a:latin typeface="Meiryo UI" panose="020B0604030504040204" pitchFamily="50" charset="-128"/>
                <a:ea typeface="Meiryo UI" panose="020B0604030504040204" pitchFamily="50" charset="-128"/>
              </a:rPr>
              <a:t>2</a:t>
            </a:r>
            <a:r>
              <a:rPr lang="ja-JP" altLang="en-US" sz="1600" u="sng" dirty="0" smtClean="0">
                <a:latin typeface="Meiryo UI" panose="020B0604030504040204" pitchFamily="50" charset="-128"/>
                <a:ea typeface="Meiryo UI" panose="020B0604030504040204" pitchFamily="50" charset="-128"/>
              </a:rPr>
              <a:t>倍の売上を計上</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4"/>
          <a:stretch>
            <a:fillRect/>
          </a:stretch>
        </p:blipFill>
        <p:spPr>
          <a:xfrm>
            <a:off x="563866" y="1505392"/>
            <a:ext cx="2024558" cy="1341190"/>
          </a:xfrm>
          <a:prstGeom prst="rect">
            <a:avLst/>
          </a:prstGeom>
        </p:spPr>
      </p:pic>
      <p:sp>
        <p:nvSpPr>
          <p:cNvPr id="30" name="正方形/長方形 29"/>
          <p:cNvSpPr/>
          <p:nvPr/>
        </p:nvSpPr>
        <p:spPr>
          <a:xfrm>
            <a:off x="680748" y="2893127"/>
            <a:ext cx="1825714" cy="323165"/>
          </a:xfrm>
          <a:prstGeom prst="rect">
            <a:avLst/>
          </a:prstGeom>
        </p:spPr>
        <p:txBody>
          <a:bodyPr wrap="square">
            <a:spAutoFit/>
          </a:bodyPr>
          <a:lstStyle/>
          <a:p>
            <a:pPr algn="ctr">
              <a:lnSpc>
                <a:spcPts val="1800"/>
              </a:lnSpc>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店舗</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外観</a:t>
            </a:r>
            <a:endPar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正方形/長方形 30"/>
          <p:cNvSpPr/>
          <p:nvPr/>
        </p:nvSpPr>
        <p:spPr>
          <a:xfrm>
            <a:off x="2483654" y="2876873"/>
            <a:ext cx="2333926" cy="323165"/>
          </a:xfrm>
          <a:prstGeom prst="rect">
            <a:avLst/>
          </a:prstGeom>
        </p:spPr>
        <p:txBody>
          <a:bodyPr wrap="square">
            <a:spAutoFit/>
          </a:bodyPr>
          <a:lstStyle/>
          <a:p>
            <a:pPr algn="ctr">
              <a:lnSpc>
                <a:spcPts val="1800"/>
              </a:lnSpc>
              <a:spcAft>
                <a:spcPts val="0"/>
              </a:spcAft>
            </a:pP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人気商品のプリン</a:t>
            </a:r>
            <a:endPar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2" name="図 31"/>
          <p:cNvPicPr>
            <a:picLocks noChangeAspect="1"/>
          </p:cNvPicPr>
          <p:nvPr/>
        </p:nvPicPr>
        <p:blipFill>
          <a:blip r:embed="rId5"/>
          <a:stretch>
            <a:fillRect/>
          </a:stretch>
        </p:blipFill>
        <p:spPr>
          <a:xfrm>
            <a:off x="2700704" y="1505392"/>
            <a:ext cx="1822862" cy="1341167"/>
          </a:xfrm>
          <a:prstGeom prst="rect">
            <a:avLst/>
          </a:prstGeom>
        </p:spPr>
      </p:pic>
    </p:spTree>
    <p:extLst>
      <p:ext uri="{BB962C8B-B14F-4D97-AF65-F5344CB8AC3E}">
        <p14:creationId xmlns:p14="http://schemas.microsoft.com/office/powerpoint/2010/main" val="3848223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5921" y="2572714"/>
            <a:ext cx="9214155" cy="712270"/>
          </a:xfrm>
          <a:prstGeom prst="rect">
            <a:avLst/>
          </a:prstGeom>
          <a:noFill/>
        </p:spPr>
        <p:txBody>
          <a:bodyPr wrap="square" lIns="95782" tIns="47891" rIns="95782" bIns="47891" rtlCol="0">
            <a:spAutoFit/>
          </a:bodyPr>
          <a:lstStyle/>
          <a:p>
            <a:pPr algn="ctr"/>
            <a:r>
              <a:rPr lang="ja-JP" altLang="en-US" sz="4000" dirty="0" smtClean="0">
                <a:latin typeface="ＭＳ Ｐゴシック" panose="020B0600070205080204" pitchFamily="50" charset="-128"/>
                <a:cs typeface="メイリオ" panose="020B0604030504040204" pitchFamily="50" charset="-128"/>
              </a:rPr>
              <a:t>４．営農再開の支援</a:t>
            </a:r>
            <a:endParaRPr lang="ja-JP" altLang="en-US" sz="4000" dirty="0">
              <a:latin typeface="ＭＳ Ｐゴシック" panose="020B060007020508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594600" y="6465403"/>
            <a:ext cx="2311400" cy="365125"/>
          </a:xfrm>
        </p:spPr>
        <p:txBody>
          <a:bodyPr/>
          <a:lstStyle/>
          <a:p>
            <a:fld id="{8EA630E9-1B0A-4B1D-BA36-D058A3B76EFC}" type="slidenum">
              <a:rPr lang="ja-JP" altLang="en-US" smtClean="0">
                <a:solidFill>
                  <a:prstClr val="black">
                    <a:tint val="75000"/>
                  </a:prstClr>
                </a:solidFill>
              </a:rPr>
              <a:pPr/>
              <a:t>18</a:t>
            </a:fld>
            <a:endParaRPr lang="ja-JP" altLang="en-US" dirty="0">
              <a:solidFill>
                <a:prstClr val="black">
                  <a:tint val="75000"/>
                </a:prstClr>
              </a:solidFill>
            </a:endParaRPr>
          </a:p>
        </p:txBody>
      </p:sp>
    </p:spTree>
    <p:extLst>
      <p:ext uri="{BB962C8B-B14F-4D97-AF65-F5344CB8AC3E}">
        <p14:creationId xmlns:p14="http://schemas.microsoft.com/office/powerpoint/2010/main" val="3793170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348880"/>
            <a:ext cx="9905999" cy="1327824"/>
          </a:xfrm>
          <a:prstGeom prst="rect">
            <a:avLst/>
          </a:prstGeom>
          <a:noFill/>
        </p:spPr>
        <p:txBody>
          <a:bodyPr wrap="square" lIns="95782" tIns="47891" rIns="95782" bIns="47891" rtlCol="0">
            <a:spAutoFit/>
          </a:bodyPr>
          <a:lstStyle/>
          <a:p>
            <a:pPr algn="ctr"/>
            <a:r>
              <a:rPr lang="ja-JP" altLang="en-US" sz="4000" dirty="0" smtClean="0">
                <a:latin typeface="ＭＳ Ｐゴシック" panose="020B0600070205080204" pitchFamily="50" charset="-128"/>
                <a:cs typeface="メイリオ" panose="020B0604030504040204" pitchFamily="50" charset="-128"/>
              </a:rPr>
              <a:t>１．福島相双復興推進機構</a:t>
            </a:r>
            <a:endParaRPr lang="en-US" altLang="ja-JP" sz="4000" dirty="0" smtClean="0">
              <a:latin typeface="ＭＳ Ｐゴシック" panose="020B0600070205080204" pitchFamily="50" charset="-128"/>
              <a:cs typeface="メイリオ" panose="020B0604030504040204" pitchFamily="50" charset="-128"/>
            </a:endParaRPr>
          </a:p>
          <a:p>
            <a:pPr algn="ctr"/>
            <a:r>
              <a:rPr lang="ja-JP" altLang="en-US" sz="4000" dirty="0" smtClean="0">
                <a:latin typeface="ＭＳ Ｐゴシック" panose="020B0600070205080204" pitchFamily="50" charset="-128"/>
                <a:cs typeface="メイリオ" panose="020B0604030504040204" pitchFamily="50" charset="-128"/>
              </a:rPr>
              <a:t>（官民合同チーム）に</a:t>
            </a:r>
            <a:r>
              <a:rPr lang="ja-JP" altLang="en-US" sz="4000" dirty="0">
                <a:latin typeface="ＭＳ Ｐゴシック" panose="020B0600070205080204" pitchFamily="50" charset="-128"/>
                <a:cs typeface="メイリオ" panose="020B0604030504040204" pitchFamily="50" charset="-128"/>
              </a:rPr>
              <a:t>ついて</a:t>
            </a:r>
          </a:p>
        </p:txBody>
      </p:sp>
      <p:sp>
        <p:nvSpPr>
          <p:cNvPr id="2" name="スライド番号プレースホルダー 1"/>
          <p:cNvSpPr>
            <a:spLocks noGrp="1"/>
          </p:cNvSpPr>
          <p:nvPr>
            <p:ph type="sldNum" sz="quarter" idx="12"/>
          </p:nvPr>
        </p:nvSpPr>
        <p:spPr>
          <a:xfrm>
            <a:off x="7594600" y="6465403"/>
            <a:ext cx="2311400" cy="365125"/>
          </a:xfrm>
        </p:spPr>
        <p:txBody>
          <a:bodyPr/>
          <a:lstStyle/>
          <a:p>
            <a:fld id="{8EA630E9-1B0A-4B1D-BA36-D058A3B76EFC}" type="slidenum">
              <a:rPr lang="ja-JP" altLang="en-US" smtClean="0">
                <a:solidFill>
                  <a:prstClr val="black">
                    <a:tint val="75000"/>
                  </a:prstClr>
                </a:solidFill>
              </a:rPr>
              <a:pPr/>
              <a:t>1</a:t>
            </a:fld>
            <a:endParaRPr lang="ja-JP" altLang="en-US" dirty="0">
              <a:solidFill>
                <a:prstClr val="black">
                  <a:tint val="75000"/>
                </a:prstClr>
              </a:solidFill>
            </a:endParaRPr>
          </a:p>
        </p:txBody>
      </p:sp>
    </p:spTree>
    <p:extLst>
      <p:ext uri="{BB962C8B-B14F-4D97-AF65-F5344CB8AC3E}">
        <p14:creationId xmlns:p14="http://schemas.microsoft.com/office/powerpoint/2010/main" val="4196183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05892" y="87803"/>
            <a:ext cx="9694217"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営農</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再開の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6"/>
          <p:cNvSpPr>
            <a:spLocks noGrp="1"/>
          </p:cNvSpPr>
          <p:nvPr>
            <p:ph type="sldNum" sz="quarter" idx="12"/>
          </p:nvPr>
        </p:nvSpPr>
        <p:spPr>
          <a:xfrm>
            <a:off x="7594600" y="6520259"/>
            <a:ext cx="2311400" cy="365125"/>
          </a:xfrm>
          <a:prstGeom prst="rect">
            <a:avLst/>
          </a:prstGeom>
        </p:spPr>
        <p:txBody>
          <a:bodyPr/>
          <a:lstStyle/>
          <a:p>
            <a:pPr algn="r"/>
            <a:fld id="{8EA630E9-1B0A-4B1D-BA36-D058A3B76EFC}" type="slidenum">
              <a:rPr lang="ja-JP" altLang="en-US">
                <a:solidFill>
                  <a:prstClr val="black">
                    <a:tint val="75000"/>
                  </a:prstClr>
                </a:solidFill>
              </a:rPr>
              <a:pPr algn="r"/>
              <a:t>19</a:t>
            </a:fld>
            <a:endParaRPr lang="ja-JP" altLang="en-US" dirty="0">
              <a:solidFill>
                <a:prstClr val="black">
                  <a:tint val="75000"/>
                </a:prstClr>
              </a:solidFill>
            </a:endParaRPr>
          </a:p>
        </p:txBody>
      </p:sp>
      <p:sp>
        <p:nvSpPr>
          <p:cNvPr id="27" name="テキスト ボックス 26"/>
          <p:cNvSpPr txBox="1"/>
          <p:nvPr/>
        </p:nvSpPr>
        <p:spPr>
          <a:xfrm>
            <a:off x="105892" y="586396"/>
            <a:ext cx="9694217" cy="699404"/>
          </a:xfrm>
          <a:prstGeom prst="rect">
            <a:avLst/>
          </a:prstGeom>
          <a:noFill/>
          <a:ln w="12700">
            <a:solidFill>
              <a:schemeClr val="tx1"/>
            </a:solidFill>
          </a:ln>
        </p:spPr>
        <p:txBody>
          <a:bodyPr wrap="square" tIns="72000" bIns="72000" rtlCol="0">
            <a:spAutoFit/>
          </a:bodyPr>
          <a:lstStyle/>
          <a:p>
            <a:pPr marL="265113" indent="-265113">
              <a:spcAft>
                <a:spcPts val="300"/>
              </a:spcAft>
              <a:defRPr/>
            </a:pPr>
            <a:r>
              <a:rPr lang="ja-JP" altLang="en-US" sz="1800" dirty="0" smtClean="0">
                <a:solidFill>
                  <a:prstClr val="black"/>
                </a:solidFill>
                <a:latin typeface="Meiryo UI" panose="020B0604030504040204" pitchFamily="50" charset="-128"/>
                <a:ea typeface="Meiryo UI" panose="020B0604030504040204" pitchFamily="50" charset="-128"/>
              </a:rPr>
              <a:t>○農業者への個別訪問をもとに、販路開拓等の各種支援を実施するとともに、地域的な営農の展開に向けて、市町村の状況に応じた農地集積の取組のサポート等を実施。</a:t>
            </a:r>
            <a:endParaRPr kumimoji="1" lang="en-US" altLang="ja-JP" sz="180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角丸四角形 31">
            <a:extLst>
              <a:ext uri="{FF2B5EF4-FFF2-40B4-BE49-F238E27FC236}">
                <a16:creationId xmlns:a16="http://schemas.microsoft.com/office/drawing/2014/main" id="{7940C529-F512-4F1D-A743-62E97CD5C4CF}"/>
              </a:ext>
            </a:extLst>
          </p:cNvPr>
          <p:cNvSpPr/>
          <p:nvPr/>
        </p:nvSpPr>
        <p:spPr>
          <a:xfrm>
            <a:off x="105892" y="1748751"/>
            <a:ext cx="4775100" cy="988668"/>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lstStyle/>
          <a:p>
            <a:pPr>
              <a:buSzPct val="100000"/>
              <a:defRPr/>
            </a:pP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a:extLst>
              <a:ext uri="{FF2B5EF4-FFF2-40B4-BE49-F238E27FC236}">
                <a16:creationId xmlns:a16="http://schemas.microsoft.com/office/drawing/2014/main" id="{4253401F-A578-46DE-BD3B-008A254D7C04}"/>
              </a:ext>
            </a:extLst>
          </p:cNvPr>
          <p:cNvSpPr/>
          <p:nvPr/>
        </p:nvSpPr>
        <p:spPr>
          <a:xfrm>
            <a:off x="1158779" y="1424345"/>
            <a:ext cx="2669326" cy="521969"/>
          </a:xfrm>
          <a:prstGeom prst="round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SzPct val="100000"/>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農業者への個別</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訪問</a:t>
            </a:r>
          </a:p>
        </p:txBody>
      </p:sp>
      <p:sp>
        <p:nvSpPr>
          <p:cNvPr id="20" name="右矢印 19"/>
          <p:cNvSpPr/>
          <p:nvPr/>
        </p:nvSpPr>
        <p:spPr>
          <a:xfrm rot="5400000">
            <a:off x="2124712" y="2959934"/>
            <a:ext cx="731090" cy="444788"/>
          </a:xfrm>
          <a:prstGeom prst="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5400000">
            <a:off x="7054644" y="2959934"/>
            <a:ext cx="731089" cy="444788"/>
          </a:xfrm>
          <a:prstGeom prst="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8034699">
            <a:off x="4409039" y="3061442"/>
            <a:ext cx="1043427" cy="444788"/>
          </a:xfrm>
          <a:prstGeom prst="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a:extLst>
              <a:ext uri="{FF2B5EF4-FFF2-40B4-BE49-F238E27FC236}">
                <a16:creationId xmlns:a16="http://schemas.microsoft.com/office/drawing/2014/main" id="{4253401F-A578-46DE-BD3B-008A254D7C04}"/>
              </a:ext>
            </a:extLst>
          </p:cNvPr>
          <p:cNvSpPr/>
          <p:nvPr/>
        </p:nvSpPr>
        <p:spPr>
          <a:xfrm>
            <a:off x="105892" y="3897949"/>
            <a:ext cx="4775100" cy="2483765"/>
          </a:xfrm>
          <a:prstGeom prst="roundRect">
            <a:avLst/>
          </a:prstGeom>
          <a:solidFill>
            <a:srgbClr val="33CC33">
              <a:alpha val="70000"/>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342900" indent="-342900" eaLnBrk="1" hangingPunct="1">
              <a:buSzPct val="100000"/>
              <a:buFont typeface="Wingdings" panose="05000000000000000000" pitchFamily="2" charset="2"/>
              <a:buChar char="Ø"/>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補助金の活用支援</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eaLnBrk="1" hangingPunct="1">
              <a:buSzPct val="100000"/>
              <a:buFont typeface="Wingdings" panose="05000000000000000000" pitchFamily="2" charset="2"/>
              <a:buChar char="Ø"/>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栽培等の技術支援</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eaLnBrk="1" hangingPunct="1">
              <a:buSzPct val="100000"/>
              <a:buFont typeface="Wingdings" panose="05000000000000000000" pitchFamily="2" charset="2"/>
              <a:buChar char="Ø"/>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農産物の販路開拓支援</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a:extLst>
              <a:ext uri="{FF2B5EF4-FFF2-40B4-BE49-F238E27FC236}">
                <a16:creationId xmlns:a16="http://schemas.microsoft.com/office/drawing/2014/main" id="{4253401F-A578-46DE-BD3B-008A254D7C04}"/>
              </a:ext>
            </a:extLst>
          </p:cNvPr>
          <p:cNvSpPr/>
          <p:nvPr/>
        </p:nvSpPr>
        <p:spPr>
          <a:xfrm>
            <a:off x="5070172" y="3897948"/>
            <a:ext cx="4729937" cy="2483765"/>
          </a:xfrm>
          <a:prstGeom prst="roundRect">
            <a:avLst/>
          </a:prstGeom>
          <a:solidFill>
            <a:srgbClr val="33CC33">
              <a:alpha val="70000"/>
            </a:srgbClr>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342900" indent="-342900" eaLnBrk="1" hangingPunct="1">
              <a:buSzPct val="100000"/>
              <a:buFont typeface="Wingdings" panose="05000000000000000000" pitchFamily="2" charset="2"/>
              <a:buChar char="Ø"/>
              <a:defRPr/>
            </a:pP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eaLnBrk="1" hangingPunct="1">
              <a:buSzPct val="100000"/>
              <a:buFont typeface="Wingdings" panose="05000000000000000000" pitchFamily="2" charset="2"/>
              <a:buChar char="Ø"/>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農地利用の意向確認</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eaLnBrk="1" hangingPunct="1">
              <a:buSzPct val="100000"/>
              <a:buFont typeface="Wingdings" panose="05000000000000000000" pitchFamily="2" charset="2"/>
              <a:buChar char="Ø"/>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大規模化・</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IT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農業等、先駆的な事例創出による地域営農再生支援</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eaLnBrk="1" hangingPunct="1">
              <a:buSzPct val="100000"/>
              <a:buFont typeface="Wingdings" panose="05000000000000000000" pitchFamily="2" charset="2"/>
              <a:buChar char="Ø"/>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畜産の再開に取り組む事業者の情報発信・ネットワーク構築（「畜産酪農懇談会」活動）</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BA466071-3207-4373-BD84-9EFC1A5B6948}"/>
              </a:ext>
            </a:extLst>
          </p:cNvPr>
          <p:cNvSpPr txBox="1"/>
          <p:nvPr/>
        </p:nvSpPr>
        <p:spPr>
          <a:xfrm>
            <a:off x="49761" y="2053169"/>
            <a:ext cx="4880992" cy="369332"/>
          </a:xfrm>
          <a:prstGeom prst="rect">
            <a:avLst/>
          </a:prstGeom>
          <a:noFill/>
        </p:spPr>
        <p:txBody>
          <a:bodyPr wrap="square">
            <a:spAutoFit/>
          </a:bodyPr>
          <a:lstStyle/>
          <a:p>
            <a:pPr algn="ctr" eaLnBrk="1" hangingPunct="1">
              <a:buSzPct val="100000"/>
              <a:defRPr/>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営農再開に向けた要望・課題の確認と支援を実施</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a:extLst>
              <a:ext uri="{FF2B5EF4-FFF2-40B4-BE49-F238E27FC236}">
                <a16:creationId xmlns:a16="http://schemas.microsoft.com/office/drawing/2014/main" id="{7940C529-F512-4F1D-A743-62E97CD5C4CF}"/>
              </a:ext>
            </a:extLst>
          </p:cNvPr>
          <p:cNvSpPr/>
          <p:nvPr/>
        </p:nvSpPr>
        <p:spPr>
          <a:xfrm>
            <a:off x="5055304" y="1733421"/>
            <a:ext cx="4729938" cy="1007668"/>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lstStyle/>
          <a:p>
            <a:pPr>
              <a:buSzPct val="100000"/>
              <a:defRPr/>
            </a:pP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a:extLst>
              <a:ext uri="{FF2B5EF4-FFF2-40B4-BE49-F238E27FC236}">
                <a16:creationId xmlns:a16="http://schemas.microsoft.com/office/drawing/2014/main" id="{4253401F-A578-46DE-BD3B-008A254D7C04}"/>
              </a:ext>
            </a:extLst>
          </p:cNvPr>
          <p:cNvSpPr/>
          <p:nvPr/>
        </p:nvSpPr>
        <p:spPr>
          <a:xfrm>
            <a:off x="5476057" y="1424345"/>
            <a:ext cx="3888432" cy="521969"/>
          </a:xfrm>
          <a:prstGeom prst="roundRect">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SzPct val="100000"/>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地域・集落単位での営農再開支援</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BA466071-3207-4373-BD84-9EFC1A5B6948}"/>
              </a:ext>
            </a:extLst>
          </p:cNvPr>
          <p:cNvSpPr txBox="1"/>
          <p:nvPr/>
        </p:nvSpPr>
        <p:spPr>
          <a:xfrm>
            <a:off x="5130900" y="2010735"/>
            <a:ext cx="4775100" cy="646331"/>
          </a:xfrm>
          <a:prstGeom prst="rect">
            <a:avLst/>
          </a:prstGeom>
          <a:noFill/>
        </p:spPr>
        <p:txBody>
          <a:bodyPr wrap="square">
            <a:spAutoFit/>
          </a:bodyPr>
          <a:lstStyle/>
          <a:p>
            <a:pPr eaLnBrk="1" hangingPunct="1">
              <a:buSzPct val="100000"/>
              <a:defRPr/>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市町村、</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JA</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等と連携し、計画策定や人と農地のマッチングなどの支援を実施</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a:extLst>
              <a:ext uri="{FF2B5EF4-FFF2-40B4-BE49-F238E27FC236}">
                <a16:creationId xmlns:a16="http://schemas.microsoft.com/office/drawing/2014/main" id="{4253401F-A578-46DE-BD3B-008A254D7C04}"/>
              </a:ext>
            </a:extLst>
          </p:cNvPr>
          <p:cNvSpPr/>
          <p:nvPr/>
        </p:nvSpPr>
        <p:spPr>
          <a:xfrm>
            <a:off x="6602814" y="3600771"/>
            <a:ext cx="1634750" cy="505849"/>
          </a:xfrm>
          <a:prstGeom prst="roundRect">
            <a:avLst/>
          </a:prstGeom>
          <a:solidFill>
            <a:schemeClr val="bg1"/>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SzPct val="100000"/>
              <a:defRPr/>
            </a:pPr>
            <a:r>
              <a:rPr lang="ja-JP" altLang="en-US" sz="2000" b="1"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a:extLst>
              <a:ext uri="{FF2B5EF4-FFF2-40B4-BE49-F238E27FC236}">
                <a16:creationId xmlns:a16="http://schemas.microsoft.com/office/drawing/2014/main" id="{4253401F-A578-46DE-BD3B-008A254D7C04}"/>
              </a:ext>
            </a:extLst>
          </p:cNvPr>
          <p:cNvSpPr/>
          <p:nvPr/>
        </p:nvSpPr>
        <p:spPr>
          <a:xfrm>
            <a:off x="1672882" y="3645023"/>
            <a:ext cx="1634750" cy="505849"/>
          </a:xfrm>
          <a:prstGeom prst="roundRect">
            <a:avLst/>
          </a:prstGeom>
          <a:solidFill>
            <a:schemeClr val="bg1"/>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SzPct val="100000"/>
              <a:defRPr/>
            </a:pPr>
            <a:r>
              <a:rPr lang="ja-JP" altLang="en-US" sz="2000" b="1"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支援内容</a:t>
            </a:r>
            <a:endPar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95254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594600" y="6381328"/>
            <a:ext cx="2311400" cy="365125"/>
          </a:xfrm>
        </p:spPr>
        <p:txBody>
          <a:bodyPr/>
          <a:lstStyle/>
          <a:p>
            <a:fld id="{8EA630E9-1B0A-4B1D-BA36-D058A3B76EFC}" type="slidenum">
              <a:rPr lang="ja-JP" altLang="en-US" smtClean="0">
                <a:solidFill>
                  <a:prstClr val="black">
                    <a:tint val="75000"/>
                  </a:prstClr>
                </a:solidFill>
              </a:rPr>
              <a:pPr/>
              <a:t>20</a:t>
            </a:fld>
            <a:endParaRPr lang="ja-JP" altLang="en-US" dirty="0">
              <a:solidFill>
                <a:prstClr val="black">
                  <a:tint val="75000"/>
                </a:prstClr>
              </a:solidFill>
            </a:endParaRPr>
          </a:p>
        </p:txBody>
      </p:sp>
      <p:sp>
        <p:nvSpPr>
          <p:cNvPr id="5" name="タイトル 1"/>
          <p:cNvSpPr txBox="1">
            <a:spLocks/>
          </p:cNvSpPr>
          <p:nvPr/>
        </p:nvSpPr>
        <p:spPr>
          <a:xfrm>
            <a:off x="105892" y="44624"/>
            <a:ext cx="9694217"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被災農業者の営農再開状況</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05892" y="524303"/>
            <a:ext cx="9694217" cy="699404"/>
          </a:xfrm>
          <a:prstGeom prst="rect">
            <a:avLst/>
          </a:prstGeom>
          <a:noFill/>
          <a:ln w="12700">
            <a:solidFill>
              <a:schemeClr val="tx1"/>
            </a:solidFill>
          </a:ln>
        </p:spPr>
        <p:txBody>
          <a:bodyPr wrap="square" tIns="72000" bIns="72000" rtlCol="0">
            <a:spAutoFit/>
          </a:bodyPr>
          <a:lstStyle/>
          <a:p>
            <a:pPr marL="265113" indent="-265113">
              <a:spcAft>
                <a:spcPts val="300"/>
              </a:spcAft>
              <a:defRPr/>
            </a:pPr>
            <a:r>
              <a:rPr lang="ja-JP" altLang="en-US" sz="1800" dirty="0" smtClean="0">
                <a:solidFill>
                  <a:prstClr val="black"/>
                </a:solidFill>
                <a:latin typeface="Meiryo UI" panose="020B0604030504040204" pitchFamily="50" charset="-128"/>
                <a:ea typeface="Meiryo UI" panose="020B0604030504040204" pitchFamily="50" charset="-128"/>
              </a:rPr>
              <a:t>○平成</a:t>
            </a:r>
            <a:r>
              <a:rPr lang="en-US" altLang="ja-JP" sz="1800" dirty="0" smtClean="0">
                <a:solidFill>
                  <a:prstClr val="black"/>
                </a:solidFill>
                <a:latin typeface="Meiryo UI" panose="020B0604030504040204" pitchFamily="50" charset="-128"/>
                <a:ea typeface="Meiryo UI" panose="020B0604030504040204" pitchFamily="50" charset="-128"/>
              </a:rPr>
              <a:t>29</a:t>
            </a:r>
            <a:r>
              <a:rPr lang="ja-JP" altLang="en-US" sz="1800" dirty="0" smtClean="0">
                <a:solidFill>
                  <a:prstClr val="black"/>
                </a:solidFill>
                <a:latin typeface="Meiryo UI" panose="020B0604030504040204" pitchFamily="50" charset="-128"/>
                <a:ea typeface="Meiryo UI" panose="020B0604030504040204" pitchFamily="50" charset="-128"/>
              </a:rPr>
              <a:t>年</a:t>
            </a:r>
            <a:r>
              <a:rPr lang="en-US" altLang="ja-JP" sz="1800" dirty="0" smtClean="0">
                <a:solidFill>
                  <a:prstClr val="black"/>
                </a:solidFill>
                <a:latin typeface="Meiryo UI" panose="020B0604030504040204" pitchFamily="50" charset="-128"/>
                <a:ea typeface="Meiryo UI" panose="020B0604030504040204" pitchFamily="50" charset="-128"/>
              </a:rPr>
              <a:t>4</a:t>
            </a:r>
            <a:r>
              <a:rPr lang="ja-JP" altLang="en-US" sz="1800" dirty="0" smtClean="0">
                <a:solidFill>
                  <a:prstClr val="black"/>
                </a:solidFill>
                <a:latin typeface="Meiryo UI" panose="020B0604030504040204" pitchFamily="50" charset="-128"/>
                <a:ea typeface="Meiryo UI" panose="020B0604030504040204" pitchFamily="50" charset="-128"/>
              </a:rPr>
              <a:t>月から官民合同チームで農業者の個別訪問を行い、</a:t>
            </a:r>
            <a:r>
              <a:rPr lang="en-US" altLang="ja-JP" sz="1800" dirty="0" smtClean="0">
                <a:solidFill>
                  <a:prstClr val="black"/>
                </a:solidFill>
                <a:latin typeface="Meiryo UI" panose="020B0604030504040204" pitchFamily="50" charset="-128"/>
                <a:ea typeface="Meiryo UI" panose="020B0604030504040204" pitchFamily="50" charset="-128"/>
              </a:rPr>
              <a:t>1,429</a:t>
            </a:r>
            <a:r>
              <a:rPr lang="ja-JP" altLang="en-US" sz="1800" dirty="0" smtClean="0">
                <a:solidFill>
                  <a:prstClr val="black"/>
                </a:solidFill>
                <a:latin typeface="Meiryo UI" panose="020B0604030504040204" pitchFamily="50" charset="-128"/>
                <a:ea typeface="Meiryo UI" panose="020B0604030504040204" pitchFamily="50" charset="-128"/>
              </a:rPr>
              <a:t>者の意向を確認（平成</a:t>
            </a:r>
            <a:r>
              <a:rPr lang="en-US" altLang="ja-JP" sz="1800" dirty="0" smtClean="0">
                <a:solidFill>
                  <a:prstClr val="black"/>
                </a:solidFill>
                <a:latin typeface="Meiryo UI" panose="020B0604030504040204" pitchFamily="50" charset="-128"/>
                <a:ea typeface="Meiryo UI" panose="020B0604030504040204" pitchFamily="50" charset="-128"/>
              </a:rPr>
              <a:t>30</a:t>
            </a:r>
            <a:r>
              <a:rPr lang="ja-JP" altLang="en-US" sz="1800" dirty="0" smtClean="0">
                <a:solidFill>
                  <a:prstClr val="black"/>
                </a:solidFill>
                <a:latin typeface="Meiryo UI" panose="020B0604030504040204" pitchFamily="50" charset="-128"/>
                <a:ea typeface="Meiryo UI" panose="020B0604030504040204" pitchFamily="50" charset="-128"/>
              </a:rPr>
              <a:t>年</a:t>
            </a:r>
            <a:r>
              <a:rPr lang="en-US" altLang="ja-JP" sz="1800" dirty="0" smtClean="0">
                <a:solidFill>
                  <a:prstClr val="black"/>
                </a:solidFill>
                <a:latin typeface="Meiryo UI" panose="020B0604030504040204" pitchFamily="50" charset="-128"/>
                <a:ea typeface="Meiryo UI" panose="020B0604030504040204" pitchFamily="50" charset="-128"/>
              </a:rPr>
              <a:t>12</a:t>
            </a:r>
            <a:r>
              <a:rPr lang="ja-JP" altLang="en-US" sz="1800" dirty="0" smtClean="0">
                <a:solidFill>
                  <a:prstClr val="black"/>
                </a:solidFill>
                <a:latin typeface="Meiryo UI" panose="020B0604030504040204" pitchFamily="50" charset="-128"/>
                <a:ea typeface="Meiryo UI" panose="020B0604030504040204" pitchFamily="50" charset="-128"/>
              </a:rPr>
              <a:t>月末現在）。うち、営農の再開意向がある農業者は</a:t>
            </a:r>
            <a:r>
              <a:rPr lang="en-US" altLang="ja-JP" sz="1800" dirty="0" smtClean="0">
                <a:solidFill>
                  <a:prstClr val="black"/>
                </a:solidFill>
                <a:latin typeface="Meiryo UI" panose="020B0604030504040204" pitchFamily="50" charset="-128"/>
                <a:ea typeface="Meiryo UI" panose="020B0604030504040204" pitchFamily="50" charset="-128"/>
              </a:rPr>
              <a:t>40%</a:t>
            </a:r>
            <a:r>
              <a:rPr lang="ja-JP" altLang="en-US" sz="1800" dirty="0" err="1" smtClean="0">
                <a:solidFill>
                  <a:prstClr val="black"/>
                </a:solidFill>
                <a:latin typeface="Meiryo UI" panose="020B0604030504040204" pitchFamily="50" charset="-128"/>
                <a:ea typeface="Meiryo UI" panose="020B0604030504040204" pitchFamily="50" charset="-128"/>
              </a:rPr>
              <a:t>。</a:t>
            </a:r>
            <a:r>
              <a:rPr lang="ja-JP" altLang="en-US" sz="1800" dirty="0" smtClean="0">
                <a:solidFill>
                  <a:prstClr val="black"/>
                </a:solidFill>
                <a:latin typeface="Meiryo UI" panose="020B0604030504040204" pitchFamily="50" charset="-128"/>
                <a:ea typeface="Meiryo UI" panose="020B0604030504040204" pitchFamily="50" charset="-128"/>
              </a:rPr>
              <a:t>一方、再開意向がない農業者は</a:t>
            </a:r>
            <a:r>
              <a:rPr lang="en-US" altLang="ja-JP" sz="1800" dirty="0" smtClean="0">
                <a:solidFill>
                  <a:prstClr val="black"/>
                </a:solidFill>
                <a:latin typeface="Meiryo UI" panose="020B0604030504040204" pitchFamily="50" charset="-128"/>
                <a:ea typeface="Meiryo UI" panose="020B0604030504040204" pitchFamily="50" charset="-128"/>
              </a:rPr>
              <a:t>45%</a:t>
            </a:r>
            <a:r>
              <a:rPr lang="ja-JP" altLang="en-US" sz="1800" dirty="0" err="1" smtClean="0">
                <a:solidFill>
                  <a:prstClr val="black"/>
                </a:solidFill>
                <a:latin typeface="Meiryo UI" panose="020B0604030504040204" pitchFamily="50" charset="-128"/>
                <a:ea typeface="Meiryo UI" panose="020B0604030504040204" pitchFamily="50" charset="-128"/>
              </a:rPr>
              <a:t>。</a:t>
            </a:r>
            <a:endParaRPr kumimoji="1" lang="en-US" altLang="ja-JP" sz="180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1388604" y="2186168"/>
          <a:ext cx="7128792" cy="3888440"/>
        </p:xfrm>
        <a:graphic>
          <a:graphicData uri="http://schemas.openxmlformats.org/drawingml/2006/table">
            <a:tbl>
              <a:tblPr/>
              <a:tblGrid>
                <a:gridCol w="448352">
                  <a:extLst>
                    <a:ext uri="{9D8B030D-6E8A-4147-A177-3AD203B41FA5}">
                      <a16:colId xmlns:a16="http://schemas.microsoft.com/office/drawing/2014/main" val="572714761"/>
                    </a:ext>
                  </a:extLst>
                </a:gridCol>
                <a:gridCol w="4035164">
                  <a:extLst>
                    <a:ext uri="{9D8B030D-6E8A-4147-A177-3AD203B41FA5}">
                      <a16:colId xmlns:a16="http://schemas.microsoft.com/office/drawing/2014/main" val="4229068547"/>
                    </a:ext>
                  </a:extLst>
                </a:gridCol>
                <a:gridCol w="1322638">
                  <a:extLst>
                    <a:ext uri="{9D8B030D-6E8A-4147-A177-3AD203B41FA5}">
                      <a16:colId xmlns:a16="http://schemas.microsoft.com/office/drawing/2014/main" val="1186059633"/>
                    </a:ext>
                  </a:extLst>
                </a:gridCol>
                <a:gridCol w="1322638">
                  <a:extLst>
                    <a:ext uri="{9D8B030D-6E8A-4147-A177-3AD203B41FA5}">
                      <a16:colId xmlns:a16="http://schemas.microsoft.com/office/drawing/2014/main" val="3563788444"/>
                    </a:ext>
                  </a:extLst>
                </a:gridCol>
              </a:tblGrid>
              <a:tr h="464645">
                <a:tc>
                  <a:txBody>
                    <a:bodyPr/>
                    <a:lstStyle/>
                    <a:p>
                      <a:pPr algn="l" fontAlgn="ctr"/>
                      <a:endParaRPr lang="ja-JP" altLang="en-US" sz="20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a:solidFill>
                            <a:srgbClr val="000000"/>
                          </a:solidFill>
                          <a:effectLst/>
                          <a:latin typeface="Meiryo UI" panose="020B0604030504040204" pitchFamily="50" charset="-128"/>
                          <a:ea typeface="Meiryo UI" panose="020B0604030504040204" pitchFamily="50" charset="-128"/>
                        </a:rPr>
                        <a:t>者数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a:solidFill>
                            <a:srgbClr val="000000"/>
                          </a:solidFill>
                          <a:effectLst/>
                          <a:latin typeface="Meiryo UI" panose="020B0604030504040204" pitchFamily="50" charset="-128"/>
                          <a:ea typeface="Meiryo UI" panose="020B0604030504040204" pitchFamily="50" charset="-128"/>
                        </a:rPr>
                        <a:t>割合</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093953"/>
                  </a:ext>
                </a:extLst>
              </a:tr>
              <a:tr h="464645">
                <a:tc gridSpan="2">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再開済（①）</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a:txBody>
                    <a:bodyPr/>
                    <a:lstStyle/>
                    <a:p>
                      <a:pPr algn="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352</a:t>
                      </a: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25%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117131776"/>
                  </a:ext>
                </a:extLst>
              </a:tr>
              <a:tr h="464645">
                <a:tc gridSpan="2">
                  <a:txBody>
                    <a:bodyPr/>
                    <a:lstStyle/>
                    <a:p>
                      <a:pPr algn="l" fontAlgn="ctr"/>
                      <a:r>
                        <a:rPr lang="ja-JP" altLang="en-US" sz="2000" b="0" i="0" u="none" strike="noStrike">
                          <a:solidFill>
                            <a:srgbClr val="000000"/>
                          </a:solidFill>
                          <a:effectLst/>
                          <a:latin typeface="Meiryo UI" panose="020B0604030504040204" pitchFamily="50" charset="-128"/>
                          <a:ea typeface="Meiryo UI" panose="020B0604030504040204" pitchFamily="50" charset="-128"/>
                        </a:rPr>
                        <a:t>未再開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r>
                        <a:rPr lang="en-US" altLang="ja-JP" sz="2000" b="0" i="0" u="none" strike="noStrike">
                          <a:solidFill>
                            <a:srgbClr val="000000"/>
                          </a:solidFill>
                          <a:effectLst/>
                          <a:latin typeface="Meiryo UI" panose="020B0604030504040204" pitchFamily="50" charset="-128"/>
                          <a:ea typeface="Meiryo UI" panose="020B0604030504040204" pitchFamily="50" charset="-128"/>
                        </a:rPr>
                        <a:t>1,077</a:t>
                      </a:r>
                      <a:r>
                        <a:rPr lang="ja-JP" altLang="en-US" sz="2000" b="0" i="0" u="none" strike="noStrike">
                          <a:solidFill>
                            <a:srgbClr val="000000"/>
                          </a:solidFill>
                          <a:effectLst/>
                          <a:latin typeface="Meiryo UI" panose="020B0604030504040204" pitchFamily="50" charset="-128"/>
                          <a:ea typeface="Meiryo UI" panose="020B0604030504040204" pitchFamily="50" charset="-128"/>
                        </a:rPr>
                        <a:t>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Meiryo UI" panose="020B0604030504040204" pitchFamily="50" charset="-128"/>
                          <a:ea typeface="Meiryo UI" panose="020B0604030504040204" pitchFamily="50" charset="-128"/>
                        </a:rPr>
                        <a:t>75%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123016"/>
                  </a:ext>
                </a:extLst>
              </a:tr>
              <a:tr h="464645">
                <a:tc>
                  <a:txBody>
                    <a:bodyPr/>
                    <a:lstStyle/>
                    <a:p>
                      <a:pPr algn="l" fontAlgn="ctr"/>
                      <a:r>
                        <a:rPr lang="ja-JP" altLang="en-US" sz="200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再開意向あり（②）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216</a:t>
                      </a: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tc>
                  <a:txBody>
                    <a:bodyPr/>
                    <a:lstStyle/>
                    <a:p>
                      <a:pPr algn="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CC"/>
                    </a:solidFill>
                  </a:tcPr>
                </a:tc>
                <a:extLst>
                  <a:ext uri="{0D108BD9-81ED-4DB2-BD59-A6C34878D82A}">
                    <a16:rowId xmlns:a16="http://schemas.microsoft.com/office/drawing/2014/main" val="1551878966"/>
                  </a:ext>
                </a:extLst>
              </a:tr>
              <a:tr h="464645">
                <a:tc>
                  <a:txBody>
                    <a:bodyPr/>
                    <a:lstStyle/>
                    <a:p>
                      <a:pPr algn="l" fontAlgn="ctr"/>
                      <a:r>
                        <a:rPr lang="ja-JP" altLang="en-US" sz="200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再開意向なし</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2000" b="0" i="0" u="none" strike="noStrike">
                          <a:solidFill>
                            <a:srgbClr val="000000"/>
                          </a:solidFill>
                          <a:effectLst/>
                          <a:latin typeface="Meiryo UI" panose="020B0604030504040204" pitchFamily="50" charset="-128"/>
                          <a:ea typeface="Meiryo UI" panose="020B0604030504040204" pitchFamily="50" charset="-128"/>
                        </a:rPr>
                        <a:t>646</a:t>
                      </a:r>
                      <a:r>
                        <a:rPr lang="ja-JP" altLang="en-US" sz="2000" b="0" i="0" u="none" strike="noStrike">
                          <a:solidFill>
                            <a:srgbClr val="000000"/>
                          </a:solidFill>
                          <a:effectLst/>
                          <a:latin typeface="Meiryo UI" panose="020B0604030504040204" pitchFamily="50" charset="-128"/>
                          <a:ea typeface="Meiryo UI" panose="020B0604030504040204" pitchFamily="50" charset="-128"/>
                        </a:rPr>
                        <a:t>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2000" b="0" i="0" u="none" strike="noStrike">
                          <a:solidFill>
                            <a:srgbClr val="000000"/>
                          </a:solidFill>
                          <a:effectLst/>
                          <a:latin typeface="Meiryo UI" panose="020B0604030504040204" pitchFamily="50" charset="-128"/>
                          <a:ea typeface="Meiryo UI" panose="020B0604030504040204" pitchFamily="50" charset="-128"/>
                        </a:rPr>
                        <a:t>45%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65089801"/>
                  </a:ext>
                </a:extLst>
              </a:tr>
              <a:tr h="464645">
                <a:tc>
                  <a:txBody>
                    <a:bodyPr/>
                    <a:lstStyle/>
                    <a:p>
                      <a:pPr algn="l" fontAlgn="ctr"/>
                      <a:r>
                        <a:rPr lang="ja-JP" altLang="en-US" sz="200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2000" b="0" i="0" u="none" strike="noStrike">
                          <a:solidFill>
                            <a:srgbClr val="000000"/>
                          </a:solidFill>
                          <a:effectLst/>
                          <a:latin typeface="Meiryo UI" panose="020B0604030504040204" pitchFamily="50" charset="-128"/>
                          <a:ea typeface="Meiryo UI" panose="020B0604030504040204" pitchFamily="50" charset="-128"/>
                        </a:rPr>
                        <a:t>再開意向不明</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Meiryo UI" panose="020B0604030504040204" pitchFamily="50" charset="-128"/>
                          <a:ea typeface="Meiryo UI" panose="020B0604030504040204" pitchFamily="50" charset="-128"/>
                        </a:rPr>
                        <a:t>215</a:t>
                      </a:r>
                      <a:r>
                        <a:rPr lang="ja-JP" altLang="en-US" sz="2000" b="0" i="0" u="none" strike="noStrike">
                          <a:solidFill>
                            <a:srgbClr val="000000"/>
                          </a:solidFill>
                          <a:effectLst/>
                          <a:latin typeface="Meiryo UI" panose="020B0604030504040204" pitchFamily="50" charset="-128"/>
                          <a:ea typeface="Meiryo UI" panose="020B0604030504040204" pitchFamily="50" charset="-128"/>
                        </a:rPr>
                        <a:t>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000" b="0" i="0" u="none" strike="noStrike">
                          <a:solidFill>
                            <a:srgbClr val="000000"/>
                          </a:solidFill>
                          <a:effectLst/>
                          <a:latin typeface="Meiryo UI" panose="020B0604030504040204" pitchFamily="50" charset="-128"/>
                          <a:ea typeface="Meiryo UI" panose="020B0604030504040204" pitchFamily="50" charset="-128"/>
                        </a:rPr>
                        <a:t>15%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478892"/>
                  </a:ext>
                </a:extLst>
              </a:tr>
              <a:tr h="464645">
                <a:tc gridSpan="2">
                  <a:txBody>
                    <a:bodyPr/>
                    <a:lstStyle/>
                    <a:p>
                      <a:pPr algn="l" fontAlgn="ctr"/>
                      <a:r>
                        <a:rPr lang="ja-JP" altLang="en-US" sz="2000" b="0" i="0" u="none" strike="noStrike">
                          <a:solidFill>
                            <a:srgbClr val="000000"/>
                          </a:solidFill>
                          <a:effectLst/>
                          <a:latin typeface="Meiryo UI" panose="020B0604030504040204" pitchFamily="50" charset="-128"/>
                          <a:ea typeface="Meiryo UI" panose="020B0604030504040204" pitchFamily="50" charset="-128"/>
                        </a:rPr>
                        <a:t>合計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2000" b="0" i="0" u="none" strike="noStrike">
                          <a:solidFill>
                            <a:srgbClr val="000000"/>
                          </a:solidFill>
                          <a:effectLst/>
                          <a:latin typeface="Meiryo UI" panose="020B0604030504040204" pitchFamily="50" charset="-128"/>
                          <a:ea typeface="Meiryo UI" panose="020B0604030504040204" pitchFamily="50" charset="-128"/>
                        </a:rPr>
                        <a:t>1,429</a:t>
                      </a:r>
                      <a:r>
                        <a:rPr lang="ja-JP" altLang="en-US" sz="2000" b="0" i="0" u="none" strike="noStrike">
                          <a:solidFill>
                            <a:srgbClr val="000000"/>
                          </a:solidFill>
                          <a:effectLst/>
                          <a:latin typeface="Meiryo UI" panose="020B0604030504040204" pitchFamily="50" charset="-128"/>
                          <a:ea typeface="Meiryo UI" panose="020B0604030504040204" pitchFamily="50" charset="-128"/>
                        </a:rPr>
                        <a:t>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00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825"/>
                  </a:ext>
                </a:extLst>
              </a:tr>
              <a:tr h="635925">
                <a:tc gridSpan="2">
                  <a:txBody>
                    <a:bodyPr/>
                    <a:lstStyle/>
                    <a:p>
                      <a:pPr algn="l"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「再開済」「再開意向あり」合計（①＋②）</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kumimoji="1" lang="ja-JP" altLang="en-US"/>
                    </a:p>
                  </a:txBody>
                  <a:tcPr/>
                </a:tc>
                <a:tc>
                  <a:txBody>
                    <a:bodyPr/>
                    <a:lstStyle/>
                    <a:p>
                      <a:pPr algn="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568</a:t>
                      </a: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者</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40%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59502183"/>
                  </a:ext>
                </a:extLst>
              </a:tr>
            </a:tbl>
          </a:graphicData>
        </a:graphic>
      </p:graphicFrame>
      <p:sp>
        <p:nvSpPr>
          <p:cNvPr id="8" name="テキスト ボックス 7"/>
          <p:cNvSpPr txBox="1"/>
          <p:nvPr/>
        </p:nvSpPr>
        <p:spPr>
          <a:xfrm>
            <a:off x="2540732" y="1505451"/>
            <a:ext cx="4824536" cy="461665"/>
          </a:xfrm>
          <a:prstGeom prst="rect">
            <a:avLst/>
          </a:prstGeom>
          <a:noFill/>
        </p:spPr>
        <p:txBody>
          <a:bodyPr wrap="square" rtlCol="0">
            <a:spAutoFit/>
          </a:bodyPr>
          <a:lstStyle/>
          <a:p>
            <a:pPr algn="ctr"/>
            <a:r>
              <a:rPr kumimoji="1" lang="ja-JP" altLang="en-US" sz="2400" dirty="0" smtClean="0"/>
              <a:t>営農再開状況及び今後の意向</a:t>
            </a:r>
            <a:endParaRPr kumimoji="1" lang="ja-JP" altLang="en-US" sz="2400" dirty="0"/>
          </a:p>
        </p:txBody>
      </p:sp>
    </p:spTree>
    <p:extLst>
      <p:ext uri="{BB962C8B-B14F-4D97-AF65-F5344CB8AC3E}">
        <p14:creationId xmlns:p14="http://schemas.microsoft.com/office/powerpoint/2010/main" val="3743452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72479" y="764704"/>
            <a:ext cx="4571003" cy="597666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p:cNvSpPr txBox="1">
            <a:spLocks/>
          </p:cNvSpPr>
          <p:nvPr/>
        </p:nvSpPr>
        <p:spPr>
          <a:xfrm>
            <a:off x="272480" y="144016"/>
            <a:ext cx="9361040"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主な支援事例</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6"/>
          <p:cNvSpPr>
            <a:spLocks noGrp="1"/>
          </p:cNvSpPr>
          <p:nvPr>
            <p:ph type="sldNum" sz="quarter" idx="12"/>
          </p:nvPr>
        </p:nvSpPr>
        <p:spPr>
          <a:xfrm flipH="1">
            <a:off x="9489504" y="6492875"/>
            <a:ext cx="1249144" cy="365125"/>
          </a:xfrm>
        </p:spPr>
        <p:txBody>
          <a:bodyPr/>
          <a:lstStyle/>
          <a:p>
            <a:pPr algn="l"/>
            <a:fld id="{8EA630E9-1B0A-4B1D-BA36-D058A3B76EFC}" type="slidenum">
              <a:rPr lang="ja-JP" altLang="en-US" smtClean="0">
                <a:solidFill>
                  <a:prstClr val="black">
                    <a:tint val="75000"/>
                  </a:prstClr>
                </a:solidFill>
              </a:rPr>
              <a:pPr algn="l"/>
              <a:t>21</a:t>
            </a:fld>
            <a:endParaRPr lang="ja-JP" altLang="en-US" dirty="0">
              <a:solidFill>
                <a:prstClr val="black">
                  <a:tint val="75000"/>
                </a:prstClr>
              </a:solidFill>
            </a:endParaRPr>
          </a:p>
        </p:txBody>
      </p:sp>
      <p:sp>
        <p:nvSpPr>
          <p:cNvPr id="33" name="正方形/長方形 32"/>
          <p:cNvSpPr/>
          <p:nvPr/>
        </p:nvSpPr>
        <p:spPr>
          <a:xfrm>
            <a:off x="5004048" y="764704"/>
            <a:ext cx="4485456" cy="597666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290884" y="831461"/>
            <a:ext cx="4054604" cy="451406"/>
          </a:xfrm>
          <a:prstGeom prst="rect">
            <a:avLst/>
          </a:prstGeom>
          <a:noFill/>
        </p:spPr>
        <p:txBody>
          <a:bodyPr wrap="square" rtlCol="0">
            <a:spAutoFit/>
          </a:bodyPr>
          <a:lstStyle/>
          <a:p>
            <a:pPr algn="ctr">
              <a:lnSpc>
                <a:spcPts val="2800"/>
              </a:lnSpc>
            </a:pP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B </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氏（田村市都路町・トマト）</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テキスト ボックス 23"/>
          <p:cNvSpPr txBox="1"/>
          <p:nvPr/>
        </p:nvSpPr>
        <p:spPr>
          <a:xfrm>
            <a:off x="4966743" y="3160900"/>
            <a:ext cx="4635472" cy="3580467"/>
          </a:xfrm>
          <a:prstGeom prst="rect">
            <a:avLst/>
          </a:prstGeom>
          <a:noFill/>
        </p:spPr>
        <p:txBody>
          <a:bodyPr wrap="square" rtlCol="0">
            <a:spAutoFit/>
          </a:bodyPr>
          <a:lstStyle/>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○震災前まで水稲</a:t>
            </a:r>
            <a:r>
              <a:rPr lang="ja-JP" altLang="en-US" sz="1600" dirty="0">
                <a:latin typeface="Meiryo UI" panose="020B0604030504040204" pitchFamily="50" charset="-128"/>
                <a:ea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rPr>
              <a:t>トマトの栽培を行ってきたが、</a:t>
            </a:r>
            <a:r>
              <a:rPr lang="ja-JP" altLang="en-US" sz="1600" u="sng" dirty="0" smtClean="0">
                <a:latin typeface="Meiryo UI" panose="020B0604030504040204" pitchFamily="50" charset="-128"/>
                <a:ea typeface="Meiryo UI" panose="020B0604030504040204" pitchFamily="50" charset="-128"/>
              </a:rPr>
              <a:t>より大規模なトマトの生産による、平成</a:t>
            </a:r>
            <a:r>
              <a:rPr lang="en-US" altLang="ja-JP" sz="1600" u="sng" dirty="0" smtClean="0">
                <a:latin typeface="Meiryo UI" panose="020B0604030504040204" pitchFamily="50" charset="-128"/>
                <a:ea typeface="Meiryo UI" panose="020B0604030504040204" pitchFamily="50" charset="-128"/>
              </a:rPr>
              <a:t>30</a:t>
            </a:r>
            <a:r>
              <a:rPr lang="ja-JP" altLang="en-US" sz="1600" u="sng" dirty="0" smtClean="0">
                <a:latin typeface="Meiryo UI" panose="020B0604030504040204" pitchFamily="50" charset="-128"/>
                <a:ea typeface="Meiryo UI" panose="020B0604030504040204" pitchFamily="50" charset="-128"/>
              </a:rPr>
              <a:t>年からの営農</a:t>
            </a:r>
            <a:r>
              <a:rPr lang="ja-JP" altLang="en-US" sz="1600" u="sng" dirty="0">
                <a:latin typeface="Meiryo UI" panose="020B0604030504040204" pitchFamily="50" charset="-128"/>
                <a:ea typeface="Meiryo UI" panose="020B0604030504040204" pitchFamily="50" charset="-128"/>
              </a:rPr>
              <a:t>再開</a:t>
            </a:r>
            <a:r>
              <a:rPr lang="ja-JP" altLang="en-US" sz="1600" u="sng" dirty="0" smtClean="0">
                <a:latin typeface="Meiryo UI" panose="020B0604030504040204" pitchFamily="50" charset="-128"/>
                <a:ea typeface="Meiryo UI" panose="020B0604030504040204" pitchFamily="50" charset="-128"/>
              </a:rPr>
              <a:t>を目指していた</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○再開にあたり、大規模</a:t>
            </a:r>
            <a:r>
              <a:rPr lang="ja-JP" altLang="en-US" sz="1600" dirty="0">
                <a:latin typeface="Meiryo UI" panose="020B0604030504040204" pitchFamily="50" charset="-128"/>
                <a:ea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rPr>
              <a:t>トマトを生産するための技術の習得や設備投資が課題とな</a:t>
            </a:r>
            <a:r>
              <a:rPr lang="ja-JP" altLang="en-US" sz="1600" dirty="0">
                <a:latin typeface="Meiryo UI" panose="020B0604030504040204" pitchFamily="50" charset="-128"/>
                <a:ea typeface="Meiryo UI" panose="020B0604030504040204" pitchFamily="50" charset="-128"/>
              </a:rPr>
              <a:t>り</a:t>
            </a:r>
            <a:r>
              <a:rPr lang="ja-JP" altLang="en-US" sz="1600" dirty="0" smtClean="0">
                <a:latin typeface="Meiryo UI" panose="020B0604030504040204" pitchFamily="50" charset="-128"/>
                <a:ea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rPr>
              <a:t>官民合同チームと県の農業普及所が連携し、養</a:t>
            </a:r>
            <a:r>
              <a:rPr lang="ja-JP" altLang="en-US" sz="1600" u="sng" dirty="0">
                <a:latin typeface="Meiryo UI" panose="020B0604030504040204" pitchFamily="50" charset="-128"/>
                <a:ea typeface="Meiryo UI" panose="020B0604030504040204" pitchFamily="50" charset="-128"/>
              </a:rPr>
              <a:t>液栽培システムの導入等を</a:t>
            </a:r>
            <a:r>
              <a:rPr lang="ja-JP" altLang="en-US" sz="1600" u="sng" dirty="0" smtClean="0">
                <a:latin typeface="Meiryo UI" panose="020B0604030504040204" pitchFamily="50" charset="-128"/>
                <a:ea typeface="Meiryo UI" panose="020B0604030504040204" pitchFamily="50" charset="-128"/>
              </a:rPr>
              <a:t>支援</a:t>
            </a:r>
            <a:r>
              <a:rPr lang="ja-JP" altLang="en-US" sz="1600" dirty="0" smtClean="0">
                <a:latin typeface="Meiryo UI" panose="020B0604030504040204" pitchFamily="50" charset="-128"/>
                <a:ea typeface="Meiryo UI" panose="020B0604030504040204" pitchFamily="50" charset="-128"/>
              </a:rPr>
              <a:t>。システムの導入により、</a:t>
            </a:r>
            <a:r>
              <a:rPr lang="ja-JP" altLang="en-US" sz="1600" u="sng" dirty="0" smtClean="0">
                <a:latin typeface="Meiryo UI" panose="020B0604030504040204" pitchFamily="50" charset="-128"/>
                <a:ea typeface="Meiryo UI" panose="020B0604030504040204" pitchFamily="50" charset="-128"/>
              </a:rPr>
              <a:t>土耕作業に比べて省力化が進み、効率的</a:t>
            </a:r>
            <a:r>
              <a:rPr lang="ja-JP" altLang="en-US" sz="1600" u="sng" dirty="0">
                <a:latin typeface="Meiryo UI" panose="020B0604030504040204" pitchFamily="50" charset="-128"/>
                <a:ea typeface="Meiryo UI" panose="020B0604030504040204" pitchFamily="50" charset="-128"/>
              </a:rPr>
              <a:t>な生産</a:t>
            </a:r>
            <a:r>
              <a:rPr lang="ja-JP" altLang="en-US" sz="1600" u="sng" dirty="0" smtClean="0">
                <a:latin typeface="Meiryo UI" panose="020B0604030504040204" pitchFamily="50" charset="-128"/>
                <a:ea typeface="Meiryo UI" panose="020B0604030504040204" pitchFamily="50" charset="-128"/>
              </a:rPr>
              <a:t>管理が可能となった</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182563" indent="-182563">
              <a:lnSpc>
                <a:spcPts val="2100"/>
              </a:lnSpc>
              <a:spcAft>
                <a:spcPts val="1000"/>
              </a:spcAft>
            </a:pP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その結果、平成</a:t>
            </a:r>
            <a:r>
              <a:rPr lang="en-US" altLang="ja-JP" sz="1600" dirty="0" smtClean="0">
                <a:latin typeface="Meiryo UI" panose="020B0604030504040204" pitchFamily="50" charset="-128"/>
                <a:ea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rPr>
              <a:t>月からトマト栽培を再開。引き続き、</a:t>
            </a:r>
            <a:r>
              <a:rPr lang="ja-JP" altLang="en-US" sz="1600" u="sng" dirty="0" smtClean="0">
                <a:latin typeface="Meiryo UI" panose="020B0604030504040204" pitchFamily="50" charset="-128"/>
                <a:ea typeface="Meiryo UI" panose="020B0604030504040204" pitchFamily="50" charset="-128"/>
              </a:rPr>
              <a:t>栽培管理技術や、</a:t>
            </a:r>
            <a:r>
              <a:rPr lang="en-US" altLang="ja-JP" sz="1600" u="sng" dirty="0" smtClean="0">
                <a:latin typeface="Meiryo UI" panose="020B0604030504040204" pitchFamily="50" charset="-128"/>
                <a:ea typeface="Meiryo UI" panose="020B0604030504040204" pitchFamily="50" charset="-128"/>
              </a:rPr>
              <a:t>JGAP</a:t>
            </a:r>
            <a:r>
              <a:rPr lang="ja-JP" altLang="en-US" sz="1600" u="sng" dirty="0" smtClean="0">
                <a:latin typeface="Meiryo UI" panose="020B0604030504040204" pitchFamily="50" charset="-128"/>
                <a:ea typeface="Meiryo UI" panose="020B0604030504040204" pitchFamily="50" charset="-128"/>
              </a:rPr>
              <a:t>（食の安全等に取り組む農場の認証）の取得に向けた支援を行う</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pic>
        <p:nvPicPr>
          <p:cNvPr id="25" name="図 24"/>
          <p:cNvPicPr/>
          <p:nvPr/>
        </p:nvPicPr>
        <p:blipFill>
          <a:blip r:embed="rId3" cstate="email">
            <a:extLst>
              <a:ext uri="{28A0092B-C50C-407E-A947-70E740481C1C}">
                <a14:useLocalDpi xmlns:a14="http://schemas.microsoft.com/office/drawing/2010/main"/>
              </a:ext>
            </a:extLst>
          </a:blip>
          <a:stretch>
            <a:fillRect/>
          </a:stretch>
        </p:blipFill>
        <p:spPr>
          <a:xfrm>
            <a:off x="5330838" y="1310269"/>
            <a:ext cx="1928465" cy="1407503"/>
          </a:xfrm>
          <a:prstGeom prst="rect">
            <a:avLst/>
          </a:prstGeom>
        </p:spPr>
      </p:pic>
      <p:pic>
        <p:nvPicPr>
          <p:cNvPr id="26" name="図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9868" y="1287838"/>
            <a:ext cx="1937627" cy="1452366"/>
          </a:xfrm>
          <a:prstGeom prst="rect">
            <a:avLst/>
          </a:prstGeom>
        </p:spPr>
      </p:pic>
      <p:sp>
        <p:nvSpPr>
          <p:cNvPr id="27" name="テキスト ボックス 26"/>
          <p:cNvSpPr txBox="1"/>
          <p:nvPr/>
        </p:nvSpPr>
        <p:spPr>
          <a:xfrm>
            <a:off x="5330838" y="2764989"/>
            <a:ext cx="3925623" cy="261610"/>
          </a:xfrm>
          <a:prstGeom prst="rect">
            <a:avLst/>
          </a:prstGeom>
          <a:noFill/>
          <a:ln w="6350">
            <a:noFill/>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支援により導入した、パイプハウス（左）と養液栽培システム（右）</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96165" y="796712"/>
            <a:ext cx="4054604" cy="451406"/>
          </a:xfrm>
          <a:prstGeom prst="rect">
            <a:avLst/>
          </a:prstGeom>
          <a:noFill/>
        </p:spPr>
        <p:txBody>
          <a:bodyPr wrap="square" rtlCol="0">
            <a:spAutoFit/>
          </a:bodyPr>
          <a:lstStyle/>
          <a:p>
            <a:pPr algn="ctr">
              <a:lnSpc>
                <a:spcPts val="2800"/>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Ａ</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氏（飯</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舘</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村・ソバ）</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6" name="テキスト ボックス 15"/>
          <p:cNvSpPr txBox="1"/>
          <p:nvPr/>
        </p:nvSpPr>
        <p:spPr>
          <a:xfrm>
            <a:off x="296611" y="3160901"/>
            <a:ext cx="4488241" cy="3580467"/>
          </a:xfrm>
          <a:prstGeom prst="rect">
            <a:avLst/>
          </a:prstGeom>
          <a:noFill/>
        </p:spPr>
        <p:txBody>
          <a:bodyPr wrap="square" rtlCol="0">
            <a:spAutoFit/>
          </a:bodyPr>
          <a:lstStyle/>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○震災前まで酪農中心の経営を行ってきたが</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震災に</a:t>
            </a:r>
            <a:r>
              <a:rPr lang="ja-JP" altLang="en-US" sz="1600" dirty="0">
                <a:latin typeface="Meiryo UI" panose="020B0604030504040204" pitchFamily="50" charset="-128"/>
                <a:ea typeface="Meiryo UI" panose="020B0604030504040204" pitchFamily="50" charset="-128"/>
              </a:rPr>
              <a:t>より避難を余儀なくされた</a:t>
            </a:r>
            <a:r>
              <a:rPr lang="ja-JP" altLang="en-US" sz="1600" dirty="0" smtClean="0">
                <a:latin typeface="Meiryo UI" panose="020B0604030504040204" pitchFamily="50" charset="-128"/>
                <a:ea typeface="Meiryo UI" panose="020B0604030504040204" pitchFamily="50" charset="-128"/>
              </a:rPr>
              <a:t>。しかし避難後も飯舘村で積極的に営農を再開したいとの思いを持ち続け、将来に向けた農地荒廃防止も目的として</a:t>
            </a:r>
            <a:r>
              <a:rPr lang="ja-JP" altLang="en-US" sz="1600" u="sng" dirty="0" smtClean="0">
                <a:latin typeface="Meiryo UI" panose="020B0604030504040204" pitchFamily="50" charset="-128"/>
                <a:ea typeface="Meiryo UI" panose="020B0604030504040204" pitchFamily="50" charset="-128"/>
              </a:rPr>
              <a:t>平成</a:t>
            </a:r>
            <a:r>
              <a:rPr lang="en-US" altLang="ja-JP" sz="1600" u="sng" dirty="0" smtClean="0">
                <a:latin typeface="Meiryo UI" panose="020B0604030504040204" pitchFamily="50" charset="-128"/>
                <a:ea typeface="Meiryo UI" panose="020B0604030504040204" pitchFamily="50" charset="-128"/>
              </a:rPr>
              <a:t>28</a:t>
            </a:r>
            <a:r>
              <a:rPr lang="ja-JP" altLang="en-US" sz="1600" u="sng" dirty="0" smtClean="0">
                <a:latin typeface="Meiryo UI" panose="020B0604030504040204" pitchFamily="50" charset="-128"/>
                <a:ea typeface="Meiryo UI" panose="020B0604030504040204" pitchFamily="50" charset="-128"/>
              </a:rPr>
              <a:t>年よりソバの栽培を開始した。</a:t>
            </a:r>
            <a:endParaRPr lang="en-US" altLang="ja-JP" sz="1600" u="sng" dirty="0" smtClean="0">
              <a:latin typeface="Meiryo UI" panose="020B0604030504040204" pitchFamily="50" charset="-128"/>
              <a:ea typeface="Meiryo UI" panose="020B0604030504040204" pitchFamily="50" charset="-128"/>
            </a:endParaRPr>
          </a:p>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〇平成</a:t>
            </a:r>
            <a:r>
              <a:rPr lang="en-US" altLang="ja-JP" sz="1600" dirty="0" smtClean="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年度には、</a:t>
            </a:r>
            <a:r>
              <a:rPr lang="ja-JP" altLang="en-US" sz="1600" dirty="0" smtClean="0">
                <a:latin typeface="Meiryo UI" panose="020B0604030504040204" pitchFamily="50" charset="-128"/>
                <a:ea typeface="Meiryo UI" panose="020B0604030504040204" pitchFamily="50" charset="-128"/>
              </a:rPr>
              <a:t>ソバによる集落単位の営農再開の取組を開始し、栽培面積を</a:t>
            </a:r>
            <a:r>
              <a:rPr lang="en-US" altLang="ja-JP" sz="1600" dirty="0" smtClean="0">
                <a:latin typeface="Meiryo UI" panose="020B0604030504040204" pitchFamily="50" charset="-128"/>
                <a:ea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rPr>
              <a:t>ヘクタールに拡大したが、収穫されたソバを震災前の水準で買い取ってくれる販売先を確保できていなかった。</a:t>
            </a:r>
            <a:endParaRPr lang="en-US" altLang="ja-JP" sz="1600" dirty="0" smtClean="0">
              <a:latin typeface="Meiryo UI" panose="020B0604030504040204" pitchFamily="50" charset="-128"/>
              <a:ea typeface="Meiryo UI" panose="020B0604030504040204" pitchFamily="50" charset="-128"/>
            </a:endParaRPr>
          </a:p>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○要望を受け、</a:t>
            </a:r>
            <a:r>
              <a:rPr lang="ja-JP" altLang="en-US" sz="1600" u="sng" dirty="0" smtClean="0">
                <a:latin typeface="Meiryo UI" panose="020B0604030504040204" pitchFamily="50" charset="-128"/>
                <a:ea typeface="Meiryo UI" panose="020B0604030504040204" pitchFamily="50" charset="-128"/>
              </a:rPr>
              <a:t>官民</a:t>
            </a:r>
            <a:r>
              <a:rPr lang="ja-JP" altLang="en-US" sz="1600" u="sng" dirty="0">
                <a:latin typeface="Meiryo UI" panose="020B0604030504040204" pitchFamily="50" charset="-128"/>
                <a:ea typeface="Meiryo UI" panose="020B0604030504040204" pitchFamily="50" charset="-128"/>
              </a:rPr>
              <a:t>合同</a:t>
            </a:r>
            <a:r>
              <a:rPr lang="ja-JP" altLang="en-US" sz="1600" u="sng" dirty="0" smtClean="0">
                <a:latin typeface="Meiryo UI" panose="020B0604030504040204" pitchFamily="50" charset="-128"/>
                <a:ea typeface="Meiryo UI" panose="020B0604030504040204" pitchFamily="50" charset="-128"/>
              </a:rPr>
              <a:t>チームが販路開拓支援を実施。希望する価格で買い取る販売先を探し出した。</a:t>
            </a:r>
            <a:endParaRPr lang="ja-JP" altLang="en-US" sz="1600" u="sng"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6972" y="1313824"/>
            <a:ext cx="1972130" cy="1407421"/>
          </a:xfrm>
          <a:prstGeom prst="rect">
            <a:avLst/>
          </a:prstGeom>
        </p:spPr>
      </p:pic>
      <p:pic>
        <p:nvPicPr>
          <p:cNvPr id="22" name="図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444134" y="1299742"/>
            <a:ext cx="2334624" cy="1408220"/>
          </a:xfrm>
          <a:prstGeom prst="rect">
            <a:avLst/>
          </a:prstGeom>
        </p:spPr>
      </p:pic>
      <p:sp>
        <p:nvSpPr>
          <p:cNvPr id="28" name="テキスト ボックス 27"/>
          <p:cNvSpPr txBox="1"/>
          <p:nvPr/>
        </p:nvSpPr>
        <p:spPr>
          <a:xfrm>
            <a:off x="560655" y="2772869"/>
            <a:ext cx="3925623" cy="261610"/>
          </a:xfrm>
          <a:prstGeom prst="rect">
            <a:avLst/>
          </a:prstGeom>
          <a:noFill/>
          <a:ln w="6350">
            <a:noFill/>
          </a:ln>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rPr>
              <a:t>ソバの花が満開の農地（左）と、収穫の様子（右）</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6112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272480" y="144016"/>
            <a:ext cx="9361040"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主な支援事例</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6"/>
          <p:cNvSpPr>
            <a:spLocks noGrp="1"/>
          </p:cNvSpPr>
          <p:nvPr>
            <p:ph type="sldNum" sz="quarter" idx="12"/>
          </p:nvPr>
        </p:nvSpPr>
        <p:spPr>
          <a:xfrm flipH="1">
            <a:off x="9489504" y="6492875"/>
            <a:ext cx="1249144" cy="365125"/>
          </a:xfrm>
        </p:spPr>
        <p:txBody>
          <a:bodyPr/>
          <a:lstStyle/>
          <a:p>
            <a:pPr algn="l"/>
            <a:fld id="{8EA630E9-1B0A-4B1D-BA36-D058A3B76EFC}" type="slidenum">
              <a:rPr lang="ja-JP" altLang="en-US" smtClean="0">
                <a:solidFill>
                  <a:prstClr val="black">
                    <a:tint val="75000"/>
                  </a:prstClr>
                </a:solidFill>
              </a:rPr>
              <a:pPr algn="l"/>
              <a:t>22</a:t>
            </a:fld>
            <a:endParaRPr lang="ja-JP" altLang="en-US" dirty="0">
              <a:solidFill>
                <a:prstClr val="black">
                  <a:tint val="75000"/>
                </a:prstClr>
              </a:solidFill>
            </a:endParaRPr>
          </a:p>
        </p:txBody>
      </p:sp>
      <p:sp>
        <p:nvSpPr>
          <p:cNvPr id="16" name="正方形/長方形 15"/>
          <p:cNvSpPr/>
          <p:nvPr/>
        </p:nvSpPr>
        <p:spPr>
          <a:xfrm>
            <a:off x="5023634" y="764704"/>
            <a:ext cx="4536000" cy="597666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72480" y="764704"/>
            <a:ext cx="4536504" cy="597666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5023634" y="764704"/>
            <a:ext cx="4536000" cy="597666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972956" y="819142"/>
            <a:ext cx="4623289" cy="771621"/>
          </a:xfrm>
          <a:prstGeom prst="rect">
            <a:avLst/>
          </a:prstGeom>
          <a:noFill/>
        </p:spPr>
        <p:txBody>
          <a:bodyPr wrap="square" rtlCol="0">
            <a:spAutoFit/>
          </a:bodyPr>
          <a:lstStyle/>
          <a:p>
            <a:pPr algn="ctr">
              <a:lnSpc>
                <a:spcPts val="28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地域・集落への営農再開支援</a:t>
            </a:r>
          </a:p>
          <a:p>
            <a:pPr algn="ctr">
              <a:lnSpc>
                <a:spcPts val="28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（楢葉町）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3" name="テキスト ボックス 12"/>
          <p:cNvSpPr txBox="1"/>
          <p:nvPr/>
        </p:nvSpPr>
        <p:spPr>
          <a:xfrm>
            <a:off x="5042017" y="3723595"/>
            <a:ext cx="4395961" cy="2913618"/>
          </a:xfrm>
          <a:prstGeom prst="rect">
            <a:avLst/>
          </a:prstGeom>
          <a:noFill/>
        </p:spPr>
        <p:txBody>
          <a:bodyPr wrap="square" rtlCol="0">
            <a:spAutoFit/>
          </a:bodyPr>
          <a:lstStyle/>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〇楢葉町では、農地を保全するための取組から、担い手農家が作付けして管理する取組へ、町の全ての地域で切り替えていくこととし、</a:t>
            </a:r>
            <a:r>
              <a:rPr lang="ja-JP" altLang="en-US" sz="1600" u="sng" dirty="0" smtClean="0">
                <a:latin typeface="Meiryo UI" panose="020B0604030504040204" pitchFamily="50" charset="-128"/>
                <a:ea typeface="Meiryo UI" panose="020B0604030504040204" pitchFamily="50" charset="-128"/>
              </a:rPr>
              <a:t>農地のマッチングに対する支援を行った。</a:t>
            </a:r>
            <a:endParaRPr lang="en-US" altLang="ja-JP" sz="1600" u="sng" dirty="0" smtClean="0">
              <a:latin typeface="Meiryo UI" panose="020B0604030504040204" pitchFamily="50" charset="-128"/>
              <a:ea typeface="Meiryo UI" panose="020B0604030504040204" pitchFamily="50" charset="-128"/>
            </a:endParaRPr>
          </a:p>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○令和元年には水稲の基幹施設であるカントリー・エレベータが稼働することから施設管理者である</a:t>
            </a:r>
            <a:r>
              <a:rPr lang="ja-JP" altLang="en-US" sz="1600" u="sng" dirty="0" smtClean="0">
                <a:latin typeface="Meiryo UI" panose="020B0604030504040204" pitchFamily="50" charset="-128"/>
                <a:ea typeface="Meiryo UI" panose="020B0604030504040204" pitchFamily="50" charset="-128"/>
              </a:rPr>
              <a:t>ＪＡが主体となり、町の協力の下意向調査を行い、契約締結への支援を実施した。</a:t>
            </a:r>
            <a:r>
              <a:rPr lang="ja-JP" altLang="en-US" sz="1600" dirty="0" smtClean="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年度の水稲</a:t>
            </a:r>
            <a:r>
              <a:rPr lang="ja-JP" altLang="en-US" sz="1600" dirty="0" smtClean="0">
                <a:latin typeface="Meiryo UI" panose="020B0604030504040204" pitchFamily="50" charset="-128"/>
                <a:ea typeface="Meiryo UI" panose="020B0604030504040204" pitchFamily="50" charset="-128"/>
              </a:rPr>
              <a:t>作付面積</a:t>
            </a:r>
            <a:r>
              <a:rPr lang="en-US" altLang="ja-JP" sz="1600" dirty="0" smtClean="0">
                <a:latin typeface="Meiryo UI" panose="020B0604030504040204" pitchFamily="50" charset="-128"/>
                <a:ea typeface="Meiryo UI" panose="020B0604030504040204" pitchFamily="50" charset="-128"/>
              </a:rPr>
              <a:t>58ha</a:t>
            </a:r>
            <a:r>
              <a:rPr lang="ja-JP" altLang="en-US" sz="1600" dirty="0" smtClean="0">
                <a:latin typeface="Meiryo UI" panose="020B0604030504040204" pitchFamily="50" charset="-128"/>
                <a:ea typeface="Meiryo UI" panose="020B0604030504040204" pitchFamily="50" charset="-128"/>
              </a:rPr>
              <a:t>から、</a:t>
            </a:r>
            <a:r>
              <a:rPr lang="ja-JP" altLang="en-US" sz="1600" u="sng" dirty="0" smtClean="0">
                <a:latin typeface="Meiryo UI" panose="020B0604030504040204" pitchFamily="50" charset="-128"/>
                <a:ea typeface="Meiryo UI" panose="020B0604030504040204" pitchFamily="50" charset="-128"/>
              </a:rPr>
              <a:t>令和元年度</a:t>
            </a:r>
            <a:r>
              <a:rPr lang="ja-JP" altLang="en-US" sz="1600" u="sng" dirty="0">
                <a:latin typeface="Meiryo UI" panose="020B0604030504040204" pitchFamily="50" charset="-128"/>
                <a:ea typeface="Meiryo UI" panose="020B0604030504040204" pitchFamily="50" charset="-128"/>
              </a:rPr>
              <a:t>は</a:t>
            </a:r>
            <a:r>
              <a:rPr lang="en-US" altLang="ja-JP" sz="1600" u="sng" dirty="0" smtClean="0">
                <a:latin typeface="Meiryo UI" panose="020B0604030504040204" pitchFamily="50" charset="-128"/>
                <a:ea typeface="Meiryo UI" panose="020B0604030504040204" pitchFamily="50" charset="-128"/>
              </a:rPr>
              <a:t>160ha</a:t>
            </a:r>
            <a:r>
              <a:rPr lang="ja-JP" altLang="en-US" sz="1600" u="sng" dirty="0" smtClean="0">
                <a:latin typeface="Meiryo UI" panose="020B0604030504040204" pitchFamily="50" charset="-128"/>
                <a:ea typeface="Meiryo UI" panose="020B0604030504040204" pitchFamily="50" charset="-128"/>
              </a:rPr>
              <a:t>の作付拡大</a:t>
            </a:r>
            <a:r>
              <a:rPr lang="ja-JP" altLang="en-US" sz="1600" u="sng" dirty="0">
                <a:latin typeface="Meiryo UI" panose="020B0604030504040204" pitchFamily="50" charset="-128"/>
                <a:ea typeface="Meiryo UI" panose="020B0604030504040204" pitchFamily="50" charset="-128"/>
              </a:rPr>
              <a:t>を目指して</a:t>
            </a:r>
            <a:r>
              <a:rPr lang="ja-JP" altLang="en-US" sz="1600" u="sng" dirty="0" smtClean="0">
                <a:latin typeface="Meiryo UI" panose="020B0604030504040204" pitchFamily="50" charset="-128"/>
                <a:ea typeface="Meiryo UI" panose="020B0604030504040204" pitchFamily="50" charset="-128"/>
              </a:rPr>
              <a:t>いる。</a:t>
            </a:r>
            <a:endParaRPr lang="ja-JP" altLang="en-US" sz="1600" u="sng"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173517" y="3156671"/>
            <a:ext cx="1766839" cy="400110"/>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rPr>
              <a:t>令和元年度</a:t>
            </a:r>
            <a:r>
              <a:rPr kumimoji="1" lang="ja-JP" altLang="en-US" sz="1000" dirty="0">
                <a:latin typeface="メイリオ" panose="020B0604030504040204" pitchFamily="50" charset="-128"/>
                <a:ea typeface="メイリオ" panose="020B0604030504040204" pitchFamily="50" charset="-128"/>
              </a:rPr>
              <a:t>本格稼働予定の</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カントリーエレベーター</a:t>
            </a:r>
          </a:p>
        </p:txBody>
      </p:sp>
      <p:pic>
        <p:nvPicPr>
          <p:cNvPr id="17" name="図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8079" y="1604604"/>
            <a:ext cx="2146838" cy="1452272"/>
          </a:xfrm>
          <a:prstGeom prst="rect">
            <a:avLst/>
          </a:prstGeom>
        </p:spPr>
      </p:pic>
      <p:sp>
        <p:nvSpPr>
          <p:cNvPr id="18" name="テキスト ボックス 17"/>
          <p:cNvSpPr txBox="1"/>
          <p:nvPr/>
        </p:nvSpPr>
        <p:spPr>
          <a:xfrm>
            <a:off x="7307583" y="1513438"/>
            <a:ext cx="2252051" cy="2246769"/>
          </a:xfrm>
          <a:prstGeom prst="rect">
            <a:avLst/>
          </a:prstGeom>
          <a:noFill/>
        </p:spPr>
        <p:txBody>
          <a:bodyPr wrap="square" rtlCol="0">
            <a:spAutoFit/>
          </a:bodyPr>
          <a:lstStyle/>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〇農業者の個別訪問による支援・フォローアップ活動に加え、再開しない農家の農地を集積して営農再開をすすめる地域・集落単位での営農再開への支援（面的支援）を開始した。</a:t>
            </a:r>
            <a:endParaRPr lang="en-US" altLang="ja-JP" sz="1600"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44538" y="889122"/>
            <a:ext cx="4392388" cy="630942"/>
          </a:xfrm>
          <a:prstGeom prst="rect">
            <a:avLst/>
          </a:prstGeom>
          <a:noFill/>
        </p:spPr>
        <p:txBody>
          <a:bodyPr wrap="square" rtlCol="0">
            <a:spAutoFit/>
          </a:bodyPr>
          <a:lstStyle/>
          <a:p>
            <a:pPr algn="ctr">
              <a:lnSpc>
                <a:spcPts val="2100"/>
              </a:lnSpc>
              <a:spcAft>
                <a:spcPts val="1000"/>
              </a:spcAft>
            </a:pPr>
            <a:r>
              <a:rPr lang="ja-JP" altLang="en-US" sz="2000" b="1" dirty="0" smtClean="0">
                <a:latin typeface="Meiryo UI" panose="020B0604030504040204" pitchFamily="50" charset="-128"/>
                <a:ea typeface="Meiryo UI" panose="020B0604030504040204" pitchFamily="50" charset="-128"/>
              </a:rPr>
              <a:t>スマート農業の展開に向けた取組支援</a:t>
            </a:r>
            <a:r>
              <a:rPr lang="en-US" altLang="ja-JP" sz="2000" b="1" dirty="0" smtClean="0">
                <a:latin typeface="Meiryo UI" panose="020B0604030504040204" pitchFamily="50" charset="-128"/>
                <a:ea typeface="Meiryo UI" panose="020B0604030504040204" pitchFamily="50" charset="-128"/>
              </a:rPr>
              <a:t/>
            </a:r>
            <a:br>
              <a:rPr lang="en-US" altLang="ja-JP" sz="2000" b="1" dirty="0" smtClean="0">
                <a:latin typeface="Meiryo UI" panose="020B0604030504040204" pitchFamily="50" charset="-128"/>
                <a:ea typeface="Meiryo UI" panose="020B0604030504040204" pitchFamily="50" charset="-128"/>
              </a:rPr>
            </a:br>
            <a:r>
              <a:rPr lang="ja-JP" altLang="en-US" sz="2000" b="1" dirty="0" smtClean="0">
                <a:latin typeface="Meiryo UI" panose="020B0604030504040204" pitchFamily="50" charset="-128"/>
                <a:ea typeface="Meiryo UI" panose="020B0604030504040204" pitchFamily="50" charset="-128"/>
              </a:rPr>
              <a:t>（南相馬市）</a:t>
            </a:r>
            <a:endParaRPr lang="ja-JP" altLang="en-US" sz="2000" b="1"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2182" y="1585415"/>
            <a:ext cx="2178094" cy="1339529"/>
          </a:xfrm>
          <a:prstGeom prst="rect">
            <a:avLst/>
          </a:prstGeom>
        </p:spPr>
      </p:pic>
      <p:sp>
        <p:nvSpPr>
          <p:cNvPr id="21" name="テキスト ボックス 20"/>
          <p:cNvSpPr txBox="1"/>
          <p:nvPr/>
        </p:nvSpPr>
        <p:spPr>
          <a:xfrm>
            <a:off x="2882096" y="2919012"/>
            <a:ext cx="1806256" cy="299895"/>
          </a:xfrm>
          <a:prstGeom prst="rect">
            <a:avLst/>
          </a:prstGeom>
          <a:noFill/>
        </p:spPr>
        <p:txBody>
          <a:bodyPr wrap="square" lIns="108000" tIns="36000" rIns="72000" bIns="36000" rtlCol="0">
            <a:noAutofit/>
          </a:bodyPr>
          <a:lstStyle/>
          <a:p>
            <a:r>
              <a:rPr lang="ja-JP" altLang="en-US" sz="1200" dirty="0" smtClean="0">
                <a:latin typeface="Meiryo UI" panose="020B0604030504040204" pitchFamily="50" charset="-128"/>
                <a:ea typeface="Meiryo UI" panose="020B0604030504040204" pitchFamily="50" charset="-128"/>
              </a:rPr>
              <a:t>ほ場風景と従業員</a:t>
            </a:r>
            <a:endParaRPr lang="en-US" altLang="ja-JP" sz="12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4921" y="1541320"/>
            <a:ext cx="2193534" cy="1438855"/>
          </a:xfrm>
          <a:prstGeom prst="rect">
            <a:avLst/>
          </a:prstGeom>
          <a:noFill/>
        </p:spPr>
        <p:txBody>
          <a:bodyPr wrap="square" rtlCol="0">
            <a:spAutoFit/>
          </a:bodyPr>
          <a:lstStyle/>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〇地域営農の中核的存在である農業者による新たな営農の推進に向けた取組への支援を行った事例。</a:t>
            </a:r>
            <a:endParaRPr lang="en-US" altLang="ja-JP" sz="16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57440" y="3188516"/>
            <a:ext cx="4592151" cy="3580467"/>
          </a:xfrm>
          <a:prstGeom prst="rect">
            <a:avLst/>
          </a:prstGeom>
          <a:noFill/>
        </p:spPr>
        <p:txBody>
          <a:bodyPr wrap="square" rtlCol="0">
            <a:spAutoFit/>
          </a:bodyPr>
          <a:lstStyle/>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〇当該農業者は、小高区でいち早く再開。帰還が進まず担い手が限られる地域の営農</a:t>
            </a:r>
            <a:r>
              <a:rPr lang="ja-JP" altLang="en-US" sz="1600" dirty="0">
                <a:latin typeface="Meiryo UI" panose="020B0604030504040204" pitchFamily="50" charset="-128"/>
                <a:ea typeface="Meiryo UI" panose="020B0604030504040204" pitchFamily="50" charset="-128"/>
              </a:rPr>
              <a:t>再開を効果的に推進するため</a:t>
            </a:r>
            <a:r>
              <a:rPr lang="ja-JP" altLang="en-US" sz="1600" dirty="0" smtClean="0">
                <a:latin typeface="Meiryo UI" panose="020B0604030504040204" pitchFamily="50" charset="-128"/>
                <a:ea typeface="Meiryo UI" panose="020B0604030504040204" pitchFamily="50" charset="-128"/>
              </a:rPr>
              <a:t>、集落営農組織を総括する法人を設立するとともに、法人でも新入</a:t>
            </a:r>
            <a:r>
              <a:rPr lang="ja-JP" altLang="en-US" sz="1600" dirty="0">
                <a:latin typeface="Meiryo UI" panose="020B0604030504040204" pitchFamily="50" charset="-128"/>
                <a:ea typeface="Meiryo UI" panose="020B0604030504040204" pitchFamily="50" charset="-128"/>
              </a:rPr>
              <a:t>社員を雇用して営農を行っている。</a:t>
            </a:r>
            <a:endParaRPr lang="en-US" altLang="ja-JP" sz="1600" dirty="0">
              <a:latin typeface="Meiryo UI" panose="020B0604030504040204" pitchFamily="50" charset="-128"/>
              <a:ea typeface="Meiryo UI" panose="020B0604030504040204" pitchFamily="50" charset="-128"/>
            </a:endParaRPr>
          </a:p>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機構</a:t>
            </a:r>
            <a:r>
              <a:rPr lang="ja-JP" altLang="en-US" sz="1600" dirty="0" smtClean="0">
                <a:latin typeface="Meiryo UI" panose="020B0604030504040204" pitchFamily="50" charset="-128"/>
                <a:ea typeface="Meiryo UI" panose="020B0604030504040204" pitchFamily="50" charset="-128"/>
              </a:rPr>
              <a:t>では</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特</a:t>
            </a:r>
            <a:r>
              <a:rPr lang="ja-JP" altLang="en-US" sz="1600" dirty="0">
                <a:latin typeface="Meiryo UI" panose="020B0604030504040204" pitchFamily="50" charset="-128"/>
                <a:ea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rPr>
              <a:t>熟練人材</a:t>
            </a:r>
            <a:r>
              <a:rPr lang="ja-JP" altLang="en-US" sz="1600" dirty="0">
                <a:latin typeface="Meiryo UI" panose="020B0604030504040204" pitchFamily="50" charset="-128"/>
                <a:ea typeface="Meiryo UI" panose="020B0604030504040204" pitchFamily="50" charset="-128"/>
              </a:rPr>
              <a:t>不足等の課題がある中でも効果的に生産規模拡大を図るため、スマート農業</a:t>
            </a:r>
            <a:r>
              <a:rPr lang="ja-JP" altLang="en-US" sz="1600" dirty="0" smtClean="0">
                <a:latin typeface="Meiryo UI" panose="020B0604030504040204" pitchFamily="50" charset="-128"/>
                <a:ea typeface="Meiryo UI" panose="020B0604030504040204" pitchFamily="50" charset="-128"/>
              </a:rPr>
              <a:t>技術の活用を推進したいという法人の意向</a:t>
            </a:r>
            <a:r>
              <a:rPr lang="ja-JP" altLang="en-US" sz="1600" dirty="0">
                <a:latin typeface="Meiryo UI" panose="020B0604030504040204" pitchFamily="50" charset="-128"/>
                <a:ea typeface="Meiryo UI" panose="020B0604030504040204" pitchFamily="50" charset="-128"/>
              </a:rPr>
              <a:t>を受け</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スマート農業技術の開発・実証プロジェクト」へのコーディネートや事業</a:t>
            </a:r>
            <a:r>
              <a:rPr lang="ja-JP" altLang="en-US" sz="1600" dirty="0" smtClean="0">
                <a:latin typeface="Meiryo UI" panose="020B0604030504040204" pitchFamily="50" charset="-128"/>
                <a:ea typeface="Meiryo UI" panose="020B0604030504040204" pitchFamily="50" charset="-128"/>
              </a:rPr>
              <a:t>計画作成を支援。</a:t>
            </a:r>
            <a:endParaRPr lang="en-US" altLang="ja-JP" sz="1600" dirty="0" smtClean="0">
              <a:latin typeface="Meiryo UI" panose="020B0604030504040204" pitchFamily="50" charset="-128"/>
              <a:ea typeface="Meiryo UI" panose="020B0604030504040204" pitchFamily="50" charset="-128"/>
            </a:endParaRPr>
          </a:p>
          <a:p>
            <a:pPr marL="182563" indent="-182563">
              <a:lnSpc>
                <a:spcPts val="2100"/>
              </a:lnSpc>
              <a:spcAft>
                <a:spcPts val="1000"/>
              </a:spcAft>
            </a:pPr>
            <a:r>
              <a:rPr lang="ja-JP" altLang="en-US" sz="1600" dirty="0" smtClean="0">
                <a:latin typeface="Meiryo UI" panose="020B0604030504040204" pitchFamily="50" charset="-128"/>
                <a:ea typeface="Meiryo UI" panose="020B0604030504040204" pitchFamily="50" charset="-128"/>
              </a:rPr>
              <a:t>○令和元年度からの実証期間においても、引き続き農業者の実証の取組推進の支援を実施。</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1303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8013" y="5682021"/>
            <a:ext cx="1674933" cy="1147827"/>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769" y="5549067"/>
            <a:ext cx="1216984" cy="1289395"/>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5357" y="5652248"/>
            <a:ext cx="830573" cy="660344"/>
          </a:xfrm>
          <a:prstGeom prst="rect">
            <a:avLst/>
          </a:prstGeom>
        </p:spPr>
      </p:pic>
      <p:sp>
        <p:nvSpPr>
          <p:cNvPr id="16" name="角丸四角形 15"/>
          <p:cNvSpPr/>
          <p:nvPr/>
        </p:nvSpPr>
        <p:spPr>
          <a:xfrm>
            <a:off x="394378" y="5317099"/>
            <a:ext cx="1571067" cy="2598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農業者の皆様</a:t>
            </a:r>
          </a:p>
        </p:txBody>
      </p:sp>
      <p:pic>
        <p:nvPicPr>
          <p:cNvPr id="15" name="図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1081" y="5447043"/>
            <a:ext cx="1232689" cy="1400509"/>
          </a:xfrm>
          <a:prstGeom prst="rect">
            <a:avLst/>
          </a:prstGeom>
        </p:spPr>
      </p:pic>
      <p:pic>
        <p:nvPicPr>
          <p:cNvPr id="18" name="図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45533" y="5503968"/>
            <a:ext cx="851889" cy="909855"/>
          </a:xfrm>
          <a:prstGeom prst="rect">
            <a:avLst/>
          </a:prstGeom>
        </p:spPr>
      </p:pic>
      <p:pic>
        <p:nvPicPr>
          <p:cNvPr id="19" name="図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60633" y="6094030"/>
            <a:ext cx="871361" cy="693257"/>
          </a:xfrm>
          <a:prstGeom prst="rect">
            <a:avLst/>
          </a:prstGeom>
        </p:spPr>
      </p:pic>
      <p:pic>
        <p:nvPicPr>
          <p:cNvPr id="20" name="図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18335" y="4750977"/>
            <a:ext cx="812945" cy="759079"/>
          </a:xfrm>
          <a:prstGeom prst="rect">
            <a:avLst/>
          </a:prstGeom>
        </p:spPr>
      </p:pic>
      <p:sp>
        <p:nvSpPr>
          <p:cNvPr id="23" name="角丸四角形 22"/>
          <p:cNvSpPr/>
          <p:nvPr/>
        </p:nvSpPr>
        <p:spPr>
          <a:xfrm>
            <a:off x="4549439" y="5322780"/>
            <a:ext cx="1296145" cy="236578"/>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飲食店の皆様</a:t>
            </a:r>
          </a:p>
        </p:txBody>
      </p:sp>
      <p:sp>
        <p:nvSpPr>
          <p:cNvPr id="28" name="テキスト ボックス 27"/>
          <p:cNvSpPr txBox="1"/>
          <p:nvPr/>
        </p:nvSpPr>
        <p:spPr>
          <a:xfrm>
            <a:off x="269822" y="629689"/>
            <a:ext cx="9235561" cy="1068736"/>
          </a:xfrm>
          <a:prstGeom prst="rect">
            <a:avLst/>
          </a:prstGeom>
          <a:noFill/>
          <a:ln w="12700">
            <a:noFill/>
          </a:ln>
        </p:spPr>
        <p:txBody>
          <a:bodyPr wrap="square" tIns="72000" bIns="72000" rtlCol="0">
            <a:spAutoFit/>
          </a:bodyPr>
          <a:lstStyle/>
          <a:p>
            <a:pPr lvl="0">
              <a:spcAft>
                <a:spcPts val="600"/>
              </a:spcAft>
              <a:defRPr/>
            </a:pPr>
            <a:r>
              <a:rPr lang="ja-JP" altLang="en-US" sz="1800" b="1" dirty="0" smtClean="0">
                <a:solidFill>
                  <a:prstClr val="black"/>
                </a:solidFill>
                <a:latin typeface="Meiryo UI" panose="020B0604030504040204" pitchFamily="50" charset="-128"/>
                <a:ea typeface="Meiryo UI" panose="020B0604030504040204" pitchFamily="50" charset="-128"/>
              </a:rPr>
              <a:t>目的：簡易な方法で消費者に農産物を届け、農家の生産意欲を引き出す。</a:t>
            </a:r>
            <a:endParaRPr lang="en-US" altLang="ja-JP" sz="1800" b="1" dirty="0" smtClean="0">
              <a:solidFill>
                <a:prstClr val="black"/>
              </a:solidFill>
              <a:latin typeface="Meiryo UI" panose="020B0604030504040204" pitchFamily="50" charset="-128"/>
              <a:ea typeface="Meiryo UI" panose="020B0604030504040204" pitchFamily="50" charset="-128"/>
            </a:endParaRPr>
          </a:p>
          <a:p>
            <a:pPr lvl="0">
              <a:spcAft>
                <a:spcPts val="600"/>
              </a:spcAft>
              <a:defRPr/>
            </a:pP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u="sng" dirty="0">
                <a:solidFill>
                  <a:prstClr val="black"/>
                </a:solidFill>
                <a:latin typeface="Meiryo UI" panose="020B0604030504040204" pitchFamily="50" charset="-128"/>
                <a:ea typeface="Meiryo UI" panose="020B0604030504040204" pitchFamily="50" charset="-128"/>
              </a:rPr>
              <a:t>農業者</a:t>
            </a:r>
            <a:r>
              <a:rPr kumimoji="1" lang="ja-JP" altLang="en-US" sz="16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が収穫した野菜・果実を段ボールに詰め、宅配便を用いて飲食店へ直接送る取組</a:t>
            </a:r>
            <a:r>
              <a:rPr kumimoji="1" lang="ja-JP" altLang="en-US" sz="160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60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spcAft>
                <a:spcPts val="600"/>
              </a:spcAft>
              <a:defRPr/>
            </a:pPr>
            <a:r>
              <a:rPr lang="ja-JP" altLang="en-US" sz="1600" dirty="0" smtClean="0">
                <a:latin typeface="Meiryo UI" panose="020B0604030504040204" pitchFamily="50" charset="-128"/>
                <a:ea typeface="Meiryo UI" panose="020B0604030504040204" pitchFamily="50" charset="-128"/>
              </a:rPr>
              <a:t>○令和元年６月までに</a:t>
            </a:r>
            <a:r>
              <a:rPr lang="en-US" altLang="ja-JP" sz="1600" smtClean="0">
                <a:latin typeface="Meiryo UI" panose="020B0604030504040204" pitchFamily="50" charset="-128"/>
                <a:ea typeface="Meiryo UI" panose="020B0604030504040204" pitchFamily="50" charset="-128"/>
              </a:rPr>
              <a:t>261</a:t>
            </a:r>
            <a:r>
              <a:rPr lang="ja-JP" altLang="en-US" sz="1600" smtClean="0">
                <a:latin typeface="Meiryo UI" panose="020B0604030504040204" pitchFamily="50" charset="-128"/>
                <a:ea typeface="Meiryo UI" panose="020B0604030504040204" pitchFamily="50" charset="-128"/>
              </a:rPr>
              <a:t>事例</a:t>
            </a:r>
            <a:r>
              <a:rPr lang="ja-JP" altLang="en-US" sz="1600" dirty="0">
                <a:latin typeface="Meiryo UI" panose="020B0604030504040204" pitchFamily="50" charset="-128"/>
                <a:ea typeface="Meiryo UI" panose="020B0604030504040204" pitchFamily="50" charset="-128"/>
              </a:rPr>
              <a:t>を実現。</a:t>
            </a:r>
            <a:endParaRPr lang="en-US" altLang="ja-JP" sz="1400" dirty="0">
              <a:latin typeface="Meiryo UI" panose="020B0604030504040204" pitchFamily="50" charset="-128"/>
              <a:ea typeface="Meiryo UI" panose="020B0604030504040204" pitchFamily="50" charset="-128"/>
            </a:endParaRPr>
          </a:p>
        </p:txBody>
      </p:sp>
      <p:sp>
        <p:nvSpPr>
          <p:cNvPr id="30" name="タイトル 1"/>
          <p:cNvSpPr txBox="1">
            <a:spLocks/>
          </p:cNvSpPr>
          <p:nvPr/>
        </p:nvSpPr>
        <p:spPr>
          <a:xfrm>
            <a:off x="299214" y="127071"/>
            <a:ext cx="9307569"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な支援事例（</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飲食店向け</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「宅配企画</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福島からの贈り物</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64268" y="4507632"/>
            <a:ext cx="1580204" cy="1583552"/>
          </a:xfrm>
          <a:prstGeom prst="rect">
            <a:avLst/>
          </a:prstGeom>
        </p:spPr>
      </p:pic>
      <p:graphicFrame>
        <p:nvGraphicFramePr>
          <p:cNvPr id="11" name="表 10"/>
          <p:cNvGraphicFramePr>
            <a:graphicFrameLocks noGrp="1"/>
          </p:cNvGraphicFramePr>
          <p:nvPr>
            <p:extLst/>
          </p:nvPr>
        </p:nvGraphicFramePr>
        <p:xfrm>
          <a:off x="137470" y="1735185"/>
          <a:ext cx="9643436" cy="2636110"/>
        </p:xfrm>
        <a:graphic>
          <a:graphicData uri="http://schemas.openxmlformats.org/drawingml/2006/table">
            <a:tbl>
              <a:tblPr firstRow="1" bandRow="1">
                <a:tableStyleId>{5C22544A-7EE6-4342-B048-85BDC9FD1C3A}</a:tableStyleId>
              </a:tblPr>
              <a:tblGrid>
                <a:gridCol w="4862420">
                  <a:extLst>
                    <a:ext uri="{9D8B030D-6E8A-4147-A177-3AD203B41FA5}">
                      <a16:colId xmlns:a16="http://schemas.microsoft.com/office/drawing/2014/main" val="2470153103"/>
                    </a:ext>
                  </a:extLst>
                </a:gridCol>
                <a:gridCol w="4781016">
                  <a:extLst>
                    <a:ext uri="{9D8B030D-6E8A-4147-A177-3AD203B41FA5}">
                      <a16:colId xmlns:a16="http://schemas.microsoft.com/office/drawing/2014/main" val="1878451589"/>
                    </a:ext>
                  </a:extLst>
                </a:gridCol>
              </a:tblGrid>
              <a:tr h="1357490">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事例</a:t>
                      </a:r>
                      <a:r>
                        <a:rPr kumimoji="1" lang="en-US" altLang="ja-JP" sz="1400" b="0" dirty="0" smtClean="0">
                          <a:solidFill>
                            <a:schemeClr val="tx1"/>
                          </a:solidFill>
                          <a:latin typeface="Meiryo UI" panose="020B0604030504040204" pitchFamily="50" charset="-128"/>
                          <a:ea typeface="Meiryo UI" panose="020B0604030504040204" pitchFamily="50" charset="-128"/>
                        </a:rPr>
                        <a:t>1 </a:t>
                      </a:r>
                      <a:r>
                        <a:rPr kumimoji="1" lang="ja-JP" altLang="en-US" sz="1400" b="0" dirty="0" smtClean="0">
                          <a:solidFill>
                            <a:schemeClr val="tx1"/>
                          </a:solidFill>
                          <a:latin typeface="Meiryo UI" panose="020B0604030504040204" pitchFamily="50" charset="-128"/>
                          <a:ea typeface="Meiryo UI" panose="020B0604030504040204" pitchFamily="50" charset="-128"/>
                        </a:rPr>
                        <a:t>　川内村　Ｅ様のしいたけ→東京三軒茶屋飲食店</a:t>
                      </a:r>
                      <a:r>
                        <a:rPr kumimoji="1" lang="en-US" altLang="ja-JP" sz="1400" b="0" dirty="0" smtClean="0">
                          <a:solidFill>
                            <a:schemeClr val="tx1"/>
                          </a:solidFill>
                          <a:latin typeface="Meiryo UI" panose="020B0604030504040204" pitchFamily="50" charset="-128"/>
                          <a:ea typeface="Meiryo UI" panose="020B0604030504040204" pitchFamily="50" charset="-128"/>
                        </a:rPr>
                        <a:t>S</a:t>
                      </a:r>
                      <a:r>
                        <a:rPr kumimoji="1" lang="ja-JP" altLang="en-US" sz="1400" b="0" dirty="0" smtClean="0">
                          <a:solidFill>
                            <a:schemeClr val="tx1"/>
                          </a:solidFill>
                          <a:latin typeface="Meiryo UI" panose="020B0604030504040204" pitchFamily="50" charset="-128"/>
                          <a:ea typeface="Meiryo UI" panose="020B0604030504040204" pitchFamily="50" charset="-128"/>
                        </a:rPr>
                        <a:t>様</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事例</a:t>
                      </a:r>
                      <a:r>
                        <a:rPr kumimoji="1" lang="en-US" altLang="ja-JP" sz="1400" b="0" dirty="0" smtClean="0">
                          <a:solidFill>
                            <a:schemeClr val="tx1"/>
                          </a:solidFill>
                          <a:latin typeface="Meiryo UI" panose="020B0604030504040204" pitchFamily="50" charset="-128"/>
                          <a:ea typeface="Meiryo UI" panose="020B0604030504040204" pitchFamily="50" charset="-128"/>
                        </a:rPr>
                        <a:t>2</a:t>
                      </a:r>
                      <a:r>
                        <a:rPr kumimoji="1" lang="ja-JP" altLang="en-US" sz="1400" b="0" dirty="0" smtClean="0">
                          <a:solidFill>
                            <a:schemeClr val="tx1"/>
                          </a:solidFill>
                          <a:latin typeface="Meiryo UI" panose="020B0604030504040204" pitchFamily="50" charset="-128"/>
                          <a:ea typeface="Meiryo UI" panose="020B0604030504040204" pitchFamily="50" charset="-128"/>
                        </a:rPr>
                        <a:t>　飯舘村　</a:t>
                      </a:r>
                      <a:r>
                        <a:rPr kumimoji="1" lang="en-US" altLang="ja-JP" sz="1400" b="0" dirty="0" smtClean="0">
                          <a:solidFill>
                            <a:schemeClr val="tx1"/>
                          </a:solidFill>
                          <a:latin typeface="Meiryo UI" panose="020B0604030504040204" pitchFamily="50" charset="-128"/>
                          <a:ea typeface="Meiryo UI" panose="020B0604030504040204" pitchFamily="50" charset="-128"/>
                        </a:rPr>
                        <a:t>S</a:t>
                      </a:r>
                      <a:r>
                        <a:rPr kumimoji="1" lang="ja-JP" altLang="en-US" sz="1400" b="0" dirty="0" smtClean="0">
                          <a:solidFill>
                            <a:schemeClr val="tx1"/>
                          </a:solidFill>
                          <a:latin typeface="Meiryo UI" panose="020B0604030504040204" pitchFamily="50" charset="-128"/>
                          <a:ea typeface="Meiryo UI" panose="020B0604030504040204" pitchFamily="50" charset="-128"/>
                        </a:rPr>
                        <a:t>様のコマツナ、チンゲンサイ→岡山飲食店</a:t>
                      </a:r>
                      <a:r>
                        <a:rPr kumimoji="1" lang="en-US" altLang="ja-JP" sz="1400" b="0" dirty="0" smtClean="0">
                          <a:solidFill>
                            <a:schemeClr val="tx1"/>
                          </a:solidFill>
                          <a:latin typeface="Meiryo UI" panose="020B0604030504040204" pitchFamily="50" charset="-128"/>
                          <a:ea typeface="Meiryo UI" panose="020B0604030504040204" pitchFamily="50" charset="-128"/>
                        </a:rPr>
                        <a:t>N</a:t>
                      </a:r>
                      <a:r>
                        <a:rPr kumimoji="1" lang="ja-JP" altLang="en-US" sz="1400" b="0" dirty="0" smtClean="0">
                          <a:solidFill>
                            <a:schemeClr val="tx1"/>
                          </a:solidFill>
                          <a:latin typeface="Meiryo UI" panose="020B0604030504040204" pitchFamily="50" charset="-128"/>
                          <a:ea typeface="Meiryo UI" panose="020B0604030504040204" pitchFamily="50" charset="-128"/>
                        </a:rPr>
                        <a:t>様</a:t>
                      </a:r>
                      <a:endParaRPr kumimoji="1" lang="en-US" altLang="ja-JP" sz="1400" b="0" baseline="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4999842"/>
                  </a:ext>
                </a:extLst>
              </a:tr>
              <a:tr h="1278620">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事例</a:t>
                      </a:r>
                      <a:r>
                        <a:rPr kumimoji="1" lang="en-US" altLang="ja-JP" sz="1400" b="0" dirty="0" smtClean="0">
                          <a:solidFill>
                            <a:schemeClr val="tx1"/>
                          </a:solidFill>
                          <a:latin typeface="Meiryo UI" panose="020B0604030504040204" pitchFamily="50" charset="-128"/>
                          <a:ea typeface="Meiryo UI" panose="020B0604030504040204" pitchFamily="50" charset="-128"/>
                        </a:rPr>
                        <a:t>3</a:t>
                      </a:r>
                      <a:r>
                        <a:rPr kumimoji="1" lang="ja-JP" altLang="en-US" sz="1400" b="0" dirty="0" smtClean="0">
                          <a:solidFill>
                            <a:schemeClr val="tx1"/>
                          </a:solidFill>
                          <a:latin typeface="Meiryo UI" panose="020B0604030504040204" pitchFamily="50" charset="-128"/>
                          <a:ea typeface="Meiryo UI" panose="020B0604030504040204" pitchFamily="50" charset="-128"/>
                        </a:rPr>
                        <a:t>　南相馬市　</a:t>
                      </a:r>
                      <a:r>
                        <a:rPr kumimoji="1" lang="en-US" altLang="ja-JP" sz="1400" b="0" dirty="0" smtClean="0">
                          <a:solidFill>
                            <a:schemeClr val="tx1"/>
                          </a:solidFill>
                          <a:latin typeface="Meiryo UI" panose="020B0604030504040204" pitchFamily="50" charset="-128"/>
                          <a:ea typeface="Meiryo UI" panose="020B0604030504040204" pitchFamily="50" charset="-128"/>
                        </a:rPr>
                        <a:t>T</a:t>
                      </a:r>
                      <a:r>
                        <a:rPr kumimoji="1" lang="ja-JP" altLang="en-US" sz="1400" b="0" dirty="0" smtClean="0">
                          <a:solidFill>
                            <a:schemeClr val="tx1"/>
                          </a:solidFill>
                          <a:latin typeface="Meiryo UI" panose="020B0604030504040204" pitchFamily="50" charset="-128"/>
                          <a:ea typeface="Meiryo UI" panose="020B0604030504040204" pitchFamily="50" charset="-128"/>
                        </a:rPr>
                        <a:t>様のソラマメ→東京恵比寿飲食店</a:t>
                      </a:r>
                      <a:r>
                        <a:rPr kumimoji="1" lang="en-US" altLang="ja-JP" sz="1400" b="0" dirty="0" smtClean="0">
                          <a:solidFill>
                            <a:schemeClr val="tx1"/>
                          </a:solidFill>
                          <a:latin typeface="Meiryo UI" panose="020B0604030504040204" pitchFamily="50" charset="-128"/>
                          <a:ea typeface="Meiryo UI" panose="020B0604030504040204" pitchFamily="50" charset="-128"/>
                        </a:rPr>
                        <a:t>N</a:t>
                      </a:r>
                      <a:r>
                        <a:rPr kumimoji="1" lang="ja-JP" altLang="en-US" sz="1400" b="0" dirty="0" smtClean="0">
                          <a:solidFill>
                            <a:schemeClr val="tx1"/>
                          </a:solidFill>
                          <a:latin typeface="Meiryo UI" panose="020B0604030504040204" pitchFamily="50" charset="-128"/>
                          <a:ea typeface="Meiryo UI" panose="020B0604030504040204" pitchFamily="50" charset="-128"/>
                        </a:rPr>
                        <a:t>様</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事例</a:t>
                      </a:r>
                      <a:r>
                        <a:rPr kumimoji="1" lang="en-US" altLang="ja-JP" sz="1400" b="0" dirty="0" smtClean="0">
                          <a:solidFill>
                            <a:schemeClr val="tx1"/>
                          </a:solidFill>
                          <a:latin typeface="Meiryo UI" panose="020B0604030504040204" pitchFamily="50" charset="-128"/>
                          <a:ea typeface="Meiryo UI" panose="020B0604030504040204" pitchFamily="50" charset="-128"/>
                        </a:rPr>
                        <a:t>4</a:t>
                      </a:r>
                      <a:r>
                        <a:rPr kumimoji="1" lang="ja-JP" altLang="en-US" sz="1400" b="0" dirty="0" smtClean="0">
                          <a:solidFill>
                            <a:schemeClr val="tx1"/>
                          </a:solidFill>
                          <a:latin typeface="Meiryo UI" panose="020B0604030504040204" pitchFamily="50" charset="-128"/>
                          <a:ea typeface="Meiryo UI" panose="020B0604030504040204" pitchFamily="50" charset="-128"/>
                        </a:rPr>
                        <a:t>　南相馬市　</a:t>
                      </a:r>
                      <a:r>
                        <a:rPr kumimoji="1" lang="en-US" altLang="ja-JP" sz="1400" b="0" dirty="0" smtClean="0">
                          <a:solidFill>
                            <a:schemeClr val="tx1"/>
                          </a:solidFill>
                          <a:latin typeface="Meiryo UI" panose="020B0604030504040204" pitchFamily="50" charset="-128"/>
                          <a:ea typeface="Meiryo UI" panose="020B0604030504040204" pitchFamily="50" charset="-128"/>
                        </a:rPr>
                        <a:t>K</a:t>
                      </a:r>
                      <a:r>
                        <a:rPr kumimoji="1" lang="ja-JP" altLang="en-US" sz="1400" b="0" dirty="0" smtClean="0">
                          <a:solidFill>
                            <a:schemeClr val="tx1"/>
                          </a:solidFill>
                          <a:latin typeface="Meiryo UI" panose="020B0604030504040204" pitchFamily="50" charset="-128"/>
                          <a:ea typeface="Meiryo UI" panose="020B0604030504040204" pitchFamily="50" charset="-128"/>
                        </a:rPr>
                        <a:t>様のルッコラ</a:t>
                      </a:r>
                      <a:r>
                        <a:rPr kumimoji="1" lang="ja-JP" altLang="en-US" sz="1400" b="0" baseline="0" dirty="0" smtClean="0">
                          <a:solidFill>
                            <a:schemeClr val="tx1"/>
                          </a:solidFill>
                          <a:latin typeface="Meiryo UI" panose="020B0604030504040204" pitchFamily="50" charset="-128"/>
                          <a:ea typeface="Meiryo UI" panose="020B0604030504040204" pitchFamily="50" charset="-128"/>
                        </a:rPr>
                        <a:t>　→東京銀座飲食店</a:t>
                      </a:r>
                      <a:r>
                        <a:rPr kumimoji="1" lang="en-US" altLang="ja-JP" sz="1400" b="0" baseline="0" dirty="0" smtClean="0">
                          <a:solidFill>
                            <a:schemeClr val="tx1"/>
                          </a:solidFill>
                          <a:latin typeface="Meiryo UI" panose="020B0604030504040204" pitchFamily="50" charset="-128"/>
                          <a:ea typeface="Meiryo UI" panose="020B0604030504040204" pitchFamily="50" charset="-128"/>
                        </a:rPr>
                        <a:t>S</a:t>
                      </a:r>
                      <a:r>
                        <a:rPr kumimoji="1" lang="ja-JP" altLang="en-US" sz="1400" b="0" baseline="0" dirty="0" smtClean="0">
                          <a:solidFill>
                            <a:schemeClr val="tx1"/>
                          </a:solidFill>
                          <a:latin typeface="Meiryo UI" panose="020B0604030504040204" pitchFamily="50" charset="-128"/>
                          <a:ea typeface="Meiryo UI" panose="020B0604030504040204" pitchFamily="50" charset="-128"/>
                        </a:rPr>
                        <a:t>様</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3190969"/>
                  </a:ext>
                </a:extLst>
              </a:tr>
            </a:tbl>
          </a:graphicData>
        </a:graphic>
      </p:graphicFrame>
      <p:pic>
        <p:nvPicPr>
          <p:cNvPr id="43" name="図 42"/>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l="-445"/>
          <a:stretch/>
        </p:blipFill>
        <p:spPr>
          <a:xfrm>
            <a:off x="5182070" y="2002445"/>
            <a:ext cx="1075356" cy="1018500"/>
          </a:xfrm>
          <a:prstGeom prst="rect">
            <a:avLst/>
          </a:prstGeom>
        </p:spPr>
      </p:pic>
      <p:pic>
        <p:nvPicPr>
          <p:cNvPr id="44" name="図 43"/>
          <p:cNvPicPr>
            <a:picLocks noChangeAspect="1"/>
          </p:cNvPicPr>
          <p:nvPr/>
        </p:nvPicPr>
        <p:blipFill rotWithShape="1">
          <a:blip r:embed="rId13" cstate="email">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p:blipFill>
        <p:spPr>
          <a:xfrm flipH="1">
            <a:off x="6731705" y="2004299"/>
            <a:ext cx="1008112" cy="994417"/>
          </a:xfrm>
          <a:prstGeom prst="rect">
            <a:avLst/>
          </a:prstGeom>
        </p:spPr>
      </p:pic>
      <p:pic>
        <p:nvPicPr>
          <p:cNvPr id="45" name="図 44"/>
          <p:cNvPicPr>
            <a:picLocks noChangeAspect="1"/>
          </p:cNvPicPr>
          <p:nvPr/>
        </p:nvPicPr>
        <p:blipFill rotWithShape="1">
          <a:blip r:embed="rId15" cstate="email">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a:ext>
            </a:extLst>
          </a:blip>
          <a:srcRect/>
          <a:stretch/>
        </p:blipFill>
        <p:spPr>
          <a:xfrm rot="5400000">
            <a:off x="464094" y="3319627"/>
            <a:ext cx="936106" cy="1081356"/>
          </a:xfrm>
          <a:prstGeom prst="rect">
            <a:avLst/>
          </a:prstGeom>
        </p:spPr>
      </p:pic>
      <p:pic>
        <p:nvPicPr>
          <p:cNvPr id="46" name="図 45"/>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966365" y="3397028"/>
            <a:ext cx="1058206" cy="927079"/>
          </a:xfrm>
          <a:prstGeom prst="rect">
            <a:avLst/>
          </a:prstGeom>
        </p:spPr>
      </p:pic>
      <p:sp>
        <p:nvSpPr>
          <p:cNvPr id="51" name="雲形吹き出し 50"/>
          <p:cNvSpPr/>
          <p:nvPr/>
        </p:nvSpPr>
        <p:spPr>
          <a:xfrm>
            <a:off x="7855013" y="2096114"/>
            <a:ext cx="1689459" cy="916323"/>
          </a:xfrm>
          <a:prstGeom prst="cloudCallout">
            <a:avLst>
              <a:gd name="adj1" fmla="val -76985"/>
              <a:gd name="adj2" fmla="val 1562"/>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雲形吹き出し 51"/>
          <p:cNvSpPr/>
          <p:nvPr/>
        </p:nvSpPr>
        <p:spPr>
          <a:xfrm>
            <a:off x="3354919" y="3396776"/>
            <a:ext cx="1535124" cy="916323"/>
          </a:xfrm>
          <a:prstGeom prst="cloudCallout">
            <a:avLst>
              <a:gd name="adj1" fmla="val -63955"/>
              <a:gd name="adj2" fmla="val -18188"/>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雲形吹き出し 52"/>
          <p:cNvSpPr/>
          <p:nvPr/>
        </p:nvSpPr>
        <p:spPr>
          <a:xfrm>
            <a:off x="7596642" y="1844824"/>
            <a:ext cx="2419862" cy="1377774"/>
          </a:xfrm>
          <a:prstGeom prst="cloudCallout">
            <a:avLst>
              <a:gd name="adj1" fmla="val -15025"/>
              <a:gd name="adj2" fmla="val -79348"/>
            </a:avLst>
          </a:prstGeom>
          <a:noFill/>
          <a:ln>
            <a:noFill/>
            <a:prstDash val="sysDash"/>
          </a:ln>
        </p:spPr>
        <p:style>
          <a:lnRef idx="2">
            <a:schemeClr val="dk1"/>
          </a:lnRef>
          <a:fillRef idx="1">
            <a:schemeClr val="lt1"/>
          </a:fillRef>
          <a:effectRef idx="0">
            <a:schemeClr val="dk1"/>
          </a:effectRef>
          <a:fontRef idx="minor">
            <a:schemeClr val="dk1"/>
          </a:fontRef>
        </p:style>
        <p:txBody>
          <a:bodyPr rtlCol="0" anchor="ctr"/>
          <a:lstStyle/>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とても美味しい！</a:t>
            </a:r>
          </a:p>
          <a:p>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シャキシャキで生で食べても苦みがないです。</a:t>
            </a:r>
          </a:p>
        </p:txBody>
      </p:sp>
      <p:sp>
        <p:nvSpPr>
          <p:cNvPr id="54" name="テキスト ボックス 53"/>
          <p:cNvSpPr txBox="1"/>
          <p:nvPr/>
        </p:nvSpPr>
        <p:spPr>
          <a:xfrm>
            <a:off x="3479593" y="3616123"/>
            <a:ext cx="1365940" cy="400110"/>
          </a:xfrm>
          <a:prstGeom prst="rect">
            <a:avLst/>
          </a:prstGeom>
          <a:noFill/>
        </p:spPr>
        <p:txBody>
          <a:bodyPr wrap="squar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みずみずしいですし</a:t>
            </a:r>
            <a:endParaRPr kumimoji="1"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味</a:t>
            </a:r>
            <a:r>
              <a:rPr lang="ja-JP" altLang="en-US" sz="1000" dirty="0" smtClean="0">
                <a:latin typeface="HG丸ｺﾞｼｯｸM-PRO" panose="020F0600000000000000" pitchFamily="50" charset="-128"/>
                <a:ea typeface="HG丸ｺﾞｼｯｸM-PRO" panose="020F0600000000000000" pitchFamily="50" charset="-128"/>
              </a:rPr>
              <a:t>も</a:t>
            </a:r>
            <a:r>
              <a:rPr lang="ja-JP" altLang="en-US" sz="1000" dirty="0">
                <a:latin typeface="HG丸ｺﾞｼｯｸM-PRO" panose="020F0600000000000000" pitchFamily="50" charset="-128"/>
                <a:ea typeface="HG丸ｺﾞｼｯｸM-PRO" panose="020F0600000000000000" pitchFamily="50" charset="-128"/>
              </a:rPr>
              <a:t>濃</a:t>
            </a:r>
            <a:r>
              <a:rPr lang="ja-JP" altLang="en-US" sz="1000" dirty="0" smtClean="0">
                <a:latin typeface="HG丸ｺﾞｼｯｸM-PRO" panose="020F0600000000000000" pitchFamily="50" charset="-128"/>
                <a:ea typeface="HG丸ｺﾞｼｯｸM-PRO" panose="020F0600000000000000" pitchFamily="50" charset="-128"/>
              </a:rPr>
              <a:t>かったですよ。</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55" name="右矢印 54"/>
          <p:cNvSpPr/>
          <p:nvPr/>
        </p:nvSpPr>
        <p:spPr>
          <a:xfrm>
            <a:off x="1492080" y="2311640"/>
            <a:ext cx="216868" cy="400110"/>
          </a:xfrm>
          <a:prstGeom prst="rightArrow">
            <a:avLst>
              <a:gd name="adj1" fmla="val 50000"/>
              <a:gd name="adj2" fmla="val 605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右矢印 55"/>
          <p:cNvSpPr/>
          <p:nvPr/>
        </p:nvSpPr>
        <p:spPr>
          <a:xfrm>
            <a:off x="1573869" y="3612800"/>
            <a:ext cx="216868" cy="400110"/>
          </a:xfrm>
          <a:prstGeom prst="rightArrow">
            <a:avLst>
              <a:gd name="adj1" fmla="val 50000"/>
              <a:gd name="adj2" fmla="val 605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a:off x="6406084" y="3619381"/>
            <a:ext cx="216868" cy="400110"/>
          </a:xfrm>
          <a:prstGeom prst="rightArrow">
            <a:avLst>
              <a:gd name="adj1" fmla="val 50000"/>
              <a:gd name="adj2" fmla="val 605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6385652" y="2354220"/>
            <a:ext cx="216868" cy="400110"/>
          </a:xfrm>
          <a:prstGeom prst="rightArrow">
            <a:avLst>
              <a:gd name="adj1" fmla="val 50000"/>
              <a:gd name="adj2" fmla="val 605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365223" y="4476329"/>
            <a:ext cx="5817670" cy="777136"/>
          </a:xfrm>
          <a:prstGeom prst="rect">
            <a:avLst/>
          </a:prstGeom>
          <a:noFill/>
          <a:ln w="12700">
            <a:solidFill>
              <a:schemeClr val="tx1"/>
            </a:solidFill>
            <a:prstDash val="dash"/>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（本企画のメリット）</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88900" marR="0" lvl="0" indent="-88900" algn="l" defTabSz="957816"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・段</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ボール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箱</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から手軽に</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始める事が</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できる。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88900" marR="0" lvl="0" indent="-88900" algn="l" defTabSz="957816" rtl="0" eaLnBrk="1" fontAlgn="auto" latinLnBrk="0" hangingPunct="1">
              <a:lnSpc>
                <a:spcPct val="100000"/>
              </a:lnSpc>
              <a:spcBef>
                <a:spcPts val="0"/>
              </a:spcBef>
              <a:spcAft>
                <a:spcPts val="3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難しい</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ルールはなく、一定基準の採れた野菜・果実を送る事から開始</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できる。</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0" name="右矢印 59"/>
          <p:cNvSpPr/>
          <p:nvPr/>
        </p:nvSpPr>
        <p:spPr>
          <a:xfrm>
            <a:off x="3280844" y="6255934"/>
            <a:ext cx="1311728" cy="299550"/>
          </a:xfrm>
          <a:prstGeom prst="rightArrow">
            <a:avLst>
              <a:gd name="adj1" fmla="val 50000"/>
              <a:gd name="adj2" fmla="val 9839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吹き出し 60"/>
          <p:cNvSpPr/>
          <p:nvPr/>
        </p:nvSpPr>
        <p:spPr>
          <a:xfrm>
            <a:off x="7462010" y="4460441"/>
            <a:ext cx="2374667" cy="2323168"/>
          </a:xfrm>
          <a:prstGeom prst="wedgeRoundRectCallout">
            <a:avLst>
              <a:gd name="adj1" fmla="val -72710"/>
              <a:gd name="adj2" fmla="val 33430"/>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621310" y="6049220"/>
            <a:ext cx="2252642" cy="738664"/>
          </a:xfrm>
          <a:prstGeom prst="rect">
            <a:avLst/>
          </a:prstGeom>
          <a:noFill/>
        </p:spPr>
        <p:txBody>
          <a:bodyPr wrap="square" rtlCol="0">
            <a:spAutoFit/>
          </a:bodyPr>
          <a:lstStyle/>
          <a:p>
            <a:r>
              <a:rPr kumimoji="1" lang="ja-JP" altLang="en-US" sz="1400" dirty="0" smtClean="0">
                <a:solidFill>
                  <a:srgbClr val="C00000"/>
                </a:solidFill>
                <a:latin typeface="HGPｺﾞｼｯｸM" panose="020B0600000000000000" pitchFamily="50" charset="-128"/>
                <a:ea typeface="HGPｺﾞｼｯｸM" panose="020B0600000000000000" pitchFamily="50" charset="-128"/>
              </a:rPr>
              <a:t>ご協力いただける飲食店の証に、ステッカーを掲示していただいています。</a:t>
            </a:r>
            <a:endParaRPr kumimoji="1" lang="ja-JP" altLang="en-US" sz="1400" dirty="0">
              <a:solidFill>
                <a:srgbClr val="C00000"/>
              </a:solidFill>
              <a:latin typeface="HGPｺﾞｼｯｸM" panose="020B0600000000000000" pitchFamily="50" charset="-128"/>
              <a:ea typeface="HGPｺﾞｼｯｸM" panose="020B0600000000000000" pitchFamily="50" charset="-128"/>
            </a:endParaRPr>
          </a:p>
        </p:txBody>
      </p:sp>
      <p:pic>
        <p:nvPicPr>
          <p:cNvPr id="39" name="図 38"/>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5189925" y="3397888"/>
            <a:ext cx="992968" cy="915211"/>
          </a:xfrm>
          <a:prstGeom prst="rect">
            <a:avLst/>
          </a:prstGeom>
          <a:ln>
            <a:noFill/>
          </a:ln>
          <a:effectLst/>
        </p:spPr>
      </p:pic>
      <p:pic>
        <p:nvPicPr>
          <p:cNvPr id="40" name="図 39"/>
          <p:cNvPicPr>
            <a:picLocks noChangeAspect="1"/>
          </p:cNvPicPr>
          <p:nvPr/>
        </p:nvPicPr>
        <p:blipFill rotWithShape="1">
          <a:blip r:embed="rId19" cstate="email">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a:ext>
            </a:extLst>
          </a:blip>
          <a:srcRect/>
          <a:stretch/>
        </p:blipFill>
        <p:spPr>
          <a:xfrm>
            <a:off x="6975495" y="3339916"/>
            <a:ext cx="851178" cy="982128"/>
          </a:xfrm>
          <a:prstGeom prst="rect">
            <a:avLst/>
          </a:prstGeom>
          <a:ln>
            <a:noFill/>
          </a:ln>
          <a:effectLst/>
        </p:spPr>
      </p:pic>
      <p:pic>
        <p:nvPicPr>
          <p:cNvPr id="63" name="図 6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657280" y="3754451"/>
            <a:ext cx="535053" cy="538984"/>
          </a:xfrm>
          <a:prstGeom prst="rect">
            <a:avLst/>
          </a:prstGeom>
          <a:ln>
            <a:noFill/>
          </a:ln>
          <a:effectLst/>
        </p:spPr>
      </p:pic>
      <p:sp>
        <p:nvSpPr>
          <p:cNvPr id="21" name="雲形吹き出し 20"/>
          <p:cNvSpPr/>
          <p:nvPr/>
        </p:nvSpPr>
        <p:spPr>
          <a:xfrm>
            <a:off x="7994820" y="3383358"/>
            <a:ext cx="1689459" cy="916323"/>
          </a:xfrm>
          <a:prstGeom prst="cloudCallout">
            <a:avLst>
              <a:gd name="adj1" fmla="val -71347"/>
              <a:gd name="adj2" fmla="val -20267"/>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雲形吹き出し 48"/>
          <p:cNvSpPr/>
          <p:nvPr/>
        </p:nvSpPr>
        <p:spPr>
          <a:xfrm>
            <a:off x="7741554" y="3305443"/>
            <a:ext cx="2513739" cy="1012081"/>
          </a:xfrm>
          <a:prstGeom prst="cloudCallout">
            <a:avLst>
              <a:gd name="adj1" fmla="val -15025"/>
              <a:gd name="adj2" fmla="val -79348"/>
            </a:avLst>
          </a:prstGeom>
          <a:noFill/>
          <a:ln>
            <a:noFill/>
            <a:prstDash val="sysDash"/>
          </a:ln>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tx1"/>
                </a:solidFill>
                <a:latin typeface="HG丸ｺﾞｼｯｸM-PRO" panose="020F0600000000000000" pitchFamily="50" charset="-128"/>
                <a:ea typeface="HG丸ｺﾞｼｯｸM-PRO" panose="020F0600000000000000" pitchFamily="50" charset="-128"/>
              </a:rPr>
              <a:t>程よい苦みが美味しい</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！これから</a:t>
            </a:r>
            <a:r>
              <a:rPr lang="ja-JP" altLang="en-US" sz="1000" dirty="0">
                <a:solidFill>
                  <a:schemeClr val="tx1"/>
                </a:solidFill>
                <a:latin typeface="HG丸ｺﾞｼｯｸM-PRO" panose="020F0600000000000000" pitchFamily="50" charset="-128"/>
                <a:ea typeface="HG丸ｺﾞｼｯｸM-PRO" panose="020F0600000000000000" pitchFamily="50" charset="-128"/>
              </a:rPr>
              <a:t>も応援します。</a:t>
            </a:r>
            <a:endPar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64" name="図 63"/>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1880886" y="2048627"/>
            <a:ext cx="1342360" cy="972318"/>
          </a:xfrm>
          <a:prstGeom prst="rect">
            <a:avLst/>
          </a:prstGeom>
          <a:ln>
            <a:noFill/>
          </a:ln>
          <a:effectLst/>
        </p:spPr>
      </p:pic>
      <p:sp>
        <p:nvSpPr>
          <p:cNvPr id="50" name="雲形吹き出し 49"/>
          <p:cNvSpPr/>
          <p:nvPr/>
        </p:nvSpPr>
        <p:spPr>
          <a:xfrm>
            <a:off x="3280844" y="2096114"/>
            <a:ext cx="1545039" cy="916323"/>
          </a:xfrm>
          <a:prstGeom prst="cloudCallout">
            <a:avLst>
              <a:gd name="adj1" fmla="val -70820"/>
              <a:gd name="adj2" fmla="val -17149"/>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21595" y="2330459"/>
            <a:ext cx="1423938" cy="400110"/>
          </a:xfrm>
          <a:prstGeom prst="rect">
            <a:avLst/>
          </a:prstGeom>
          <a:noFill/>
        </p:spPr>
        <p:txBody>
          <a:bodyPr wrap="square" rtlCol="0">
            <a:spAutoFit/>
          </a:bodyPr>
          <a:lstStyle/>
          <a:p>
            <a:r>
              <a:rPr lang="ja-JP" altLang="en-US" sz="1000" dirty="0">
                <a:latin typeface="HG丸ｺﾞｼｯｸM-PRO" panose="020F0600000000000000" pitchFamily="50" charset="-128"/>
                <a:ea typeface="HG丸ｺﾞｼｯｸM-PRO" panose="020F0600000000000000" pitchFamily="50" charset="-128"/>
              </a:rPr>
              <a:t>福島県の農業者の</a:t>
            </a:r>
          </a:p>
          <a:p>
            <a:r>
              <a:rPr lang="ja-JP" altLang="en-US" sz="1000" dirty="0">
                <a:latin typeface="HG丸ｺﾞｼｯｸM-PRO" panose="020F0600000000000000" pitchFamily="50" charset="-128"/>
                <a:ea typeface="HG丸ｺﾞｼｯｸM-PRO" panose="020F0600000000000000" pitchFamily="50" charset="-128"/>
              </a:rPr>
              <a:t>皆様を応援</a:t>
            </a:r>
            <a:r>
              <a:rPr lang="ja-JP" altLang="en-US" sz="1000" dirty="0" smtClean="0">
                <a:latin typeface="HG丸ｺﾞｼｯｸM-PRO" panose="020F0600000000000000" pitchFamily="50" charset="-128"/>
                <a:ea typeface="HG丸ｺﾞｼｯｸM-PRO" panose="020F0600000000000000" pitchFamily="50" charset="-128"/>
              </a:rPr>
              <a:t>します</a:t>
            </a:r>
            <a:r>
              <a:rPr kumimoji="1" lang="ja-JP" altLang="en-US" sz="1000" dirty="0" smtClean="0">
                <a:latin typeface="HG丸ｺﾞｼｯｸM-PRO" panose="020F0600000000000000" pitchFamily="50" charset="-128"/>
                <a:ea typeface="HG丸ｺﾞｼｯｸM-PRO" panose="020F0600000000000000" pitchFamily="50" charset="-128"/>
              </a:rPr>
              <a:t>！</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7706556" y="6647351"/>
            <a:ext cx="2311400" cy="255285"/>
          </a:xfrm>
        </p:spPr>
        <p:txBody>
          <a:bodyPr/>
          <a:lstStyle/>
          <a:p>
            <a:fld id="{8EA630E9-1B0A-4B1D-BA36-D058A3B76EFC}" type="slidenum">
              <a:rPr lang="ja-JP" altLang="en-US" smtClean="0">
                <a:solidFill>
                  <a:prstClr val="black">
                    <a:tint val="75000"/>
                  </a:prstClr>
                </a:solidFill>
              </a:rPr>
              <a:pPr/>
              <a:t>23</a:t>
            </a:fld>
            <a:endParaRPr lang="ja-JP" altLang="en-US" dirty="0">
              <a:solidFill>
                <a:prstClr val="black">
                  <a:tint val="75000"/>
                </a:prstClr>
              </a:solidFill>
            </a:endParaRPr>
          </a:p>
        </p:txBody>
      </p:sp>
      <p:pic>
        <p:nvPicPr>
          <p:cNvPr id="5" name="図 4"/>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71618" y="2046490"/>
            <a:ext cx="1050802" cy="974456"/>
          </a:xfrm>
          <a:prstGeom prst="rect">
            <a:avLst/>
          </a:prstGeom>
        </p:spPr>
      </p:pic>
      <p:pic>
        <p:nvPicPr>
          <p:cNvPr id="7" name="図 6"/>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665647" y="2477803"/>
            <a:ext cx="750982" cy="544460"/>
          </a:xfrm>
          <a:prstGeom prst="rect">
            <a:avLst/>
          </a:prstGeom>
        </p:spPr>
      </p:pic>
    </p:spTree>
    <p:extLst>
      <p:ext uri="{BB962C8B-B14F-4D97-AF65-F5344CB8AC3E}">
        <p14:creationId xmlns:p14="http://schemas.microsoft.com/office/powerpoint/2010/main" val="4023301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272480" y="136631"/>
            <a:ext cx="9361040"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畜産に関する取組</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89304" y="6503867"/>
            <a:ext cx="2311400" cy="365125"/>
          </a:xfrm>
        </p:spPr>
        <p:txBody>
          <a:bodyPr/>
          <a:lstStyle/>
          <a:p>
            <a:fld id="{8EA630E9-1B0A-4B1D-BA36-D058A3B76EFC}" type="slidenum">
              <a:rPr lang="ja-JP" altLang="en-US" smtClean="0">
                <a:solidFill>
                  <a:prstClr val="black">
                    <a:tint val="75000"/>
                  </a:prstClr>
                </a:solidFill>
              </a:rPr>
              <a:pPr/>
              <a:t>24</a:t>
            </a:fld>
            <a:endParaRPr lang="ja-JP" altLang="en-US" dirty="0">
              <a:solidFill>
                <a:prstClr val="black">
                  <a:tint val="75000"/>
                </a:prstClr>
              </a:solidFill>
            </a:endParaRPr>
          </a:p>
        </p:txBody>
      </p:sp>
      <p:sp>
        <p:nvSpPr>
          <p:cNvPr id="14" name="正方形/長方形 13"/>
          <p:cNvSpPr/>
          <p:nvPr/>
        </p:nvSpPr>
        <p:spPr>
          <a:xfrm>
            <a:off x="272479" y="732028"/>
            <a:ext cx="4599295" cy="599247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508734" y="732028"/>
            <a:ext cx="4208011" cy="699166"/>
          </a:xfrm>
          <a:prstGeom prst="rect">
            <a:avLst/>
          </a:prstGeom>
          <a:noFill/>
        </p:spPr>
        <p:txBody>
          <a:bodyPr wrap="square" rtlCol="0">
            <a:spAutoFit/>
          </a:bodyPr>
          <a:lstStyle/>
          <a:p>
            <a:pPr marL="0" marR="0" lvl="0" indent="0" algn="ctr" defTabSz="957816"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川内村の酪農家と富岡町の</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816"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農業者との耕畜連携</a:t>
            </a:r>
          </a:p>
        </p:txBody>
      </p:sp>
      <p:sp>
        <p:nvSpPr>
          <p:cNvPr id="18" name="テキスト ボックス 17"/>
          <p:cNvSpPr txBox="1"/>
          <p:nvPr/>
        </p:nvSpPr>
        <p:spPr>
          <a:xfrm>
            <a:off x="272479" y="2996952"/>
            <a:ext cx="4599295" cy="3727550"/>
          </a:xfrm>
          <a:prstGeom prst="rect">
            <a:avLst/>
          </a:prstGeom>
          <a:noFill/>
          <a:ln w="38100">
            <a:noFill/>
            <a:prstDash val="solid"/>
          </a:ln>
        </p:spPr>
        <p:txBody>
          <a:bodyPr wrap="square" tIns="36000" rIns="43200" bIns="36000" rtlCol="0" anchor="ctr">
            <a:spAutoFit/>
          </a:bodyPr>
          <a:lstStyle/>
          <a:p>
            <a:pPr marL="177800" marR="0" lvl="0" indent="-177800" algn="l" defTabSz="271463" rtl="0" eaLnBrk="1" fontAlgn="auto" latinLnBrk="0" hangingPunct="1">
              <a:lnSpc>
                <a:spcPts val="2100"/>
              </a:lnSpc>
              <a:spcBef>
                <a:spcPts val="0"/>
              </a:spcBef>
              <a:spcAft>
                <a:spcPts val="300"/>
              </a:spcAft>
              <a:buClrTx/>
              <a:buSzTx/>
              <a:buFontTx/>
              <a:buNone/>
              <a:tabLst>
                <a:tab pos="269875" algn="l"/>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○耕畜</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連携の取引マッチングを実現した初の事例</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271463" rtl="0" eaLnBrk="1" fontAlgn="auto" latinLnBrk="0" hangingPunct="1">
              <a:lnSpc>
                <a:spcPts val="2100"/>
              </a:lnSpc>
              <a:spcBef>
                <a:spcPts val="0"/>
              </a:spcBef>
              <a:spcAft>
                <a:spcPts val="300"/>
              </a:spcAft>
              <a:buClrTx/>
              <a:buSzTx/>
              <a:buFontTx/>
              <a:buNone/>
              <a:tabLst>
                <a:tab pos="269875" algn="l"/>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川内村で、</a:t>
            </a:r>
            <a:r>
              <a:rPr kumimoji="1" lang="ja-JP" altLang="en-US" sz="1400" b="0" i="0" u="sng"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ふん</a:t>
            </a:r>
            <a:r>
              <a:rPr kumimoji="1" lang="ja-JP" altLang="en-US" sz="1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尿の再利用に</a:t>
            </a:r>
            <a:r>
              <a:rPr kumimoji="1" lang="ja-JP" altLang="en-US" sz="1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困られている酪農家</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と、</a:t>
            </a:r>
            <a:r>
              <a:rPr kumimoji="1" lang="ja-JP" altLang="en-US" sz="1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富岡町で、除染により痩せた農地の地力回復を目指す農業者・企業</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が、それぞれ課題を抱えていた。</a:t>
            </a:r>
            <a:endPar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177800" marR="0" lvl="0" indent="-177800" algn="l" defTabSz="271463" rtl="0" eaLnBrk="1" fontAlgn="auto" latinLnBrk="0" hangingPunct="1">
              <a:lnSpc>
                <a:spcPts val="2100"/>
              </a:lnSpc>
              <a:spcBef>
                <a:spcPts val="0"/>
              </a:spcBef>
              <a:spcAft>
                <a:spcPts val="300"/>
              </a:spcAft>
              <a:buClrTx/>
              <a:buSzTx/>
              <a:buFontTx/>
              <a:buNone/>
              <a:tabLst>
                <a:tab pos="269875" algn="l"/>
              </a:tabLst>
              <a:defRPr/>
            </a:pP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官民合同チームが両者の悩みを伺い</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、川内村の酪農家の</a:t>
            </a:r>
            <a:r>
              <a:rPr kumimoji="1" lang="ja-JP" altLang="en-US" sz="1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家畜の余剰堆肥を富岡町の農家に提供</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し、富岡町で栽培する</a:t>
            </a:r>
            <a:r>
              <a:rPr kumimoji="1" lang="ja-JP" altLang="en-US" sz="1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イネ科の飼料作物ソルガムを川内村の酪農家の家畜に提供</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する、</a:t>
            </a:r>
            <a:r>
              <a:rPr kumimoji="1" lang="ja-JP" altLang="en-US" sz="1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耕畜連携のマッチングを図る</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endParaRPr kumimoji="1" lang="en-US" altLang="ja-JP" sz="1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177800" marR="0" lvl="0" indent="-177800" algn="l" defTabSz="271463" rtl="0" eaLnBrk="1" fontAlgn="auto" latinLnBrk="0" hangingPunct="1">
              <a:lnSpc>
                <a:spcPts val="2100"/>
              </a:lnSpc>
              <a:spcBef>
                <a:spcPts val="0"/>
              </a:spcBef>
              <a:spcAft>
                <a:spcPts val="300"/>
              </a:spcAft>
              <a:buClrTx/>
              <a:buSzTx/>
              <a:buFontTx/>
              <a:buNone/>
              <a:tabLst>
                <a:tab pos="269875" algn="l"/>
              </a:tabLst>
              <a:defRPr/>
            </a:pP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○ソルガムの栽培は、土壌環境回復も目指す実証実験段階であるが、栽培・利用の技術指導要請については、官民合同チームが県内外の関係機関を紹介し支援。</a:t>
            </a:r>
            <a:endPar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177800" marR="0" lvl="0" indent="-177800" algn="l" defTabSz="271463" rtl="0" eaLnBrk="1" fontAlgn="auto" latinLnBrk="0" hangingPunct="1">
              <a:lnSpc>
                <a:spcPts val="2100"/>
              </a:lnSpc>
              <a:spcBef>
                <a:spcPts val="0"/>
              </a:spcBef>
              <a:spcAft>
                <a:spcPts val="300"/>
              </a:spcAft>
              <a:buClrTx/>
              <a:buSzTx/>
              <a:buFontTx/>
              <a:buNone/>
              <a:tabLst>
                <a:tab pos="269875" algn="l"/>
              </a:tabLst>
              <a:defRPr/>
            </a:pP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○本件は、飯舘村の畜産農家とも実証栽培等で協力が進んでおり</a:t>
            </a:r>
            <a:r>
              <a:rPr kumimoji="1" lang="ja-JP" altLang="en-US" sz="1400" b="0" i="0" u="non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今後、相双地域</a:t>
            </a:r>
            <a:r>
              <a:rPr kumimoji="1" lang="ja-JP" altLang="en-US" sz="1400" b="0" i="0" u="sng"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全体に波及が</a:t>
            </a:r>
            <a:r>
              <a:rPr kumimoji="1" lang="ja-JP" altLang="en-US" sz="14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期待される</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0" name="図 19"/>
          <p:cNvPicPr>
            <a:picLocks noChangeAspect="1"/>
          </p:cNvPicPr>
          <p:nvPr/>
        </p:nvPicPr>
        <p:blipFill>
          <a:blip r:embed="rId2"/>
          <a:stretch>
            <a:fillRect/>
          </a:stretch>
        </p:blipFill>
        <p:spPr>
          <a:xfrm>
            <a:off x="524653" y="1431194"/>
            <a:ext cx="2192733" cy="1489060"/>
          </a:xfrm>
          <a:prstGeom prst="rect">
            <a:avLst/>
          </a:prstGeom>
        </p:spPr>
      </p:pic>
      <p:sp>
        <p:nvSpPr>
          <p:cNvPr id="21" name="テキスト ボックス 20"/>
          <p:cNvSpPr txBox="1"/>
          <p:nvPr/>
        </p:nvSpPr>
        <p:spPr>
          <a:xfrm>
            <a:off x="2868446" y="2598342"/>
            <a:ext cx="1781491" cy="387508"/>
          </a:xfrm>
          <a:prstGeom prst="rect">
            <a:avLst/>
          </a:prstGeom>
          <a:solidFill>
            <a:schemeClr val="bg1"/>
          </a:solidFill>
        </p:spPr>
        <p:txBody>
          <a:bodyPr wrap="square" bIns="18000" rtlCol="0">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ソルガム</a:t>
            </a:r>
            <a:endParaRPr kumimoji="1" lang="en-US" altLang="ja-JP" sz="800" b="0" i="0" u="none" strike="noStrike" kern="1200" cap="none" spc="0" normalizeH="0" baseline="3000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（イネ科モロコシ属の飼料作物）</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5061157" y="732028"/>
            <a:ext cx="4572363" cy="597666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5209483" y="892328"/>
            <a:ext cx="4208011" cy="378565"/>
          </a:xfrm>
          <a:prstGeom prst="rect">
            <a:avLst/>
          </a:prstGeom>
          <a:noFill/>
        </p:spPr>
        <p:txBody>
          <a:bodyPr wrap="square" rtlCol="0">
            <a:spAutoFit/>
          </a:bodyPr>
          <a:lstStyle/>
          <a:p>
            <a:pPr marL="0" marR="0" lvl="0" indent="0" algn="ctr" defTabSz="957816" rtl="0" eaLnBrk="1" fontAlgn="auto" latinLnBrk="0" hangingPunct="1">
              <a:lnSpc>
                <a:spcPts val="25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畜産酪農懇談会の開催</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182841" y="1355092"/>
            <a:ext cx="4261297" cy="5304905"/>
          </a:xfrm>
          <a:prstGeom prst="rect">
            <a:avLst/>
          </a:prstGeom>
          <a:noFill/>
          <a:ln w="38100">
            <a:noFill/>
            <a:prstDash val="solid"/>
          </a:ln>
        </p:spPr>
        <p:txBody>
          <a:bodyPr wrap="square" tIns="36000" rIns="43200" bIns="36000" rtlCol="0" anchor="ctr">
            <a:spAutoFit/>
          </a:bodyPr>
          <a:lstStyle/>
          <a:p>
            <a:pPr marR="0" lvl="0" algn="l" defTabSz="271463" rtl="0" eaLnBrk="1" fontAlgn="auto" latinLnBrk="0" hangingPunct="1">
              <a:lnSpc>
                <a:spcPts val="2100"/>
              </a:lnSpc>
              <a:spcBef>
                <a:spcPts val="0"/>
              </a:spcBef>
              <a:spcAft>
                <a:spcPts val="300"/>
              </a:spcAft>
              <a:buClrTx/>
              <a:buSzTx/>
              <a:tabLst>
                <a:tab pos="269875" algn="l"/>
              </a:tabLst>
              <a:defRPr/>
            </a:pPr>
            <a:r>
              <a:rPr lang="ja-JP" altLang="en-US" sz="1400" b="1" u="sng" dirty="0" smtClean="0">
                <a:latin typeface="Meiryo UI" panose="020B0604030504040204" pitchFamily="50" charset="-128"/>
                <a:ea typeface="Meiryo UI" panose="020B0604030504040204" pitchFamily="50" charset="-128"/>
              </a:rPr>
              <a:t>１．趣旨・目的</a:t>
            </a:r>
            <a:endParaRPr lang="en-US" altLang="ja-JP" sz="1400" b="1" u="sng" dirty="0">
              <a:latin typeface="Meiryo UI" panose="020B0604030504040204" pitchFamily="50" charset="-128"/>
              <a:ea typeface="Meiryo UI" panose="020B0604030504040204" pitchFamily="50" charset="-128"/>
            </a:endParaRPr>
          </a:p>
          <a:p>
            <a:pPr marL="176213" marR="0" lvl="0" indent="92075" algn="l" defTabSz="271463" rtl="0" eaLnBrk="1" fontAlgn="auto" latinLnBrk="0" hangingPunct="1">
              <a:lnSpc>
                <a:spcPts val="2100"/>
              </a:lnSpc>
              <a:spcBef>
                <a:spcPts val="0"/>
              </a:spcBef>
              <a:buClrTx/>
              <a:buSzTx/>
              <a:tabLst>
                <a:tab pos="269875" algn="l"/>
              </a:tabLst>
              <a:defRPr/>
            </a:pPr>
            <a:r>
              <a:rPr lang="ja-JP" altLang="en-US" sz="1400" dirty="0" smtClean="0">
                <a:latin typeface="Meiryo UI" panose="020B0604030504040204" pitchFamily="50" charset="-128"/>
                <a:ea typeface="Meiryo UI" panose="020B0604030504040204" pitchFamily="50" charset="-128"/>
              </a:rPr>
              <a:t>地域農業の再開に向けて、畜産・酪農の再生が不可欠な中で、畜産事業を再開し継続しやすい環境づくりのため、事業者同士・関係者が課題を共有し、先進事例を互いに学び合うなどネットワークの場として「畜産酪農懇談会」活動を展開。</a:t>
            </a:r>
            <a:endParaRPr lang="en-US" altLang="ja-JP" sz="1400" dirty="0" smtClean="0">
              <a:latin typeface="Meiryo UI" panose="020B0604030504040204" pitchFamily="50" charset="-128"/>
              <a:ea typeface="Meiryo UI" panose="020B0604030504040204" pitchFamily="50" charset="-128"/>
            </a:endParaRPr>
          </a:p>
          <a:p>
            <a:pPr marR="0" lvl="0" algn="l" defTabSz="271463" rtl="0" eaLnBrk="1" fontAlgn="auto" latinLnBrk="0" hangingPunct="1">
              <a:lnSpc>
                <a:spcPts val="2100"/>
              </a:lnSpc>
              <a:spcBef>
                <a:spcPts val="1200"/>
              </a:spcBef>
              <a:buClrTx/>
              <a:buSzTx/>
              <a:tabLst>
                <a:tab pos="269875" algn="l"/>
              </a:tabLst>
              <a:defRPr/>
            </a:pPr>
            <a:r>
              <a:rPr kumimoji="1" lang="ja-JP" altLang="en-US" sz="1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２．取組内容</a:t>
            </a:r>
            <a:endParaRPr kumimoji="1" lang="en-US" altLang="ja-JP" sz="1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177800" lvl="0" indent="90488" defTabSz="271463">
              <a:lnSpc>
                <a:spcPts val="2100"/>
              </a:lnSpc>
              <a:spcAft>
                <a:spcPts val="300"/>
              </a:spcAft>
              <a:tabLst>
                <a:tab pos="269875" algn="l"/>
              </a:tabLst>
              <a:defRPr/>
            </a:pPr>
            <a:r>
              <a:rPr lang="ja-JP" altLang="en-US" sz="1400" dirty="0" smtClean="0">
                <a:latin typeface="Meiryo UI" panose="020B0604030504040204" pitchFamily="50" charset="-128"/>
                <a:ea typeface="Meiryo UI" panose="020B0604030504040204" pitchFamily="50" charset="-128"/>
              </a:rPr>
              <a:t>官民合同チームの萬田富治技術参与（畜産酪農）の指導の下、</a:t>
            </a:r>
            <a:r>
              <a:rPr lang="ja-JP" altLang="en-US" sz="1400" dirty="0">
                <a:latin typeface="Meiryo UI" panose="020B0604030504040204" pitchFamily="50" charset="-128"/>
                <a:ea typeface="Meiryo UI" panose="020B0604030504040204" pitchFamily="50" charset="-128"/>
              </a:rPr>
              <a:t>以下のような取組</a:t>
            </a:r>
            <a:r>
              <a:rPr lang="ja-JP" altLang="en-US" sz="1400" dirty="0" smtClean="0">
                <a:latin typeface="Meiryo UI" panose="020B0604030504040204" pitchFamily="50" charset="-128"/>
                <a:ea typeface="Meiryo UI" panose="020B0604030504040204" pitchFamily="50" charset="-128"/>
              </a:rPr>
              <a:t>を月１回程度実施。</a:t>
            </a:r>
            <a:endParaRPr lang="en-US" altLang="ja-JP" sz="1400" dirty="0" smtClean="0">
              <a:latin typeface="Meiryo UI" panose="020B0604030504040204" pitchFamily="50" charset="-128"/>
              <a:ea typeface="Meiryo UI" panose="020B0604030504040204" pitchFamily="50" charset="-128"/>
            </a:endParaRPr>
          </a:p>
          <a:p>
            <a:pPr marL="268288" marR="0" lvl="0" indent="-1588" algn="l" defTabSz="271463" rtl="0" eaLnBrk="1" fontAlgn="auto" latinLnBrk="0" hangingPunct="1">
              <a:lnSpc>
                <a:spcPts val="2100"/>
              </a:lnSpc>
              <a:spcBef>
                <a:spcPts val="0"/>
              </a:spcBef>
              <a:buClrTx/>
              <a:buSzTx/>
              <a:buFontTx/>
              <a:buNone/>
              <a:tabLst>
                <a:tab pos="269875" algn="l"/>
              </a:tabLst>
              <a:defRPr/>
            </a:pPr>
            <a:r>
              <a:rPr lang="ja-JP" altLang="en-US" sz="1400" dirty="0">
                <a:latin typeface="Meiryo UI" panose="020B0604030504040204" pitchFamily="50" charset="-128"/>
                <a:ea typeface="Meiryo UI" panose="020B0604030504040204" pitchFamily="50" charset="-128"/>
              </a:rPr>
              <a:t>〇</a:t>
            </a:r>
            <a:r>
              <a:rPr lang="ja-JP" altLang="en-US" sz="1400" noProof="0" dirty="0" smtClean="0">
                <a:latin typeface="Meiryo UI" panose="020B0604030504040204" pitchFamily="50" charset="-128"/>
                <a:ea typeface="Meiryo UI" panose="020B0604030504040204" pitchFamily="50" charset="-128"/>
              </a:rPr>
              <a:t>官民合同チームからの畜産酪農関係の情報提供。</a:t>
            </a:r>
            <a:endParaRPr lang="en-US" altLang="ja-JP" sz="1400" noProof="0" dirty="0" smtClean="0">
              <a:latin typeface="Meiryo UI" panose="020B0604030504040204" pitchFamily="50" charset="-128"/>
              <a:ea typeface="Meiryo UI" panose="020B0604030504040204" pitchFamily="50" charset="-128"/>
            </a:endParaRPr>
          </a:p>
          <a:p>
            <a:pPr marL="444500" marR="0" lvl="0" indent="-177800" algn="l" defTabSz="271463" rtl="0" eaLnBrk="1" fontAlgn="auto" latinLnBrk="0" hangingPunct="1">
              <a:lnSpc>
                <a:spcPts val="2100"/>
              </a:lnSpc>
              <a:spcBef>
                <a:spcPts val="0"/>
              </a:spcBef>
              <a:buClrTx/>
              <a:buSzTx/>
              <a:buFontTx/>
              <a:buNone/>
              <a:tabLst>
                <a:tab pos="444500" algn="l"/>
              </a:tabLst>
              <a:defRPr/>
            </a:pPr>
            <a:r>
              <a:rPr lang="ja-JP" altLang="en-US" sz="1400" noProof="0" dirty="0">
                <a:latin typeface="Meiryo UI" panose="020B0604030504040204" pitchFamily="50" charset="-128"/>
                <a:ea typeface="Meiryo UI" panose="020B0604030504040204" pitchFamily="50" charset="-128"/>
              </a:rPr>
              <a:t>〇</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県内外の土地利用型・資源循環型畜産酪農の優良・先進事例の見学ツアー。</a:t>
            </a:r>
            <a:endPar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268288" marR="0" lvl="0" indent="-1588" algn="l" defTabSz="271463" rtl="0" eaLnBrk="1" fontAlgn="auto" latinLnBrk="0" hangingPunct="1">
              <a:lnSpc>
                <a:spcPts val="2100"/>
              </a:lnSpc>
              <a:spcBef>
                <a:spcPts val="0"/>
              </a:spcBef>
              <a:buClrTx/>
              <a:buSzTx/>
              <a:buFontTx/>
              <a:buNone/>
              <a:tabLst>
                <a:tab pos="269875" algn="l"/>
              </a:tabLst>
              <a:defRPr/>
            </a:pPr>
            <a:r>
              <a:rPr lang="ja-JP" altLang="en-US" sz="1400" dirty="0" smtClean="0">
                <a:latin typeface="Meiryo UI" panose="020B0604030504040204" pitchFamily="50" charset="-128"/>
                <a:ea typeface="Meiryo UI" panose="020B0604030504040204" pitchFamily="50" charset="-128"/>
              </a:rPr>
              <a:t>〇有識者を交えたセミナー、シンポジウム。　等</a:t>
            </a:r>
            <a:endParaRPr lang="en-US" altLang="ja-JP" sz="1400" dirty="0" smtClean="0">
              <a:latin typeface="Meiryo UI" panose="020B0604030504040204" pitchFamily="50" charset="-128"/>
              <a:ea typeface="Meiryo UI" panose="020B0604030504040204" pitchFamily="50" charset="-128"/>
            </a:endParaRPr>
          </a:p>
          <a:p>
            <a:pPr marL="1588" marR="0" lvl="0" indent="-1588" algn="l" defTabSz="179388" rtl="0" eaLnBrk="1" fontAlgn="auto" latinLnBrk="0" hangingPunct="1">
              <a:lnSpc>
                <a:spcPts val="2100"/>
              </a:lnSpc>
              <a:spcBef>
                <a:spcPts val="1200"/>
              </a:spcBef>
              <a:buClrTx/>
              <a:buSzTx/>
              <a:buFontTx/>
              <a:buNone/>
              <a:defRPr/>
            </a:pPr>
            <a:r>
              <a:rPr kumimoji="1" lang="ja-JP" altLang="en-US" sz="1400" b="1"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３．</a:t>
            </a:r>
            <a:r>
              <a:rPr lang="ja-JP" altLang="en-US" sz="1400" b="1" u="sng" dirty="0" smtClean="0">
                <a:latin typeface="Meiryo UI" panose="020B0604030504040204" pitchFamily="50" charset="-128"/>
                <a:ea typeface="Meiryo UI" panose="020B0604030504040204" pitchFamily="50" charset="-128"/>
              </a:rPr>
              <a:t>開催状況</a:t>
            </a:r>
            <a:endParaRPr lang="en-US" altLang="ja-JP" sz="1400" b="1" u="sng" dirty="0" smtClean="0">
              <a:latin typeface="Meiryo UI" panose="020B0604030504040204" pitchFamily="50" charset="-128"/>
              <a:ea typeface="Meiryo UI" panose="020B0604030504040204" pitchFamily="50" charset="-128"/>
            </a:endParaRPr>
          </a:p>
          <a:p>
            <a:pPr marL="176213" marR="0" lvl="0" indent="1588" algn="l" defTabSz="179388" rtl="0" eaLnBrk="1" fontAlgn="auto" latinLnBrk="0" hangingPunct="1">
              <a:lnSpc>
                <a:spcPts val="1500"/>
              </a:lnSpc>
              <a:spcBef>
                <a:spcPts val="0"/>
              </a:spcBef>
              <a:spcAft>
                <a:spcPts val="300"/>
              </a:spcAft>
              <a:buClrTx/>
              <a:buSzTx/>
              <a:buFontTx/>
              <a:buNone/>
              <a:defRPr/>
            </a:pPr>
            <a:r>
              <a:rPr lang="ja-JP" altLang="en-US" sz="1100" dirty="0" smtClean="0">
                <a:latin typeface="Meiryo UI" panose="020B0604030504040204" pitchFamily="50" charset="-128"/>
                <a:ea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rPr>
              <a:t>30</a:t>
            </a:r>
            <a:r>
              <a:rPr lang="ja-JP" altLang="en-US" sz="1100" dirty="0" smtClean="0">
                <a:latin typeface="Meiryo UI" panose="020B0604030504040204" pitchFamily="50" charset="-128"/>
                <a:ea typeface="Meiryo UI" panose="020B0604030504040204" pitchFamily="50" charset="-128"/>
              </a:rPr>
              <a:t>年</a:t>
            </a:r>
            <a:r>
              <a:rPr lang="ja-JP" altLang="en-US" sz="1100" noProof="0" dirty="0" smtClean="0">
                <a:latin typeface="Meiryo UI" panose="020B0604030504040204" pitchFamily="50" charset="-128"/>
                <a:ea typeface="Meiryo UI" panose="020B0604030504040204" pitchFamily="50" charset="-128"/>
              </a:rPr>
              <a:t>６月</a:t>
            </a:r>
            <a:r>
              <a:rPr lang="en-US" altLang="ja-JP" sz="1100" noProof="0" dirty="0" smtClean="0">
                <a:latin typeface="Meiryo UI" panose="020B0604030504040204" pitchFamily="50" charset="-128"/>
                <a:ea typeface="Meiryo UI" panose="020B0604030504040204" pitchFamily="50" charset="-128"/>
              </a:rPr>
              <a:t>19</a:t>
            </a:r>
            <a:r>
              <a:rPr lang="ja-JP" altLang="en-US" sz="1100" noProof="0" dirty="0" smtClean="0">
                <a:latin typeface="Meiryo UI" panose="020B0604030504040204" pitchFamily="50" charset="-128"/>
                <a:ea typeface="Meiryo UI" panose="020B0604030504040204" pitchFamily="50" charset="-128"/>
              </a:rPr>
              <a:t>日　畜産酪農懇談会第</a:t>
            </a:r>
            <a:r>
              <a:rPr lang="en-US" altLang="ja-JP" sz="1100" noProof="0" dirty="0" smtClean="0">
                <a:latin typeface="Meiryo UI" panose="020B0604030504040204" pitchFamily="50" charset="-128"/>
                <a:ea typeface="Meiryo UI" panose="020B0604030504040204" pitchFamily="50" charset="-128"/>
              </a:rPr>
              <a:t>1</a:t>
            </a:r>
            <a:r>
              <a:rPr lang="ja-JP" altLang="en-US" sz="1100" noProof="0" dirty="0" smtClean="0">
                <a:latin typeface="Meiryo UI" panose="020B0604030504040204" pitchFamily="50" charset="-128"/>
                <a:ea typeface="Meiryo UI" panose="020B0604030504040204" pitchFamily="50" charset="-128"/>
              </a:rPr>
              <a:t>回セミナー</a:t>
            </a:r>
            <a:r>
              <a:rPr lang="en-US" altLang="ja-JP" sz="1100" noProof="0" dirty="0" smtClean="0">
                <a:latin typeface="Meiryo UI" panose="020B0604030504040204" pitchFamily="50" charset="-128"/>
                <a:ea typeface="Meiryo UI" panose="020B0604030504040204" pitchFamily="50" charset="-128"/>
              </a:rPr>
              <a:t>(</a:t>
            </a:r>
            <a:r>
              <a:rPr lang="ja-JP" altLang="en-US" sz="1100" noProof="0" dirty="0" smtClean="0">
                <a:latin typeface="Meiryo UI" panose="020B0604030504040204" pitchFamily="50" charset="-128"/>
                <a:ea typeface="Meiryo UI" panose="020B0604030504040204" pitchFamily="50" charset="-128"/>
              </a:rPr>
              <a:t>於南相馬市</a:t>
            </a:r>
            <a:r>
              <a:rPr lang="en-US" altLang="ja-JP" sz="1100" noProof="0" dirty="0" smtClean="0">
                <a:latin typeface="Meiryo UI" panose="020B0604030504040204" pitchFamily="50" charset="-128"/>
                <a:ea typeface="Meiryo UI" panose="020B0604030504040204" pitchFamily="50" charset="-128"/>
              </a:rPr>
              <a:t>)</a:t>
            </a:r>
          </a:p>
          <a:p>
            <a:pPr marL="176213" marR="0" lvl="0" indent="1588" algn="l" defTabSz="179388" rtl="0" eaLnBrk="1" fontAlgn="auto" latinLnBrk="0" hangingPunct="1">
              <a:lnSpc>
                <a:spcPts val="1500"/>
              </a:lnSpc>
              <a:spcBef>
                <a:spcPts val="0"/>
              </a:spcBef>
              <a:spcAft>
                <a:spcPts val="300"/>
              </a:spcAft>
              <a:buClrTx/>
              <a:buSzTx/>
              <a:buFontTx/>
              <a:buNone/>
              <a:defRPr/>
            </a:pPr>
            <a:r>
              <a:rPr lang="ja-JP" altLang="en-US" sz="1100" noProof="0" dirty="0" smtClean="0">
                <a:latin typeface="Meiryo UI" panose="020B0604030504040204" pitchFamily="50" charset="-128"/>
                <a:ea typeface="Meiryo UI" panose="020B0604030504040204" pitchFamily="50" charset="-128"/>
              </a:rPr>
              <a:t>・平成</a:t>
            </a:r>
            <a:r>
              <a:rPr lang="en-US" altLang="ja-JP" sz="1100" noProof="0" dirty="0" smtClean="0">
                <a:latin typeface="Meiryo UI" panose="020B0604030504040204" pitchFamily="50" charset="-128"/>
                <a:ea typeface="Meiryo UI" panose="020B0604030504040204" pitchFamily="50" charset="-128"/>
              </a:rPr>
              <a:t>30</a:t>
            </a:r>
            <a:r>
              <a:rPr lang="ja-JP" altLang="en-US" sz="1100" noProof="0" dirty="0" smtClean="0">
                <a:latin typeface="Meiryo UI" panose="020B0604030504040204" pitchFamily="50" charset="-128"/>
                <a:ea typeface="Meiryo UI" panose="020B0604030504040204" pitchFamily="50" charset="-128"/>
              </a:rPr>
              <a:t>年</a:t>
            </a:r>
            <a:r>
              <a:rPr lang="en-US" altLang="ja-JP" sz="1100" noProof="0" dirty="0" smtClean="0">
                <a:latin typeface="Meiryo UI" panose="020B0604030504040204" pitchFamily="50" charset="-128"/>
                <a:ea typeface="Meiryo UI" panose="020B0604030504040204" pitchFamily="50" charset="-128"/>
              </a:rPr>
              <a:t>10</a:t>
            </a:r>
            <a:r>
              <a:rPr lang="ja-JP" altLang="en-US" sz="1100" noProof="0" dirty="0" smtClean="0">
                <a:latin typeface="Meiryo UI" panose="020B0604030504040204" pitchFamily="50" charset="-128"/>
                <a:ea typeface="Meiryo UI" panose="020B0604030504040204" pitchFamily="50" charset="-128"/>
              </a:rPr>
              <a:t>月　事業者様牧場設計現地検討会</a:t>
            </a:r>
            <a:r>
              <a:rPr lang="en-US" altLang="ja-JP" sz="1100" noProof="0" dirty="0" smtClean="0">
                <a:latin typeface="Meiryo UI" panose="020B0604030504040204" pitchFamily="50" charset="-128"/>
                <a:ea typeface="Meiryo UI" panose="020B0604030504040204" pitchFamily="50" charset="-128"/>
              </a:rPr>
              <a:t>(</a:t>
            </a:r>
            <a:r>
              <a:rPr lang="ja-JP" altLang="en-US" sz="1100" noProof="0" dirty="0" smtClean="0">
                <a:latin typeface="Meiryo UI" panose="020B0604030504040204" pitchFamily="50" charset="-128"/>
                <a:ea typeface="Meiryo UI" panose="020B0604030504040204" pitchFamily="50" charset="-128"/>
              </a:rPr>
              <a:t>於南相馬市</a:t>
            </a:r>
            <a:r>
              <a:rPr lang="en-US" altLang="ja-JP" sz="1100" noProof="0" dirty="0" smtClean="0">
                <a:latin typeface="Meiryo UI" panose="020B0604030504040204" pitchFamily="50" charset="-128"/>
                <a:ea typeface="Meiryo UI" panose="020B0604030504040204" pitchFamily="50" charset="-128"/>
              </a:rPr>
              <a:t>)</a:t>
            </a:r>
          </a:p>
          <a:p>
            <a:pPr marL="176213" marR="0" lvl="0" indent="1588" algn="l" defTabSz="179388" rtl="0" eaLnBrk="1" fontAlgn="auto" latinLnBrk="0" hangingPunct="1">
              <a:lnSpc>
                <a:spcPts val="1500"/>
              </a:lnSpc>
              <a:spcBef>
                <a:spcPts val="0"/>
              </a:spcBef>
              <a:spcAft>
                <a:spcPts val="300"/>
              </a:spcAft>
              <a:buClrTx/>
              <a:buSzTx/>
              <a:buFontTx/>
              <a:buNone/>
              <a:defRPr/>
            </a:pPr>
            <a:r>
              <a:rPr lang="ja-JP" altLang="en-US" sz="1100" noProof="0" dirty="0" smtClean="0">
                <a:latin typeface="Meiryo UI" panose="020B0604030504040204" pitchFamily="50" charset="-128"/>
                <a:ea typeface="Meiryo UI" panose="020B0604030504040204" pitchFamily="50" charset="-128"/>
              </a:rPr>
              <a:t>・平成</a:t>
            </a:r>
            <a:r>
              <a:rPr lang="en-US" altLang="ja-JP" sz="1100" noProof="0" dirty="0" smtClean="0">
                <a:latin typeface="Meiryo UI" panose="020B0604030504040204" pitchFamily="50" charset="-128"/>
                <a:ea typeface="Meiryo UI" panose="020B0604030504040204" pitchFamily="50" charset="-128"/>
              </a:rPr>
              <a:t>30</a:t>
            </a:r>
            <a:r>
              <a:rPr lang="ja-JP" altLang="en-US" sz="1100" noProof="0" dirty="0" smtClean="0">
                <a:latin typeface="Meiryo UI" panose="020B0604030504040204" pitchFamily="50" charset="-128"/>
                <a:ea typeface="Meiryo UI" panose="020B0604030504040204" pitchFamily="50" charset="-128"/>
              </a:rPr>
              <a:t>年</a:t>
            </a:r>
            <a:r>
              <a:rPr lang="en-US" altLang="ja-JP" sz="1100" noProof="0" dirty="0" smtClean="0">
                <a:latin typeface="Meiryo UI" panose="020B0604030504040204" pitchFamily="50" charset="-128"/>
                <a:ea typeface="Meiryo UI" panose="020B0604030504040204" pitchFamily="50" charset="-128"/>
              </a:rPr>
              <a:t>11</a:t>
            </a:r>
            <a:r>
              <a:rPr lang="ja-JP" altLang="en-US" sz="1100" noProof="0" dirty="0" smtClean="0">
                <a:latin typeface="Meiryo UI" panose="020B0604030504040204" pitchFamily="50" charset="-128"/>
                <a:ea typeface="Meiryo UI" panose="020B0604030504040204" pitchFamily="50" charset="-128"/>
              </a:rPr>
              <a:t>月　先進地見学会</a:t>
            </a:r>
            <a:r>
              <a:rPr lang="en-US" altLang="ja-JP" sz="1100" noProof="0" dirty="0" smtClean="0">
                <a:latin typeface="Meiryo UI" panose="020B0604030504040204" pitchFamily="50" charset="-128"/>
                <a:ea typeface="Meiryo UI" panose="020B0604030504040204" pitchFamily="50" charset="-128"/>
              </a:rPr>
              <a:t>(CBS</a:t>
            </a:r>
            <a:r>
              <a:rPr lang="ja-JP" altLang="en-US" sz="1100" noProof="0" dirty="0" err="1" smtClean="0">
                <a:latin typeface="Meiryo UI" panose="020B0604030504040204" pitchFamily="50" charset="-128"/>
                <a:ea typeface="Meiryo UI" panose="020B0604030504040204" pitchFamily="50" charset="-128"/>
              </a:rPr>
              <a:t>、</a:t>
            </a:r>
            <a:r>
              <a:rPr lang="ja-JP" altLang="en-US" sz="1100" noProof="0" dirty="0" smtClean="0">
                <a:latin typeface="Meiryo UI" panose="020B0604030504040204" pitchFamily="50" charset="-128"/>
                <a:ea typeface="Meiryo UI" panose="020B0604030504040204" pitchFamily="50" charset="-128"/>
              </a:rPr>
              <a:t>益子農林／茨城県大子町</a:t>
            </a:r>
            <a:r>
              <a:rPr lang="en-US" altLang="ja-JP" sz="1100" noProof="0" dirty="0" smtClean="0">
                <a:latin typeface="Meiryo UI" panose="020B0604030504040204" pitchFamily="50" charset="-128"/>
                <a:ea typeface="Meiryo UI" panose="020B0604030504040204" pitchFamily="50" charset="-128"/>
              </a:rPr>
              <a:t>)</a:t>
            </a:r>
          </a:p>
          <a:p>
            <a:pPr marL="176213" marR="0" lvl="0" indent="1588" algn="l" defTabSz="179388" rtl="0" eaLnBrk="1" fontAlgn="auto" latinLnBrk="0" hangingPunct="1">
              <a:lnSpc>
                <a:spcPts val="1500"/>
              </a:lnSpc>
              <a:spcBef>
                <a:spcPts val="0"/>
              </a:spcBef>
              <a:spcAft>
                <a:spcPts val="300"/>
              </a:spcAft>
              <a:buClrTx/>
              <a:buSzTx/>
              <a:buFontTx/>
              <a:buNone/>
              <a:defRPr/>
            </a:pPr>
            <a:r>
              <a:rPr lang="ja-JP" altLang="en-US" sz="1100" noProof="0" dirty="0" smtClean="0">
                <a:latin typeface="Meiryo UI" panose="020B0604030504040204" pitchFamily="50" charset="-128"/>
                <a:ea typeface="Meiryo UI" panose="020B0604030504040204" pitchFamily="50" charset="-128"/>
              </a:rPr>
              <a:t>・</a:t>
            </a:r>
            <a:r>
              <a:rPr lang="ja-JP" altLang="en-US" sz="1100" b="1" u="sng" noProof="0" dirty="0" smtClean="0">
                <a:latin typeface="Meiryo UI" panose="020B0604030504040204" pitchFamily="50" charset="-128"/>
                <a:ea typeface="Meiryo UI" panose="020B0604030504040204" pitchFamily="50" charset="-128"/>
              </a:rPr>
              <a:t>平成</a:t>
            </a:r>
            <a:r>
              <a:rPr lang="en-US" altLang="ja-JP" sz="1100" b="1" u="sng" noProof="0" dirty="0" smtClean="0">
                <a:latin typeface="Meiryo UI" panose="020B0604030504040204" pitchFamily="50" charset="-128"/>
                <a:ea typeface="Meiryo UI" panose="020B0604030504040204" pitchFamily="50" charset="-128"/>
              </a:rPr>
              <a:t>31</a:t>
            </a:r>
            <a:r>
              <a:rPr lang="ja-JP" altLang="en-US" sz="1100" b="1" u="sng" noProof="0" dirty="0" smtClean="0">
                <a:latin typeface="Meiryo UI" panose="020B0604030504040204" pitchFamily="50" charset="-128"/>
                <a:ea typeface="Meiryo UI" panose="020B0604030504040204" pitchFamily="50" charset="-128"/>
              </a:rPr>
              <a:t>年３月</a:t>
            </a:r>
            <a:r>
              <a:rPr lang="en-US" altLang="ja-JP" sz="1100" b="1" u="sng" noProof="0" dirty="0" smtClean="0">
                <a:latin typeface="Meiryo UI" panose="020B0604030504040204" pitchFamily="50" charset="-128"/>
                <a:ea typeface="Meiryo UI" panose="020B0604030504040204" pitchFamily="50" charset="-128"/>
              </a:rPr>
              <a:t>18</a:t>
            </a:r>
            <a:r>
              <a:rPr lang="ja-JP" altLang="en-US" sz="1100" b="1" u="sng" noProof="0" dirty="0" smtClean="0">
                <a:latin typeface="Meiryo UI" panose="020B0604030504040204" pitchFamily="50" charset="-128"/>
                <a:ea typeface="Meiryo UI" panose="020B0604030504040204" pitchFamily="50" charset="-128"/>
              </a:rPr>
              <a:t>日　畜産酪農懇談会第</a:t>
            </a:r>
            <a:r>
              <a:rPr lang="en-US" altLang="ja-JP" sz="1100" b="1" u="sng" noProof="0" dirty="0" smtClean="0">
                <a:latin typeface="Meiryo UI" panose="020B0604030504040204" pitchFamily="50" charset="-128"/>
                <a:ea typeface="Meiryo UI" panose="020B0604030504040204" pitchFamily="50" charset="-128"/>
              </a:rPr>
              <a:t>2</a:t>
            </a:r>
            <a:r>
              <a:rPr lang="ja-JP" altLang="en-US" sz="1100" b="1" u="sng" noProof="0" dirty="0" smtClean="0">
                <a:latin typeface="Meiryo UI" panose="020B0604030504040204" pitchFamily="50" charset="-128"/>
                <a:ea typeface="Meiryo UI" panose="020B0604030504040204" pitchFamily="50" charset="-128"/>
              </a:rPr>
              <a:t>回セミナー</a:t>
            </a:r>
            <a:r>
              <a:rPr lang="en-US" altLang="ja-JP" sz="1100" b="1" u="sng" noProof="0" dirty="0" smtClean="0">
                <a:latin typeface="Meiryo UI" panose="020B0604030504040204" pitchFamily="50" charset="-128"/>
                <a:ea typeface="Meiryo UI" panose="020B0604030504040204" pitchFamily="50" charset="-128"/>
              </a:rPr>
              <a:t>(</a:t>
            </a:r>
            <a:r>
              <a:rPr lang="ja-JP" altLang="en-US" sz="1100" b="1" u="sng" noProof="0" dirty="0" smtClean="0">
                <a:latin typeface="Meiryo UI" panose="020B0604030504040204" pitchFamily="50" charset="-128"/>
                <a:ea typeface="Meiryo UI" panose="020B0604030504040204" pitchFamily="50" charset="-128"/>
              </a:rPr>
              <a:t>於葛尾村</a:t>
            </a:r>
            <a:r>
              <a:rPr lang="en-US" altLang="ja-JP" sz="1100" b="1" u="sng" noProof="0" dirty="0" smtClean="0">
                <a:latin typeface="Meiryo UI" panose="020B0604030504040204" pitchFamily="50" charset="-128"/>
                <a:ea typeface="Meiryo UI" panose="020B0604030504040204" pitchFamily="50" charset="-128"/>
              </a:rPr>
              <a:t>)</a:t>
            </a:r>
          </a:p>
        </p:txBody>
      </p:sp>
      <p:pic>
        <p:nvPicPr>
          <p:cNvPr id="27" name="図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6986" y="1522629"/>
            <a:ext cx="1440159" cy="1080119"/>
          </a:xfrm>
          <a:prstGeom prst="rect">
            <a:avLst/>
          </a:prstGeom>
        </p:spPr>
      </p:pic>
      <p:sp>
        <p:nvSpPr>
          <p:cNvPr id="28" name="テキスト ボックス 2"/>
          <p:cNvSpPr txBox="1"/>
          <p:nvPr/>
        </p:nvSpPr>
        <p:spPr>
          <a:xfrm>
            <a:off x="508734" y="2713741"/>
            <a:ext cx="2239208" cy="211203"/>
          </a:xfrm>
          <a:prstGeom prst="rect">
            <a:avLst/>
          </a:prstGeom>
          <a:solidFill>
            <a:schemeClr val="bg1"/>
          </a:solidFill>
        </p:spPr>
        <p:txBody>
          <a:bodyPr wrap="square" lIns="36000" tIns="36000" rIns="36000" bIns="36000" rtlCol="0" anchor="ctr" anchorCtr="0">
            <a:spAutoFit/>
          </a:bodyP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a:spcBef>
                <a:spcPts val="0"/>
              </a:spcBef>
              <a:buSzPct val="100000"/>
            </a:pPr>
            <a:r>
              <a:rPr kumimoji="1" lang="ja-JP" altLang="en-US" sz="900" baseline="0" dirty="0" smtClean="0">
                <a:latin typeface="+mn-lt"/>
              </a:rPr>
              <a:t>堆肥を施した農地で栽培された飼料作物など</a:t>
            </a:r>
          </a:p>
        </p:txBody>
      </p:sp>
    </p:spTree>
    <p:extLst>
      <p:ext uri="{BB962C8B-B14F-4D97-AF65-F5344CB8AC3E}">
        <p14:creationId xmlns:p14="http://schemas.microsoft.com/office/powerpoint/2010/main" val="354636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5921" y="2788738"/>
            <a:ext cx="9214155" cy="712270"/>
          </a:xfrm>
          <a:prstGeom prst="rect">
            <a:avLst/>
          </a:prstGeom>
          <a:noFill/>
        </p:spPr>
        <p:txBody>
          <a:bodyPr wrap="square" lIns="95782" tIns="47891" rIns="95782" bIns="47891" rtlCol="0">
            <a:spAutoFit/>
          </a:bodyPr>
          <a:lstStyle/>
          <a:p>
            <a:pPr algn="ctr"/>
            <a:r>
              <a:rPr lang="ja-JP" altLang="en-US" sz="4000" dirty="0">
                <a:latin typeface="ＭＳ Ｐゴシック" panose="020B0600070205080204" pitchFamily="50" charset="-128"/>
                <a:cs typeface="メイリオ" panose="020B0604030504040204" pitchFamily="50" charset="-128"/>
              </a:rPr>
              <a:t>５</a:t>
            </a:r>
            <a:r>
              <a:rPr lang="ja-JP" altLang="en-US" sz="4000" dirty="0" smtClean="0">
                <a:latin typeface="ＭＳ Ｐゴシック" panose="020B0600070205080204" pitchFamily="50" charset="-128"/>
                <a:cs typeface="メイリオ" panose="020B0604030504040204" pitchFamily="50" charset="-128"/>
              </a:rPr>
              <a:t>．まちづくり支援</a:t>
            </a:r>
            <a:endParaRPr lang="ja-JP" altLang="en-US" sz="4000" dirty="0">
              <a:latin typeface="ＭＳ Ｐゴシック" panose="020B060007020508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594600" y="6465403"/>
            <a:ext cx="2311400" cy="365125"/>
          </a:xfrm>
        </p:spPr>
        <p:txBody>
          <a:bodyPr/>
          <a:lstStyle/>
          <a:p>
            <a:fld id="{8EA630E9-1B0A-4B1D-BA36-D058A3B76EFC}" type="slidenum">
              <a:rPr lang="ja-JP" altLang="en-US" smtClean="0">
                <a:solidFill>
                  <a:prstClr val="black">
                    <a:tint val="75000"/>
                  </a:prstClr>
                </a:solidFill>
              </a:rPr>
              <a:pPr/>
              <a:t>25</a:t>
            </a:fld>
            <a:endParaRPr lang="ja-JP" altLang="en-US" dirty="0">
              <a:solidFill>
                <a:prstClr val="black">
                  <a:tint val="75000"/>
                </a:prstClr>
              </a:solidFill>
            </a:endParaRPr>
          </a:p>
        </p:txBody>
      </p:sp>
    </p:spTree>
    <p:extLst>
      <p:ext uri="{BB962C8B-B14F-4D97-AF65-F5344CB8AC3E}">
        <p14:creationId xmlns:p14="http://schemas.microsoft.com/office/powerpoint/2010/main" val="1466409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94600" y="6465403"/>
            <a:ext cx="2311400" cy="365125"/>
          </a:xfrm>
        </p:spPr>
        <p:txBody>
          <a:bodyPr/>
          <a:lstStyle/>
          <a:p>
            <a:fld id="{8EA630E9-1B0A-4B1D-BA36-D058A3B76EFC}" type="slidenum">
              <a:rPr lang="ja-JP" altLang="en-US" smtClean="0">
                <a:solidFill>
                  <a:prstClr val="black">
                    <a:tint val="75000"/>
                  </a:prstClr>
                </a:solidFill>
              </a:rPr>
              <a:pPr/>
              <a:t>26</a:t>
            </a:fld>
            <a:endParaRPr lang="ja-JP" altLang="en-US" dirty="0">
              <a:solidFill>
                <a:prstClr val="black">
                  <a:tint val="75000"/>
                </a:prstClr>
              </a:solidFill>
            </a:endParaRPr>
          </a:p>
        </p:txBody>
      </p:sp>
      <p:sp>
        <p:nvSpPr>
          <p:cNvPr id="35" name="正方形/長方形 34"/>
          <p:cNvSpPr/>
          <p:nvPr/>
        </p:nvSpPr>
        <p:spPr>
          <a:xfrm>
            <a:off x="144645" y="692696"/>
            <a:ext cx="9560883" cy="5544616"/>
          </a:xfrm>
          <a:prstGeom prst="rect">
            <a:avLst/>
          </a:prstGeom>
          <a:noFill/>
          <a:ln w="12700" cap="flat" cmpd="sng" algn="ctr">
            <a:solidFill>
              <a:schemeClr val="tx1"/>
            </a:solidFill>
            <a:prstDash val="solid"/>
            <a:miter lim="800000"/>
          </a:ln>
          <a:effectLst/>
        </p:spPr>
        <p:txBody>
          <a:bodyPr rIns="0" rtlCol="0" anchor="t"/>
          <a:lstStyle/>
          <a:p>
            <a:pPr marL="285750" indent="-285750" defTabSz="914400">
              <a:buFont typeface="Meiryo UI" panose="020B0604030504040204" pitchFamily="50" charset="-128"/>
              <a:buChar char="○"/>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個々</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の事業者支援だけでは限界があることから、住民帰還・商圏</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回復のために自治体</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のまちづくり</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支援を実施（</a:t>
            </a:r>
            <a:r>
              <a:rPr lang="ja-JP" altLang="en-US" sz="2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点の支援から面の支援へ</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400">
              <a:buFont typeface="Meiryo UI" panose="020B0604030504040204" pitchFamily="50" charset="-128"/>
              <a:buChar char="○"/>
            </a:pP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400">
              <a:buFont typeface="Meiryo UI" panose="020B0604030504040204" pitchFamily="50" charset="-128"/>
              <a:buChar char="○"/>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平成２９年９月から、商業施設の運営やまちづくり会社の立ち上げ等の課題解決のため、</a:t>
            </a:r>
            <a:r>
              <a:rPr lang="ja-JP" altLang="en-US" sz="2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市町村への専門家支援を開始</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専門家がチームを組成し、市町村等に</a:t>
            </a:r>
            <a:r>
              <a:rPr lang="ja-JP" altLang="en-US" sz="2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定期的に駐在し、ハンズオン支援</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を行っている。</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400">
              <a:buFont typeface="Meiryo UI" panose="020B0604030504040204" pitchFamily="50" charset="-128"/>
              <a:buChar cha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400">
              <a:buFont typeface="Meiryo UI" panose="020B0604030504040204" pitchFamily="50" charset="-128"/>
              <a:buChar char="○"/>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３０年度</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2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被災１２市町村すべてでまちづくり専門家支援を実施</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400">
              <a:buFont typeface="Meiryo UI" panose="020B0604030504040204" pitchFamily="50" charset="-128"/>
              <a:buChar char="○"/>
            </a:pP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400">
              <a:buFont typeface="Meiryo UI" panose="020B0604030504040204" pitchFamily="50" charset="-128"/>
              <a:buChar char="○"/>
            </a:pP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defTabSz="914400"/>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○上記の専門家による支援以外にも、市町村の個別課題に関する相談や、</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物流・配送課題等の生活環境整備</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についても、対応を行っている。</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128464" y="67379"/>
            <a:ext cx="9577064" cy="409293"/>
          </a:xfrm>
          <a:prstGeom prst="rect">
            <a:avLst/>
          </a:prstGeom>
          <a:solidFill>
            <a:srgbClr val="CCFFFF"/>
          </a:solidFill>
          <a:ln w="28575">
            <a:solidFill>
              <a:srgbClr val="00B0F0"/>
            </a:solidFill>
          </a:ln>
        </p:spPr>
        <p:txBody>
          <a:bodyPr lIns="85488" tIns="42744" rIns="85488" bIns="42744"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360000" fontAlgn="ctr" hangingPunct="0">
              <a:lnSpc>
                <a:spcPct val="100000"/>
              </a:lnSpc>
            </a:pPr>
            <a:r>
              <a:rPr lang="ja-JP" altLang="en-US" sz="2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まちづくり支援</a:t>
            </a:r>
            <a:r>
              <a:rPr lang="ja-JP" altLang="en-US" sz="2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事業の概要</a:t>
            </a:r>
          </a:p>
        </p:txBody>
      </p:sp>
      <p:sp>
        <p:nvSpPr>
          <p:cNvPr id="3" name="正方形/長方形 2"/>
          <p:cNvSpPr/>
          <p:nvPr/>
        </p:nvSpPr>
        <p:spPr>
          <a:xfrm>
            <a:off x="560512" y="3469775"/>
            <a:ext cx="6912768" cy="1584176"/>
          </a:xfrm>
          <a:prstGeom prst="rect">
            <a:avLst/>
          </a:prstGeom>
          <a:noFill/>
          <a:ln w="38100" cmpd="thinThick">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支援テーマ例</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91440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・まちづくり会社の立ち上げ・運営のサポート</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・公設施設の立ち上げ・運営のサポート</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・観光・情報発信による交流人口拡大の</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サポート</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8261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94600" y="6465403"/>
            <a:ext cx="2311400" cy="365125"/>
          </a:xfrm>
        </p:spPr>
        <p:txBody>
          <a:bodyPr/>
          <a:lstStyle/>
          <a:p>
            <a:fld id="{8EA630E9-1B0A-4B1D-BA36-D058A3B76EFC}" type="slidenum">
              <a:rPr lang="ja-JP" altLang="en-US" smtClean="0">
                <a:solidFill>
                  <a:prstClr val="black">
                    <a:tint val="75000"/>
                  </a:prstClr>
                </a:solidFill>
              </a:rPr>
              <a:pPr/>
              <a:t>27</a:t>
            </a:fld>
            <a:endParaRPr lang="ja-JP" altLang="en-US" dirty="0">
              <a:solidFill>
                <a:prstClr val="black">
                  <a:tint val="75000"/>
                </a:prstClr>
              </a:solidFill>
            </a:endParaRPr>
          </a:p>
        </p:txBody>
      </p:sp>
      <p:sp>
        <p:nvSpPr>
          <p:cNvPr id="39" name="タイトル 1"/>
          <p:cNvSpPr txBox="1">
            <a:spLocks/>
          </p:cNvSpPr>
          <p:nvPr/>
        </p:nvSpPr>
        <p:spPr>
          <a:xfrm>
            <a:off x="93000" y="116632"/>
            <a:ext cx="9720000" cy="442035"/>
          </a:xfrm>
          <a:prstGeom prst="rect">
            <a:avLst/>
          </a:prstGeom>
          <a:solidFill>
            <a:srgbClr val="CCFFFF"/>
          </a:solidFill>
          <a:ln w="28575">
            <a:solidFill>
              <a:srgbClr val="00B0F0"/>
            </a:solidFill>
          </a:ln>
        </p:spPr>
        <p:txBody>
          <a:bodyPr wrap="none" lIns="36000" tIns="36000" rIns="36000" bIns="3600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360000" rtl="0" eaLnBrk="1" fontAlgn="ctr" latinLnBrk="0" hangingPunct="0">
              <a:lnSpc>
                <a:spcPct val="100000"/>
              </a:lnSpc>
              <a:spcBef>
                <a:spcPct val="0"/>
              </a:spcBef>
              <a:spcAft>
                <a:spcPts val="0"/>
              </a:spcAft>
              <a:buClrTx/>
              <a:buSzTx/>
              <a:buFontTx/>
              <a:buNone/>
              <a:tabLst/>
              <a:defRPr/>
            </a:pPr>
            <a:r>
              <a:rPr kumimoji="1" lang="ja-JP" altLang="en-US"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まちづくり専門家支援事業の平成</a:t>
            </a:r>
            <a:r>
              <a:rPr kumimoji="1" lang="en-US" altLang="ja-JP"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2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年度支援</a:t>
            </a:r>
            <a:r>
              <a:rPr lang="ja-JP" altLang="en-US" sz="2400" b="1" kern="0" noProof="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84389291"/>
              </p:ext>
            </p:extLst>
          </p:nvPr>
        </p:nvGraphicFramePr>
        <p:xfrm>
          <a:off x="128463" y="658033"/>
          <a:ext cx="9684537" cy="5867311"/>
        </p:xfrm>
        <a:graphic>
          <a:graphicData uri="http://schemas.openxmlformats.org/drawingml/2006/table">
            <a:tbl>
              <a:tblPr firstRow="1" bandRow="1">
                <a:tableStyleId>{5940675A-B579-460E-94D1-54222C63F5DA}</a:tableStyleId>
              </a:tblPr>
              <a:tblGrid>
                <a:gridCol w="1152129">
                  <a:extLst>
                    <a:ext uri="{9D8B030D-6E8A-4147-A177-3AD203B41FA5}">
                      <a16:colId xmlns:a16="http://schemas.microsoft.com/office/drawing/2014/main" val="444768456"/>
                    </a:ext>
                  </a:extLst>
                </a:gridCol>
                <a:gridCol w="8532408">
                  <a:extLst>
                    <a:ext uri="{9D8B030D-6E8A-4147-A177-3AD203B41FA5}">
                      <a16:colId xmlns:a16="http://schemas.microsoft.com/office/drawing/2014/main" val="2413733529"/>
                    </a:ext>
                  </a:extLst>
                </a:gridCol>
              </a:tblGrid>
              <a:tr h="48698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南相馬市</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1450" indent="-171450">
                        <a:buFont typeface="Wingdings" panose="05000000000000000000" pitchFamily="2" charset="2"/>
                        <a:buChar char="Ø"/>
                      </a:pPr>
                      <a:r>
                        <a:rPr lang="ja-JP" altLang="en-US" sz="1600" dirty="0" smtClean="0">
                          <a:solidFill>
                            <a:schemeClr val="tx1"/>
                          </a:solidFill>
                          <a:latin typeface="Meiryo UI" panose="020B0604030504040204" pitchFamily="50" charset="-128"/>
                          <a:ea typeface="Meiryo UI" panose="020B0604030504040204" pitchFamily="50" charset="-128"/>
                        </a:rPr>
                        <a:t>南相馬市小高区復興拠点施設の開所に向けた支援</a:t>
                      </a:r>
                      <a:endParaRPr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6">
                        <a:lumMod val="20000"/>
                        <a:lumOff val="80000"/>
                      </a:schemeClr>
                    </a:solidFill>
                  </a:tcPr>
                </a:tc>
                <a:extLst>
                  <a:ext uri="{0D108BD9-81ED-4DB2-BD59-A6C34878D82A}">
                    <a16:rowId xmlns:a16="http://schemas.microsoft.com/office/drawing/2014/main" val="3130138430"/>
                  </a:ext>
                </a:extLst>
              </a:tr>
              <a:tr h="48698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浪江町</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600" dirty="0" smtClean="0">
                          <a:solidFill>
                            <a:schemeClr val="tx1"/>
                          </a:solidFill>
                          <a:latin typeface="Meiryo UI" panose="020B0604030504040204" pitchFamily="50" charset="-128"/>
                          <a:ea typeface="Meiryo UI" panose="020B0604030504040204" pitchFamily="50" charset="-128"/>
                        </a:rPr>
                        <a:t>福島いこいの村なみ</a:t>
                      </a:r>
                      <a:r>
                        <a:rPr kumimoji="1" lang="ja-JP" altLang="en-US" sz="1600" dirty="0" err="1" smtClean="0">
                          <a:solidFill>
                            <a:schemeClr val="tx1"/>
                          </a:solidFill>
                          <a:latin typeface="Meiryo UI" panose="020B0604030504040204" pitchFamily="50" charset="-128"/>
                          <a:ea typeface="Meiryo UI" panose="020B0604030504040204" pitchFamily="50" charset="-128"/>
                        </a:rPr>
                        <a:t>えの</a:t>
                      </a:r>
                      <a:r>
                        <a:rPr kumimoji="1" lang="ja-JP" altLang="en-US" sz="1600" dirty="0" smtClean="0">
                          <a:solidFill>
                            <a:schemeClr val="tx1"/>
                          </a:solidFill>
                          <a:latin typeface="Meiryo UI" panose="020B0604030504040204" pitchFamily="50" charset="-128"/>
                          <a:ea typeface="Meiryo UI" panose="020B0604030504040204" pitchFamily="50" charset="-128"/>
                        </a:rPr>
                        <a:t>再開業準備から運営に向けた実行支援</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6">
                        <a:lumMod val="20000"/>
                        <a:lumOff val="80000"/>
                      </a:schemeClr>
                    </a:solidFill>
                  </a:tcPr>
                </a:tc>
                <a:extLst>
                  <a:ext uri="{0D108BD9-81ED-4DB2-BD59-A6C34878D82A}">
                    <a16:rowId xmlns:a16="http://schemas.microsoft.com/office/drawing/2014/main" val="2313748587"/>
                  </a:ext>
                </a:extLst>
              </a:tr>
              <a:tr h="48698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川俣町</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6213" indent="-176213" algn="l">
                        <a:buFont typeface="Wingdings" panose="05000000000000000000" pitchFamily="2" charset="2"/>
                        <a:buChar char="Ø"/>
                      </a:pPr>
                      <a:r>
                        <a:rPr kumimoji="1" lang="ja-JP" altLang="en-US" sz="1600" dirty="0" smtClean="0">
                          <a:solidFill>
                            <a:schemeClr val="tx1"/>
                          </a:solidFill>
                          <a:latin typeface="Meiryo UI" panose="020B0604030504040204" pitchFamily="50" charset="-128"/>
                          <a:ea typeface="Meiryo UI" panose="020B0604030504040204" pitchFamily="50" charset="-128"/>
                        </a:rPr>
                        <a:t>川俣町の事業環境整備に向けたまちづくり専門家による情報発信支援</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6">
                        <a:lumMod val="20000"/>
                        <a:lumOff val="80000"/>
                      </a:schemeClr>
                    </a:solidFill>
                  </a:tcPr>
                </a:tc>
                <a:extLst>
                  <a:ext uri="{0D108BD9-81ED-4DB2-BD59-A6C34878D82A}">
                    <a16:rowId xmlns:a16="http://schemas.microsoft.com/office/drawing/2014/main" val="1414727890"/>
                  </a:ext>
                </a:extLst>
              </a:tr>
              <a:tr h="486989">
                <a:tc>
                  <a:txBody>
                    <a:bodyPr/>
                    <a:lstStyle/>
                    <a:p>
                      <a:pPr algn="ctr"/>
                      <a:r>
                        <a:rPr lang="ja-JP" altLang="en-US" sz="1600" dirty="0" smtClean="0">
                          <a:solidFill>
                            <a:schemeClr val="tx1"/>
                          </a:solidFill>
                          <a:latin typeface="Meiryo UI" panose="020B0604030504040204" pitchFamily="50" charset="-128"/>
                          <a:ea typeface="Meiryo UI" panose="020B0604030504040204" pitchFamily="50" charset="-128"/>
                        </a:rPr>
                        <a:t>飯舘村</a:t>
                      </a:r>
                      <a:endParaRPr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6213" marR="0" lvl="0" indent="-176213" algn="l" defTabSz="914308"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交流人口増加に向けたいいたて村の道の駅まで</a:t>
                      </a:r>
                      <a:r>
                        <a:rPr kumimoji="1" lang="ja-JP" altLang="en-US" sz="1600" dirty="0" err="1" smtClean="0">
                          <a:solidFill>
                            <a:schemeClr val="tx1"/>
                          </a:solidFill>
                          <a:latin typeface="Meiryo UI" panose="020B0604030504040204" pitchFamily="50" charset="-128"/>
                          <a:ea typeface="Meiryo UI" panose="020B0604030504040204" pitchFamily="50" charset="-128"/>
                        </a:rPr>
                        <a:t>い</a:t>
                      </a:r>
                      <a:r>
                        <a:rPr kumimoji="1" lang="ja-JP" altLang="en-US" sz="1600" dirty="0" smtClean="0">
                          <a:solidFill>
                            <a:schemeClr val="tx1"/>
                          </a:solidFill>
                          <a:latin typeface="Meiryo UI" panose="020B0604030504040204" pitchFamily="50" charset="-128"/>
                          <a:ea typeface="Meiryo UI" panose="020B0604030504040204" pitchFamily="50" charset="-128"/>
                        </a:rPr>
                        <a:t>館等の活用強化支援</a:t>
                      </a:r>
                    </a:p>
                  </a:txBody>
                  <a:tcPr marL="54000" marR="54000" marT="0" marB="0" anchor="ctr">
                    <a:solidFill>
                      <a:schemeClr val="accent6">
                        <a:lumMod val="20000"/>
                        <a:lumOff val="80000"/>
                      </a:schemeClr>
                    </a:solidFill>
                  </a:tcPr>
                </a:tc>
                <a:extLst>
                  <a:ext uri="{0D108BD9-81ED-4DB2-BD59-A6C34878D82A}">
                    <a16:rowId xmlns:a16="http://schemas.microsoft.com/office/drawing/2014/main" val="49679034"/>
                  </a:ext>
                </a:extLst>
              </a:tr>
              <a:tr h="48698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田村市</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600" dirty="0" smtClean="0">
                          <a:solidFill>
                            <a:schemeClr val="tx1"/>
                          </a:solidFill>
                          <a:latin typeface="Meiryo UI" panose="020B0604030504040204" pitchFamily="50" charset="-128"/>
                          <a:ea typeface="Meiryo UI" panose="020B0604030504040204" pitchFamily="50" charset="-128"/>
                        </a:rPr>
                        <a:t>田村市の観光基本計画の策定支援及び企業誘致戦略の策定支援</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6">
                        <a:lumMod val="20000"/>
                        <a:lumOff val="80000"/>
                      </a:schemeClr>
                    </a:solidFill>
                  </a:tcPr>
                </a:tc>
                <a:extLst>
                  <a:ext uri="{0D108BD9-81ED-4DB2-BD59-A6C34878D82A}">
                    <a16:rowId xmlns:a16="http://schemas.microsoft.com/office/drawing/2014/main" val="991899086"/>
                  </a:ext>
                </a:extLst>
              </a:tr>
              <a:tr h="48698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葛尾村</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600" dirty="0" smtClean="0">
                          <a:solidFill>
                            <a:schemeClr val="tx1"/>
                          </a:solidFill>
                          <a:latin typeface="Meiryo UI" panose="020B0604030504040204" pitchFamily="50" charset="-128"/>
                          <a:ea typeface="Meiryo UI" panose="020B0604030504040204" pitchFamily="50" charset="-128"/>
                        </a:rPr>
                        <a:t>葛尾村における村づくり会社の事業運営支援及び経営計画の策定支援</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6">
                        <a:lumMod val="20000"/>
                        <a:lumOff val="80000"/>
                      </a:schemeClr>
                    </a:solidFill>
                  </a:tcPr>
                </a:tc>
                <a:extLst>
                  <a:ext uri="{0D108BD9-81ED-4DB2-BD59-A6C34878D82A}">
                    <a16:rowId xmlns:a16="http://schemas.microsoft.com/office/drawing/2014/main" val="168483999"/>
                  </a:ext>
                </a:extLst>
              </a:tr>
              <a:tr h="48698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川内村</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600" dirty="0" smtClean="0">
                          <a:solidFill>
                            <a:schemeClr val="tx1"/>
                          </a:solidFill>
                          <a:latin typeface="Meiryo UI" panose="020B0604030504040204" pitchFamily="50" charset="-128"/>
                          <a:ea typeface="Meiryo UI" panose="020B0604030504040204" pitchFamily="50" charset="-128"/>
                        </a:rPr>
                        <a:t>川内村における魅力的なむらづくりを進めるための運営組織の設立に向けた支援</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6">
                        <a:lumMod val="20000"/>
                        <a:lumOff val="80000"/>
                      </a:schemeClr>
                    </a:solidFill>
                  </a:tcPr>
                </a:tc>
                <a:extLst>
                  <a:ext uri="{0D108BD9-81ED-4DB2-BD59-A6C34878D82A}">
                    <a16:rowId xmlns:a16="http://schemas.microsoft.com/office/drawing/2014/main" val="1802599200"/>
                  </a:ext>
                </a:extLst>
              </a:tr>
              <a:tr h="510432">
                <a:tc>
                  <a:txBody>
                    <a:bodyPr/>
                    <a:lstStyle/>
                    <a:p>
                      <a:pPr algn="ctr"/>
                      <a:r>
                        <a:rPr lang="ja-JP" altLang="en-US" sz="1600" dirty="0" smtClean="0">
                          <a:solidFill>
                            <a:schemeClr val="tx1"/>
                          </a:solidFill>
                          <a:latin typeface="Meiryo UI" panose="020B0604030504040204" pitchFamily="50" charset="-128"/>
                          <a:ea typeface="Meiryo UI" panose="020B0604030504040204" pitchFamily="50" charset="-128"/>
                        </a:rPr>
                        <a:t>大熊町</a:t>
                      </a:r>
                      <a:endParaRPr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600" dirty="0" smtClean="0">
                          <a:solidFill>
                            <a:schemeClr val="tx1"/>
                          </a:solidFill>
                          <a:latin typeface="Meiryo UI" panose="020B0604030504040204" pitchFamily="50" charset="-128"/>
                          <a:ea typeface="Meiryo UI" panose="020B0604030504040204" pitchFamily="50" charset="-128"/>
                        </a:rPr>
                        <a:t>おおくままちづくり公社の事業運営支援及び事業計画の策定支援／大川原地区復興拠点等における公設施設の管理・運用方法等に係る検討支援</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6">
                        <a:lumMod val="20000"/>
                        <a:lumOff val="80000"/>
                      </a:schemeClr>
                    </a:solidFill>
                  </a:tcPr>
                </a:tc>
                <a:extLst>
                  <a:ext uri="{0D108BD9-81ED-4DB2-BD59-A6C34878D82A}">
                    <a16:rowId xmlns:a16="http://schemas.microsoft.com/office/drawing/2014/main" val="4102899661"/>
                  </a:ext>
                </a:extLst>
              </a:tr>
              <a:tr h="48698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双葉町</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1450" marR="0" lvl="0" indent="-171450" algn="l" defTabSz="914308"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双葉町のまちづくり会社の設立支援及び産業交流センターの設立に関する支援</a:t>
                      </a:r>
                    </a:p>
                  </a:txBody>
                  <a:tcPr marL="54000" marR="54000" marT="0" marB="0" anchor="ctr">
                    <a:solidFill>
                      <a:schemeClr val="accent6">
                        <a:lumMod val="20000"/>
                        <a:lumOff val="80000"/>
                      </a:schemeClr>
                    </a:solidFill>
                  </a:tcPr>
                </a:tc>
                <a:extLst>
                  <a:ext uri="{0D108BD9-81ED-4DB2-BD59-A6C34878D82A}">
                    <a16:rowId xmlns:a16="http://schemas.microsoft.com/office/drawing/2014/main" val="4051839500"/>
                  </a:ext>
                </a:extLst>
              </a:tr>
              <a:tr h="48698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富岡町</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600" dirty="0" smtClean="0">
                          <a:solidFill>
                            <a:schemeClr val="tx1"/>
                          </a:solidFill>
                          <a:latin typeface="Meiryo UI" panose="020B0604030504040204" pitchFamily="50" charset="-128"/>
                          <a:ea typeface="Meiryo UI" panose="020B0604030504040204" pitchFamily="50" charset="-128"/>
                        </a:rPr>
                        <a:t>さくらモールとみおか地域交流館の立上げ準備及び複合商業施設との連携に向けた支援</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6">
                        <a:lumMod val="20000"/>
                        <a:lumOff val="80000"/>
                      </a:schemeClr>
                    </a:solidFill>
                  </a:tcPr>
                </a:tc>
                <a:extLst>
                  <a:ext uri="{0D108BD9-81ED-4DB2-BD59-A6C34878D82A}">
                    <a16:rowId xmlns:a16="http://schemas.microsoft.com/office/drawing/2014/main" val="3864661575"/>
                  </a:ext>
                </a:extLst>
              </a:tr>
              <a:tr h="48698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楢葉町</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600" dirty="0" smtClean="0">
                          <a:solidFill>
                            <a:schemeClr val="tx1"/>
                          </a:solidFill>
                          <a:latin typeface="Meiryo UI" panose="020B0604030504040204" pitchFamily="50" charset="-128"/>
                          <a:ea typeface="Meiryo UI" panose="020B0604030504040204" pitchFamily="50" charset="-128"/>
                        </a:rPr>
                        <a:t>公設商業施設の開業運営支援及びまちづくり会社実行支援</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6">
                        <a:lumMod val="20000"/>
                        <a:lumOff val="80000"/>
                      </a:schemeClr>
                    </a:solidFill>
                  </a:tcPr>
                </a:tc>
                <a:extLst>
                  <a:ext uri="{0D108BD9-81ED-4DB2-BD59-A6C34878D82A}">
                    <a16:rowId xmlns:a16="http://schemas.microsoft.com/office/drawing/2014/main" val="1714030921"/>
                  </a:ext>
                </a:extLst>
              </a:tr>
              <a:tr h="486989">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広野町</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600" dirty="0" smtClean="0">
                          <a:solidFill>
                            <a:schemeClr val="tx1"/>
                          </a:solidFill>
                          <a:latin typeface="Meiryo UI" panose="020B0604030504040204" pitchFamily="50" charset="-128"/>
                          <a:ea typeface="Meiryo UI" panose="020B0604030504040204" pitchFamily="50" charset="-128"/>
                        </a:rPr>
                        <a:t>広野町における公的不動産の利活用に向けた検討支援</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54000" marR="54000" marT="0" marB="0" anchor="ctr">
                    <a:solidFill>
                      <a:schemeClr val="accent6">
                        <a:lumMod val="20000"/>
                        <a:lumOff val="80000"/>
                      </a:schemeClr>
                    </a:solidFill>
                  </a:tcPr>
                </a:tc>
                <a:extLst>
                  <a:ext uri="{0D108BD9-81ED-4DB2-BD59-A6C34878D82A}">
                    <a16:rowId xmlns:a16="http://schemas.microsoft.com/office/drawing/2014/main" val="1441236099"/>
                  </a:ext>
                </a:extLst>
              </a:tr>
            </a:tbl>
          </a:graphicData>
        </a:graphic>
      </p:graphicFrame>
    </p:spTree>
    <p:extLst>
      <p:ext uri="{BB962C8B-B14F-4D97-AF65-F5344CB8AC3E}">
        <p14:creationId xmlns:p14="http://schemas.microsoft.com/office/powerpoint/2010/main" val="866794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p:cNvSpPr txBox="1">
            <a:spLocks/>
          </p:cNvSpPr>
          <p:nvPr/>
        </p:nvSpPr>
        <p:spPr>
          <a:xfrm>
            <a:off x="272480" y="136631"/>
            <a:ext cx="9361040" cy="476672"/>
          </a:xfrm>
          <a:prstGeom prst="rect">
            <a:avLst/>
          </a:prstGeom>
          <a:solidFill>
            <a:srgbClr val="CCFFFF"/>
          </a:solidFill>
          <a:ln w="28575">
            <a:solidFill>
              <a:srgbClr val="00B0F0"/>
            </a:solidFill>
          </a:ln>
        </p:spPr>
        <p:txBody>
          <a:bodyPr lIns="95782" tIns="47891" rIns="95782" bIns="478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主な支援事例</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573587" y="6496735"/>
            <a:ext cx="2311400" cy="365125"/>
          </a:xfrm>
        </p:spPr>
        <p:txBody>
          <a:bodyPr/>
          <a:lstStyle/>
          <a:p>
            <a:fld id="{8EA630E9-1B0A-4B1D-BA36-D058A3B76EFC}" type="slidenum">
              <a:rPr lang="ja-JP" altLang="en-US" smtClean="0">
                <a:solidFill>
                  <a:prstClr val="black">
                    <a:tint val="75000"/>
                  </a:prstClr>
                </a:solidFill>
              </a:rPr>
              <a:pPr/>
              <a:t>28</a:t>
            </a:fld>
            <a:endParaRPr lang="ja-JP" altLang="en-US" dirty="0">
              <a:solidFill>
                <a:prstClr val="black">
                  <a:tint val="75000"/>
                </a:prstClr>
              </a:solidFill>
            </a:endParaRPr>
          </a:p>
        </p:txBody>
      </p:sp>
      <p:sp>
        <p:nvSpPr>
          <p:cNvPr id="11" name="正方形/長方形 10"/>
          <p:cNvSpPr/>
          <p:nvPr/>
        </p:nvSpPr>
        <p:spPr>
          <a:xfrm>
            <a:off x="5025008" y="841055"/>
            <a:ext cx="4536503" cy="5655680"/>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242568" y="961507"/>
            <a:ext cx="4208011" cy="451406"/>
          </a:xfrm>
          <a:prstGeom prst="rect">
            <a:avLst/>
          </a:prstGeom>
          <a:noFill/>
        </p:spPr>
        <p:txBody>
          <a:bodyPr wrap="square" rtlCol="0">
            <a:spAutoFit/>
          </a:bodyPr>
          <a:lstStyle/>
          <a:p>
            <a:pPr algn="ctr">
              <a:lnSpc>
                <a:spcPts val="2800"/>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楢葉町におけるまちづくり</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専門家</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327931" y="2977731"/>
            <a:ext cx="2033426"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笑ふるタウンならは商業施設</a:t>
            </a:r>
            <a:endParaRPr lang="ja-JP" altLang="en-US"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5129109" y="3498294"/>
            <a:ext cx="4360394" cy="2811026"/>
          </a:xfrm>
          <a:prstGeom prst="rect">
            <a:avLst/>
          </a:prstGeom>
        </p:spPr>
        <p:txBody>
          <a:bodyPr wrap="square">
            <a:spAutoFit/>
          </a:bodyPr>
          <a:lstStyle/>
          <a:p>
            <a:pPr marL="182563" indent="-182563">
              <a:lnSpc>
                <a:spcPts val="2000"/>
              </a:lnSpc>
              <a:spcAft>
                <a:spcPts val="600"/>
              </a:spcAft>
            </a:pPr>
            <a:r>
              <a:rPr lang="ja-JP" altLang="en-US" sz="1800" dirty="0" smtClean="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まちづくり専門家支援の先行事例。</a:t>
            </a:r>
            <a:r>
              <a:rPr lang="ja-JP" altLang="en-US" sz="1800" u="sng" dirty="0">
                <a:latin typeface="Meiryo UI" panose="020B0604030504040204" pitchFamily="50" charset="-128"/>
                <a:ea typeface="Meiryo UI" panose="020B0604030504040204" pitchFamily="50" charset="-128"/>
              </a:rPr>
              <a:t>他の自治体におけるまちづくり専門家支援の積極的な活用の機運醸成に貢献</a:t>
            </a:r>
            <a:r>
              <a:rPr lang="ja-JP" altLang="en-US" sz="1800" dirty="0">
                <a:latin typeface="Meiryo UI" panose="020B0604030504040204" pitchFamily="50" charset="-128"/>
                <a:ea typeface="Meiryo UI" panose="020B0604030504040204" pitchFamily="50" charset="-128"/>
              </a:rPr>
              <a:t>。</a:t>
            </a:r>
          </a:p>
          <a:p>
            <a:pPr marL="182563" indent="-182563">
              <a:lnSpc>
                <a:spcPts val="2000"/>
              </a:lnSpc>
              <a:spcAft>
                <a:spcPts val="600"/>
              </a:spcAft>
            </a:pPr>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伴走型（ハンズオン）の</a:t>
            </a:r>
            <a:r>
              <a:rPr lang="ja-JP" altLang="en-US" sz="1800" dirty="0">
                <a:latin typeface="Meiryo UI" panose="020B0604030504040204" pitchFamily="50" charset="-128"/>
                <a:ea typeface="Meiryo UI" panose="020B0604030504040204" pitchFamily="50" charset="-128"/>
              </a:rPr>
              <a:t>支援を実施。支援先担当課室間の意思決定をサポートすることで、</a:t>
            </a:r>
            <a:r>
              <a:rPr lang="ja-JP" altLang="en-US" sz="1800" u="sng" dirty="0">
                <a:latin typeface="Meiryo UI" panose="020B0604030504040204" pitchFamily="50" charset="-128"/>
                <a:ea typeface="Meiryo UI" panose="020B0604030504040204" pitchFamily="50" charset="-128"/>
              </a:rPr>
              <a:t>進捗が遅れていた公設</a:t>
            </a:r>
            <a:r>
              <a:rPr lang="ja-JP" altLang="en-US" sz="1800" u="sng" dirty="0" smtClean="0">
                <a:latin typeface="Meiryo UI" panose="020B0604030504040204" pitchFamily="50" charset="-128"/>
                <a:ea typeface="Meiryo UI" panose="020B0604030504040204" pitchFamily="50" charset="-128"/>
              </a:rPr>
              <a:t>施設「笑ふるタウンならは」の開業に貢献</a:t>
            </a:r>
            <a:r>
              <a:rPr lang="ja-JP" altLang="en-US" sz="1800" dirty="0" smtClean="0">
                <a:latin typeface="Meiryo UI" panose="020B0604030504040204" pitchFamily="50" charset="-128"/>
                <a:ea typeface="Meiryo UI" panose="020B0604030504040204" pitchFamily="50" charset="-128"/>
              </a:rPr>
              <a:t>する</a:t>
            </a:r>
            <a:r>
              <a:rPr lang="ja-JP" altLang="en-US" sz="1800" dirty="0">
                <a:latin typeface="Meiryo UI" panose="020B0604030504040204" pitchFamily="50" charset="-128"/>
                <a:ea typeface="Meiryo UI" panose="020B0604030504040204" pitchFamily="50" charset="-128"/>
              </a:rPr>
              <a:t>とともに、</a:t>
            </a:r>
            <a:r>
              <a:rPr lang="ja-JP" altLang="en-US" sz="1800" u="sng" dirty="0">
                <a:latin typeface="Meiryo UI" panose="020B0604030504040204" pitchFamily="50" charset="-128"/>
                <a:ea typeface="Meiryo UI" panose="020B0604030504040204" pitchFamily="50" charset="-128"/>
              </a:rPr>
              <a:t>施設の自立的な運営を行える体制を構築</a:t>
            </a:r>
            <a:r>
              <a:rPr lang="ja-JP" altLang="en-US" sz="1800" u="sng" dirty="0" smtClean="0">
                <a:latin typeface="Meiryo UI" panose="020B0604030504040204" pitchFamily="50" charset="-128"/>
                <a:ea typeface="Meiryo UI" panose="020B0604030504040204" pitchFamily="50" charset="-128"/>
              </a:rPr>
              <a:t>。</a:t>
            </a:r>
            <a:endParaRPr lang="en-US" altLang="ja-JP" sz="1800" u="sng" dirty="0" smtClean="0">
              <a:latin typeface="Meiryo UI" panose="020B0604030504040204" pitchFamily="50" charset="-128"/>
              <a:ea typeface="Meiryo UI" panose="020B0604030504040204" pitchFamily="50" charset="-128"/>
            </a:endParaRPr>
          </a:p>
          <a:p>
            <a:pPr marL="182563" indent="-182563">
              <a:lnSpc>
                <a:spcPts val="2000"/>
              </a:lnSpc>
              <a:spcAft>
                <a:spcPts val="600"/>
              </a:spcAft>
            </a:pPr>
            <a:r>
              <a:rPr lang="ja-JP" altLang="en-US" sz="1800" dirty="0" smtClean="0">
                <a:latin typeface="Meiryo UI" panose="020B0604030504040204" pitchFamily="50" charset="-128"/>
                <a:ea typeface="Meiryo UI" panose="020B0604030504040204" pitchFamily="50" charset="-128"/>
              </a:rPr>
              <a:t>○今後の支援において、近接</a:t>
            </a:r>
            <a:r>
              <a:rPr lang="ja-JP" altLang="en-US" sz="1800" dirty="0">
                <a:latin typeface="Meiryo UI" panose="020B0604030504040204" pitchFamily="50" charset="-128"/>
                <a:ea typeface="Meiryo UI" panose="020B0604030504040204" pitchFamily="50" charset="-128"/>
              </a:rPr>
              <a:t>する商業施設と</a:t>
            </a:r>
            <a:r>
              <a:rPr lang="ja-JP" altLang="en-US" sz="1800" dirty="0" smtClean="0">
                <a:latin typeface="Meiryo UI" panose="020B0604030504040204" pitchFamily="50" charset="-128"/>
                <a:ea typeface="Meiryo UI" panose="020B0604030504040204" pitchFamily="50" charset="-128"/>
              </a:rPr>
              <a:t>の競合が</a:t>
            </a:r>
            <a:r>
              <a:rPr lang="ja-JP" altLang="en-US" sz="1800" dirty="0">
                <a:latin typeface="Meiryo UI" panose="020B0604030504040204" pitchFamily="50" charset="-128"/>
                <a:ea typeface="Meiryo UI" panose="020B0604030504040204" pitchFamily="50" charset="-128"/>
              </a:rPr>
              <a:t>長期的な課題</a:t>
            </a:r>
            <a:r>
              <a:rPr lang="ja-JP" altLang="en-US" sz="1800" dirty="0" smtClean="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411467" y="2993353"/>
            <a:ext cx="2078037"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交流館</a:t>
            </a:r>
            <a:endParaRPr lang="ja-JP" altLang="en-US" sz="120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5361750" y="1558522"/>
            <a:ext cx="1927599" cy="1296144"/>
          </a:xfrm>
          <a:prstGeom prst="rect">
            <a:avLst/>
          </a:prstGeom>
        </p:spPr>
      </p:pic>
      <p:sp>
        <p:nvSpPr>
          <p:cNvPr id="17" name="正方形/長方形 16"/>
          <p:cNvSpPr/>
          <p:nvPr/>
        </p:nvSpPr>
        <p:spPr>
          <a:xfrm>
            <a:off x="344488" y="836713"/>
            <a:ext cx="4536504" cy="5660022"/>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732603" y="959777"/>
            <a:ext cx="3879500" cy="451406"/>
          </a:xfrm>
          <a:prstGeom prst="rect">
            <a:avLst/>
          </a:prstGeom>
          <a:noFill/>
        </p:spPr>
        <p:txBody>
          <a:bodyPr wrap="square" rtlCol="0">
            <a:spAutoFit/>
          </a:bodyPr>
          <a:lstStyle/>
          <a:p>
            <a:pPr algn="ctr">
              <a:lnSpc>
                <a:spcPts val="2800"/>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葛尾村におけるまちづくり</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専門家</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504728" y="2995336"/>
            <a:ext cx="2420197"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むらづくり組織等検討</a:t>
            </a:r>
            <a:r>
              <a:rPr lang="ja-JP" altLang="en-US" sz="1200" dirty="0" smtClean="0">
                <a:latin typeface="Meiryo UI" panose="020B0604030504040204" pitchFamily="50" charset="-128"/>
                <a:ea typeface="Meiryo UI" panose="020B0604030504040204" pitchFamily="50" charset="-128"/>
              </a:rPr>
              <a:t>委員会の様子</a:t>
            </a:r>
            <a:endParaRPr lang="ja-JP" altLang="en-US" sz="1200" dirty="0">
              <a:latin typeface="Meiryo UI" panose="020B0604030504040204" pitchFamily="50" charset="-128"/>
              <a:ea typeface="Meiryo UI" panose="020B0604030504040204" pitchFamily="50" charset="-128"/>
            </a:endParaRPr>
          </a:p>
        </p:txBody>
      </p:sp>
      <p:sp>
        <p:nvSpPr>
          <p:cNvPr id="20" name="正方形/長方形 19"/>
          <p:cNvSpPr/>
          <p:nvPr/>
        </p:nvSpPr>
        <p:spPr>
          <a:xfrm>
            <a:off x="427865" y="3526894"/>
            <a:ext cx="4409195" cy="2926442"/>
          </a:xfrm>
          <a:prstGeom prst="rect">
            <a:avLst/>
          </a:prstGeom>
        </p:spPr>
        <p:txBody>
          <a:bodyPr wrap="square">
            <a:spAutoFit/>
          </a:bodyPr>
          <a:lstStyle/>
          <a:p>
            <a:pPr marL="182563" indent="-182563">
              <a:lnSpc>
                <a:spcPts val="1900"/>
              </a:lnSpc>
              <a:spcAft>
                <a:spcPts val="600"/>
              </a:spcAft>
            </a:pPr>
            <a:r>
              <a:rPr lang="ja-JP" altLang="en-US" sz="1800" dirty="0" smtClean="0">
                <a:latin typeface="Meiryo UI" panose="020B0604030504040204" pitchFamily="50" charset="-128"/>
                <a:ea typeface="Meiryo UI" panose="020B0604030504040204" pitchFamily="50" charset="-128"/>
              </a:rPr>
              <a:t>○村営</a:t>
            </a:r>
            <a:r>
              <a:rPr lang="ja-JP" altLang="en-US" sz="1800" dirty="0">
                <a:latin typeface="Meiryo UI" panose="020B0604030504040204" pitchFamily="50" charset="-128"/>
                <a:ea typeface="Meiryo UI" panose="020B0604030504040204" pitchFamily="50" charset="-128"/>
              </a:rPr>
              <a:t>施設の管理運営を行う組織として、平成</a:t>
            </a:r>
            <a:r>
              <a:rPr lang="en-US" altLang="ja-JP" sz="1800" dirty="0">
                <a:latin typeface="Meiryo UI" panose="020B0604030504040204" pitchFamily="50" charset="-128"/>
                <a:ea typeface="Meiryo UI" panose="020B0604030504040204" pitchFamily="50" charset="-128"/>
              </a:rPr>
              <a:t>29</a:t>
            </a:r>
            <a:r>
              <a:rPr lang="ja-JP" altLang="en-US" sz="1800" dirty="0">
                <a:latin typeface="Meiryo UI" panose="020B0604030504040204" pitchFamily="50" charset="-128"/>
                <a:ea typeface="Meiryo UI" panose="020B0604030504040204" pitchFamily="50" charset="-128"/>
              </a:rPr>
              <a:t>年度中に</a:t>
            </a:r>
            <a:r>
              <a:rPr lang="ja-JP" altLang="en-US" sz="1800" u="sng" dirty="0">
                <a:latin typeface="Meiryo UI" panose="020B0604030504040204" pitchFamily="50" charset="-128"/>
                <a:ea typeface="Meiryo UI" panose="020B0604030504040204" pitchFamily="50" charset="-128"/>
              </a:rPr>
              <a:t>まちづくり会社の設立</a:t>
            </a:r>
            <a:r>
              <a:rPr lang="ja-JP" altLang="en-US" sz="1800" dirty="0">
                <a:latin typeface="Meiryo UI" panose="020B0604030504040204" pitchFamily="50" charset="-128"/>
                <a:ea typeface="Meiryo UI" panose="020B0604030504040204" pitchFamily="50" charset="-128"/>
              </a:rPr>
              <a:t>を目指していたが、経験・知見が無かったことから支援の要請があり、支援を開始。</a:t>
            </a:r>
          </a:p>
          <a:p>
            <a:pPr marL="182563" indent="-182563">
              <a:lnSpc>
                <a:spcPts val="1900"/>
              </a:lnSpc>
              <a:spcAft>
                <a:spcPts val="600"/>
              </a:spcAft>
            </a:pPr>
            <a:r>
              <a:rPr lang="ja-JP" altLang="en-US" sz="1800" dirty="0" smtClean="0">
                <a:latin typeface="Meiryo UI" panose="020B0604030504040204" pitchFamily="50" charset="-128"/>
                <a:ea typeface="Meiryo UI" panose="020B0604030504040204" pitchFamily="50" charset="-128"/>
              </a:rPr>
              <a:t>○村</a:t>
            </a:r>
            <a:r>
              <a:rPr lang="ja-JP" altLang="en-US" sz="1800" dirty="0">
                <a:latin typeface="Meiryo UI" panose="020B0604030504040204" pitchFamily="50" charset="-128"/>
                <a:ea typeface="Meiryo UI" panose="020B0604030504040204" pitchFamily="50" charset="-128"/>
              </a:rPr>
              <a:t>内外関係者との密な対話を通じて信頼関係を構築し、</a:t>
            </a:r>
            <a:r>
              <a:rPr lang="ja-JP" altLang="en-US" sz="1800" u="sng" dirty="0">
                <a:latin typeface="Meiryo UI" panose="020B0604030504040204" pitchFamily="50" charset="-128"/>
                <a:ea typeface="Meiryo UI" panose="020B0604030504040204" pitchFamily="50" charset="-128"/>
              </a:rPr>
              <a:t>村役場職員と地元キーマンとの橋渡し</a:t>
            </a:r>
            <a:r>
              <a:rPr lang="ja-JP" altLang="en-US" sz="1800" dirty="0">
                <a:latin typeface="Meiryo UI" panose="020B0604030504040204" pitchFamily="50" charset="-128"/>
                <a:ea typeface="Meiryo UI" panose="020B0604030504040204" pitchFamily="50" charset="-128"/>
              </a:rPr>
              <a:t>が行いやすい環境を整備</a:t>
            </a:r>
            <a:r>
              <a:rPr lang="ja-JP" altLang="en-US" sz="1800" dirty="0" smtClean="0">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a:p>
            <a:pPr marL="182563" indent="-182563">
              <a:lnSpc>
                <a:spcPts val="1900"/>
              </a:lnSpc>
              <a:spcAft>
                <a:spcPts val="600"/>
              </a:spcAft>
            </a:pPr>
            <a:r>
              <a:rPr lang="ja-JP" altLang="en-US" sz="1800" dirty="0" smtClean="0">
                <a:latin typeface="Meiryo UI" panose="020B0604030504040204" pitchFamily="50" charset="-128"/>
                <a:ea typeface="Meiryo UI" panose="020B0604030504040204" pitchFamily="50" charset="-128"/>
              </a:rPr>
              <a:t>○</a:t>
            </a:r>
            <a:r>
              <a:rPr lang="ja-JP" altLang="en-US" sz="1800" u="sng" dirty="0" smtClean="0">
                <a:latin typeface="Meiryo UI" panose="020B0604030504040204" pitchFamily="50" charset="-128"/>
                <a:ea typeface="Meiryo UI" panose="020B0604030504040204" pitchFamily="50" charset="-128"/>
              </a:rPr>
              <a:t>平成</a:t>
            </a:r>
            <a:r>
              <a:rPr lang="en-US" altLang="ja-JP" sz="1800" u="sng" dirty="0" smtClean="0">
                <a:latin typeface="Meiryo UI" panose="020B0604030504040204" pitchFamily="50" charset="-128"/>
                <a:ea typeface="Meiryo UI" panose="020B0604030504040204" pitchFamily="50" charset="-128"/>
              </a:rPr>
              <a:t>29</a:t>
            </a:r>
            <a:r>
              <a:rPr lang="ja-JP" altLang="en-US" sz="1800" u="sng" dirty="0" smtClean="0">
                <a:latin typeface="Meiryo UI" panose="020B0604030504040204" pitchFamily="50" charset="-128"/>
                <a:ea typeface="Meiryo UI" panose="020B0604030504040204" pitchFamily="50" charset="-128"/>
              </a:rPr>
              <a:t>年度中に「</a:t>
            </a:r>
            <a:r>
              <a:rPr lang="ja-JP" altLang="en-US" sz="1800" u="sng" dirty="0">
                <a:latin typeface="Meiryo UI" panose="020B0604030504040204" pitchFamily="50" charset="-128"/>
                <a:ea typeface="Meiryo UI" panose="020B0604030504040204" pitchFamily="50" charset="-128"/>
              </a:rPr>
              <a:t>一般社団法人葛尾むらづくり公社」の設立</a:t>
            </a:r>
            <a:r>
              <a:rPr lang="ja-JP" altLang="en-US" sz="1800" dirty="0">
                <a:latin typeface="Meiryo UI" panose="020B0604030504040204" pitchFamily="50" charset="-128"/>
                <a:ea typeface="Meiryo UI" panose="020B0604030504040204" pitchFamily="50" charset="-128"/>
              </a:rPr>
              <a:t>に漕ぎつけるとともに、</a:t>
            </a:r>
            <a:r>
              <a:rPr lang="ja-JP" altLang="en-US" sz="1800" u="sng" dirty="0">
                <a:latin typeface="Meiryo UI" panose="020B0604030504040204" pitchFamily="50" charset="-128"/>
                <a:ea typeface="Meiryo UI" panose="020B0604030504040204" pitchFamily="50" charset="-128"/>
              </a:rPr>
              <a:t>村民参加型の公共事業等にも着手</a:t>
            </a:r>
            <a:r>
              <a:rPr lang="ja-JP" altLang="en-US" sz="1800" dirty="0">
                <a:latin typeface="Meiryo UI" panose="020B0604030504040204" pitchFamily="50" charset="-128"/>
                <a:ea typeface="Meiryo UI" panose="020B0604030504040204" pitchFamily="50" charset="-128"/>
              </a:rPr>
              <a:t>し、村の復興加速に</a:t>
            </a:r>
            <a:r>
              <a:rPr lang="ja-JP" altLang="en-US" sz="1800" dirty="0" smtClean="0">
                <a:latin typeface="Meiryo UI" panose="020B0604030504040204" pitchFamily="50" charset="-128"/>
                <a:ea typeface="Meiryo UI" panose="020B0604030504040204" pitchFamily="50" charset="-128"/>
              </a:rPr>
              <a:t>貢献。</a:t>
            </a:r>
            <a:endParaRPr lang="ja-JP" altLang="en-US" sz="1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44527" y="3000656"/>
            <a:ext cx="2060284" cy="284328"/>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葛尾村</a:t>
            </a:r>
            <a:r>
              <a:rPr lang="zh-TW" altLang="en-US" sz="1200" dirty="0" smtClean="0">
                <a:latin typeface="Meiryo UI" panose="020B0604030504040204" pitchFamily="50" charset="-128"/>
                <a:ea typeface="Meiryo UI" panose="020B0604030504040204" pitchFamily="50" charset="-128"/>
              </a:rPr>
              <a:t>復興</a:t>
            </a:r>
            <a:r>
              <a:rPr lang="zh-TW" altLang="en-US" sz="1200" dirty="0">
                <a:latin typeface="Meiryo UI" panose="020B0604030504040204" pitchFamily="50" charset="-128"/>
                <a:ea typeface="Meiryo UI" panose="020B0604030504040204" pitchFamily="50" charset="-128"/>
              </a:rPr>
              <a:t>交流館全景</a:t>
            </a:r>
          </a:p>
        </p:txBody>
      </p:sp>
      <p:pic>
        <p:nvPicPr>
          <p:cNvPr id="23" name="図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527" y="1556792"/>
            <a:ext cx="2060284" cy="1310297"/>
          </a:xfrm>
          <a:prstGeom prst="rect">
            <a:avLst/>
          </a:prstGeom>
        </p:spPr>
      </p:pic>
      <p:pic>
        <p:nvPicPr>
          <p:cNvPr id="24" name="図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8827" y="1562670"/>
            <a:ext cx="1971565" cy="1305842"/>
          </a:xfrm>
          <a:prstGeom prst="rect">
            <a:avLst/>
          </a:prstGeom>
        </p:spPr>
      </p:pic>
      <p:pic>
        <p:nvPicPr>
          <p:cNvPr id="27" name="図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05373" y="1561410"/>
            <a:ext cx="1777861" cy="1283713"/>
          </a:xfrm>
          <a:prstGeom prst="rect">
            <a:avLst/>
          </a:prstGeom>
        </p:spPr>
      </p:pic>
    </p:spTree>
    <p:extLst>
      <p:ext uri="{BB962C8B-B14F-4D97-AF65-F5344CB8AC3E}">
        <p14:creationId xmlns:p14="http://schemas.microsoft.com/office/powerpoint/2010/main" val="151926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5892" y="720869"/>
            <a:ext cx="9694217" cy="1175945"/>
          </a:xfrm>
          <a:prstGeom prst="rect">
            <a:avLst/>
          </a:prstGeom>
          <a:ln/>
        </p:spPr>
        <p:style>
          <a:lnRef idx="2">
            <a:schemeClr val="accent6"/>
          </a:lnRef>
          <a:fillRef idx="1">
            <a:schemeClr val="lt1"/>
          </a:fillRef>
          <a:effectRef idx="0">
            <a:schemeClr val="accent6"/>
          </a:effectRef>
          <a:fontRef idx="minor">
            <a:schemeClr val="dk1"/>
          </a:fontRef>
        </p:style>
        <p:txBody>
          <a:bodyPr wrap="square" tIns="72000" bIns="72000" anchor="ctr">
            <a:spAutoFit/>
          </a:bodyPr>
          <a:lstStyle/>
          <a:p>
            <a:pPr marL="268288" indent="-268288" algn="just">
              <a:lnSpc>
                <a:spcPct val="150000"/>
              </a:lnSpc>
              <a:spcAft>
                <a:spcPts val="600"/>
              </a:spcAft>
              <a:tabLst>
                <a:tab pos="9420225" algn="l"/>
              </a:tabLs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〇前例のない状況下で、官民合同</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チーム</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はこれまでの</a:t>
            </a:r>
            <a:r>
              <a:rPr lang="ja-JP" altLang="en-US" sz="2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常識</a:t>
            </a:r>
            <a:r>
              <a:rPr lang="ja-JP" altLang="en-US" sz="2400" u="sng"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にとらわれない手法</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で支援を実施。</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105892" y="84503"/>
            <a:ext cx="9694217"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福島相双復興推進機構（官民合同チーム</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支援の特徴</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682160" y="6493796"/>
            <a:ext cx="2311400" cy="365125"/>
          </a:xfrm>
        </p:spPr>
        <p:txBody>
          <a:bodyPr/>
          <a:lstStyle/>
          <a:p>
            <a:fld id="{8EA630E9-1B0A-4B1D-BA36-D058A3B76EFC}" type="slidenum">
              <a:rPr lang="ja-JP" altLang="en-US" smtClean="0">
                <a:solidFill>
                  <a:prstClr val="black">
                    <a:tint val="75000"/>
                  </a:prstClr>
                </a:solidFill>
              </a:rPr>
              <a:pPr/>
              <a:t>2</a:t>
            </a:fld>
            <a:endParaRPr lang="ja-JP" altLang="en-US" dirty="0">
              <a:solidFill>
                <a:prstClr val="black">
                  <a:tint val="75000"/>
                </a:prstClr>
              </a:solidFill>
            </a:endParaRPr>
          </a:p>
        </p:txBody>
      </p:sp>
      <p:sp>
        <p:nvSpPr>
          <p:cNvPr id="3" name="正方形/長方形 2"/>
          <p:cNvSpPr/>
          <p:nvPr/>
        </p:nvSpPr>
        <p:spPr>
          <a:xfrm>
            <a:off x="200472" y="2420888"/>
            <a:ext cx="9505056" cy="357020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60363" indent="-360363" algn="just">
              <a:lnSpc>
                <a:spcPct val="150000"/>
              </a:lnSpc>
              <a:spcAft>
                <a:spcPts val="600"/>
              </a:spcAft>
              <a:tabLst>
                <a:tab pos="9420225" algn="l"/>
              </a:tabLs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受け身</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ではなく、原発事故で被災した</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市町村の全事業者</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個別訪問・相談を実施。</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360363" algn="just">
              <a:lnSpc>
                <a:spcPct val="150000"/>
              </a:lnSpc>
              <a:spcAft>
                <a:spcPts val="600"/>
              </a:spcAft>
              <a:tabLst>
                <a:tab pos="9420225" algn="l"/>
              </a:tabLs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②単純に支援策を紹介するだけでなく、個者の事情に合わせ、時には家族会議に参加するなど、事業者にとことん寄り添った支援の実施。</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363" indent="-360363" algn="just">
              <a:lnSpc>
                <a:spcPct val="150000"/>
              </a:lnSpc>
              <a:spcAft>
                <a:spcPts val="600"/>
              </a:spcAft>
              <a:tabLst>
                <a:tab pos="9420225" algn="l"/>
              </a:tabLs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③事業者の声を受け、政府と協議して様々な自立支援策を措置するとともに、支援対象を営農再開支援やまちづくり支援へと変化・拡大して実施。</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7696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5921" y="2348880"/>
            <a:ext cx="9214155" cy="1327824"/>
          </a:xfrm>
          <a:prstGeom prst="rect">
            <a:avLst/>
          </a:prstGeom>
          <a:noFill/>
        </p:spPr>
        <p:txBody>
          <a:bodyPr wrap="square" lIns="95782" tIns="47891" rIns="95782" bIns="47891" rtlCol="0">
            <a:spAutoFit/>
          </a:bodyPr>
          <a:lstStyle/>
          <a:p>
            <a:pPr algn="ctr"/>
            <a:r>
              <a:rPr lang="ja-JP" altLang="en-US" sz="4000" dirty="0">
                <a:latin typeface="ＭＳ Ｐゴシック" panose="020B0600070205080204" pitchFamily="50" charset="-128"/>
                <a:cs typeface="メイリオ" panose="020B0604030504040204" pitchFamily="50" charset="-128"/>
              </a:rPr>
              <a:t>６</a:t>
            </a:r>
            <a:r>
              <a:rPr lang="ja-JP" altLang="en-US" sz="4000" dirty="0" smtClean="0">
                <a:latin typeface="ＭＳ Ｐゴシック" panose="020B0600070205080204" pitchFamily="50" charset="-128"/>
                <a:cs typeface="メイリオ" panose="020B0604030504040204" pitchFamily="50" charset="-128"/>
              </a:rPr>
              <a:t>．</a:t>
            </a:r>
            <a:r>
              <a:rPr lang="ja-JP" altLang="en-US" sz="4000" dirty="0">
                <a:latin typeface="ＭＳ Ｐゴシック" panose="020B0600070205080204" pitchFamily="50" charset="-128"/>
                <a:cs typeface="メイリオ" panose="020B0604030504040204" pitchFamily="50" charset="-128"/>
              </a:rPr>
              <a:t>外部人材・資本の呼込み</a:t>
            </a:r>
            <a:r>
              <a:rPr lang="ja-JP" altLang="en-US" sz="4000" dirty="0" smtClean="0">
                <a:latin typeface="ＭＳ Ｐゴシック" panose="020B0600070205080204" pitchFamily="50" charset="-128"/>
                <a:cs typeface="メイリオ" panose="020B0604030504040204" pitchFamily="50" charset="-128"/>
              </a:rPr>
              <a:t>と</a:t>
            </a:r>
            <a:endParaRPr lang="en-US" altLang="ja-JP" sz="4000" dirty="0" smtClean="0">
              <a:latin typeface="ＭＳ Ｐゴシック" panose="020B0600070205080204" pitchFamily="50" charset="-128"/>
              <a:cs typeface="メイリオ" panose="020B0604030504040204" pitchFamily="50" charset="-128"/>
            </a:endParaRPr>
          </a:p>
          <a:p>
            <a:pPr algn="ctr"/>
            <a:r>
              <a:rPr lang="ja-JP" altLang="en-US" sz="4000" dirty="0" smtClean="0">
                <a:latin typeface="ＭＳ Ｐゴシック" panose="020B0600070205080204" pitchFamily="50" charset="-128"/>
                <a:cs typeface="メイリオ" panose="020B0604030504040204" pitchFamily="50" charset="-128"/>
              </a:rPr>
              <a:t>新しい</a:t>
            </a:r>
            <a:r>
              <a:rPr lang="ja-JP" altLang="en-US" sz="4000" dirty="0">
                <a:latin typeface="ＭＳ Ｐゴシック" panose="020B0600070205080204" pitchFamily="50" charset="-128"/>
                <a:cs typeface="メイリオ" panose="020B0604030504040204" pitchFamily="50" charset="-128"/>
              </a:rPr>
              <a:t>地域づくり</a:t>
            </a:r>
          </a:p>
        </p:txBody>
      </p:sp>
      <p:sp>
        <p:nvSpPr>
          <p:cNvPr id="2" name="スライド番号プレースホルダー 1"/>
          <p:cNvSpPr>
            <a:spLocks noGrp="1"/>
          </p:cNvSpPr>
          <p:nvPr>
            <p:ph type="sldNum" sz="quarter" idx="12"/>
          </p:nvPr>
        </p:nvSpPr>
        <p:spPr>
          <a:xfrm>
            <a:off x="7594600" y="6465403"/>
            <a:ext cx="2311400" cy="365125"/>
          </a:xfrm>
        </p:spPr>
        <p:txBody>
          <a:bodyPr/>
          <a:lstStyle/>
          <a:p>
            <a:fld id="{8EA630E9-1B0A-4B1D-BA36-D058A3B76EFC}" type="slidenum">
              <a:rPr lang="ja-JP" altLang="en-US" smtClean="0">
                <a:solidFill>
                  <a:prstClr val="black">
                    <a:tint val="75000"/>
                  </a:prstClr>
                </a:solidFill>
              </a:rPr>
              <a:pPr/>
              <a:t>29</a:t>
            </a:fld>
            <a:endParaRPr lang="ja-JP" altLang="en-US" dirty="0">
              <a:solidFill>
                <a:prstClr val="black">
                  <a:tint val="75000"/>
                </a:prstClr>
              </a:solidFill>
            </a:endParaRPr>
          </a:p>
        </p:txBody>
      </p:sp>
    </p:spTree>
    <p:extLst>
      <p:ext uri="{BB962C8B-B14F-4D97-AF65-F5344CB8AC3E}">
        <p14:creationId xmlns:p14="http://schemas.microsoft.com/office/powerpoint/2010/main" val="2993783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7">
            <a:extLst>
              <a:ext uri="{FF2B5EF4-FFF2-40B4-BE49-F238E27FC236}">
                <a16:creationId xmlns:a16="http://schemas.microsoft.com/office/drawing/2014/main" id="{67E625E6-ADDE-4026-9D0A-A07CD001D285}"/>
              </a:ext>
            </a:extLst>
          </p:cNvPr>
          <p:cNvSpPr>
            <a:spLocks noChangeArrowheads="1"/>
          </p:cNvSpPr>
          <p:nvPr/>
        </p:nvSpPr>
        <p:spPr bwMode="auto">
          <a:xfrm>
            <a:off x="5683537" y="6093296"/>
            <a:ext cx="4032448" cy="738730"/>
          </a:xfrm>
          <a:custGeom>
            <a:avLst/>
            <a:gdLst>
              <a:gd name="T0" fmla="*/ 0 w 864235"/>
              <a:gd name="T1" fmla="*/ 862090 h 864235"/>
              <a:gd name="T2" fmla="*/ 862090 w 864235"/>
              <a:gd name="T3" fmla="*/ 862090 h 864235"/>
              <a:gd name="T4" fmla="*/ 862090 w 864235"/>
              <a:gd name="T5" fmla="*/ 0 h 864235"/>
              <a:gd name="T6" fmla="*/ 0 w 864235"/>
              <a:gd name="T7" fmla="*/ 0 h 864235"/>
              <a:gd name="T8" fmla="*/ 0 w 864235"/>
              <a:gd name="T9" fmla="*/ 862090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3993"/>
                </a:moveTo>
                <a:lnTo>
                  <a:pt x="863993" y="863993"/>
                </a:lnTo>
                <a:lnTo>
                  <a:pt x="863993" y="0"/>
                </a:lnTo>
                <a:lnTo>
                  <a:pt x="0" y="0"/>
                </a:lnTo>
                <a:lnTo>
                  <a:pt x="0" y="863993"/>
                </a:lnTo>
                <a:close/>
              </a:path>
            </a:pathLst>
          </a:custGeom>
          <a:solidFill>
            <a:srgbClr val="C8E6E6"/>
          </a:solidFill>
          <a:ln>
            <a:noFill/>
          </a:ln>
          <a:extLst/>
        </p:spPr>
        <p:txBody>
          <a:bodyPr lIns="0" tIns="0" rIns="0" bIns="0"/>
          <a:lstStyle/>
          <a:p>
            <a:pPr eaLnBrk="1" hangingPunct="1">
              <a:buSzPct val="100000"/>
              <a:defRPr/>
            </a:pPr>
            <a:endParaRPr lang="ja-JP" altLang="en-US" sz="2215"/>
          </a:p>
        </p:txBody>
      </p:sp>
      <p:sp>
        <p:nvSpPr>
          <p:cNvPr id="51" name="object 7">
            <a:extLst>
              <a:ext uri="{FF2B5EF4-FFF2-40B4-BE49-F238E27FC236}">
                <a16:creationId xmlns:a16="http://schemas.microsoft.com/office/drawing/2014/main" id="{806E77E1-DCEE-4EFE-BBEF-1BFC3C68DC3A}"/>
              </a:ext>
            </a:extLst>
          </p:cNvPr>
          <p:cNvSpPr>
            <a:spLocks noChangeArrowheads="1"/>
          </p:cNvSpPr>
          <p:nvPr/>
        </p:nvSpPr>
        <p:spPr bwMode="auto">
          <a:xfrm>
            <a:off x="75784" y="6100995"/>
            <a:ext cx="5002290" cy="738730"/>
          </a:xfrm>
          <a:custGeom>
            <a:avLst/>
            <a:gdLst>
              <a:gd name="T0" fmla="*/ 0 w 864235"/>
              <a:gd name="T1" fmla="*/ 862090 h 864235"/>
              <a:gd name="T2" fmla="*/ 862090 w 864235"/>
              <a:gd name="T3" fmla="*/ 862090 h 864235"/>
              <a:gd name="T4" fmla="*/ 862090 w 864235"/>
              <a:gd name="T5" fmla="*/ 0 h 864235"/>
              <a:gd name="T6" fmla="*/ 0 w 864235"/>
              <a:gd name="T7" fmla="*/ 0 h 864235"/>
              <a:gd name="T8" fmla="*/ 0 w 864235"/>
              <a:gd name="T9" fmla="*/ 862090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3993"/>
                </a:moveTo>
                <a:lnTo>
                  <a:pt x="863993" y="863993"/>
                </a:lnTo>
                <a:lnTo>
                  <a:pt x="863993" y="0"/>
                </a:lnTo>
                <a:lnTo>
                  <a:pt x="0" y="0"/>
                </a:lnTo>
                <a:lnTo>
                  <a:pt x="0" y="863993"/>
                </a:lnTo>
                <a:close/>
              </a:path>
            </a:pathLst>
          </a:custGeom>
          <a:solidFill>
            <a:srgbClr val="C8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SzPct val="100000"/>
              <a:defRPr/>
            </a:pPr>
            <a:endParaRPr lang="ja-JP" altLang="en-US" sz="2215"/>
          </a:p>
        </p:txBody>
      </p:sp>
      <p:sp>
        <p:nvSpPr>
          <p:cNvPr id="32" name="object 7">
            <a:extLst>
              <a:ext uri="{FF2B5EF4-FFF2-40B4-BE49-F238E27FC236}">
                <a16:creationId xmlns:a16="http://schemas.microsoft.com/office/drawing/2014/main" id="{5815DA06-4FB9-4A7B-88DA-8885C9732F26}"/>
              </a:ext>
            </a:extLst>
          </p:cNvPr>
          <p:cNvSpPr>
            <a:spLocks noChangeArrowheads="1"/>
          </p:cNvSpPr>
          <p:nvPr/>
        </p:nvSpPr>
        <p:spPr bwMode="auto">
          <a:xfrm>
            <a:off x="66913" y="2276190"/>
            <a:ext cx="9649072" cy="3799857"/>
          </a:xfrm>
          <a:custGeom>
            <a:avLst/>
            <a:gdLst>
              <a:gd name="T0" fmla="*/ 0 w 864235"/>
              <a:gd name="T1" fmla="*/ 862090 h 864235"/>
              <a:gd name="T2" fmla="*/ 862090 w 864235"/>
              <a:gd name="T3" fmla="*/ 862090 h 864235"/>
              <a:gd name="T4" fmla="*/ 862090 w 864235"/>
              <a:gd name="T5" fmla="*/ 0 h 864235"/>
              <a:gd name="T6" fmla="*/ 0 w 864235"/>
              <a:gd name="T7" fmla="*/ 0 h 864235"/>
              <a:gd name="T8" fmla="*/ 0 w 864235"/>
              <a:gd name="T9" fmla="*/ 862090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3993"/>
                </a:moveTo>
                <a:lnTo>
                  <a:pt x="863993" y="863993"/>
                </a:lnTo>
                <a:lnTo>
                  <a:pt x="863993" y="0"/>
                </a:lnTo>
                <a:lnTo>
                  <a:pt x="0" y="0"/>
                </a:lnTo>
                <a:lnTo>
                  <a:pt x="0" y="863993"/>
                </a:lnTo>
                <a:close/>
              </a:path>
            </a:pathLst>
          </a:custGeom>
          <a:solidFill>
            <a:srgbClr val="C8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SzPct val="100000"/>
              <a:defRPr/>
            </a:pPr>
            <a:endParaRPr lang="ja-JP" altLang="en-US" sz="2215"/>
          </a:p>
        </p:txBody>
      </p:sp>
      <p:sp>
        <p:nvSpPr>
          <p:cNvPr id="30" name="object 7">
            <a:extLst>
              <a:ext uri="{FF2B5EF4-FFF2-40B4-BE49-F238E27FC236}">
                <a16:creationId xmlns:a16="http://schemas.microsoft.com/office/drawing/2014/main" id="{A12F8CCF-68B8-4073-99F9-555CC73F4711}"/>
              </a:ext>
            </a:extLst>
          </p:cNvPr>
          <p:cNvSpPr>
            <a:spLocks noChangeArrowheads="1"/>
          </p:cNvSpPr>
          <p:nvPr/>
        </p:nvSpPr>
        <p:spPr bwMode="auto">
          <a:xfrm>
            <a:off x="66913" y="692695"/>
            <a:ext cx="9649072" cy="1547825"/>
          </a:xfrm>
          <a:custGeom>
            <a:avLst/>
            <a:gdLst>
              <a:gd name="T0" fmla="*/ 0 w 864235"/>
              <a:gd name="T1" fmla="*/ 862090 h 864235"/>
              <a:gd name="T2" fmla="*/ 862090 w 864235"/>
              <a:gd name="T3" fmla="*/ 862090 h 864235"/>
              <a:gd name="T4" fmla="*/ 862090 w 864235"/>
              <a:gd name="T5" fmla="*/ 0 h 864235"/>
              <a:gd name="T6" fmla="*/ 0 w 864235"/>
              <a:gd name="T7" fmla="*/ 0 h 864235"/>
              <a:gd name="T8" fmla="*/ 0 w 864235"/>
              <a:gd name="T9" fmla="*/ 862090 h 864235"/>
              <a:gd name="T10" fmla="*/ 0 60000 65536"/>
              <a:gd name="T11" fmla="*/ 0 60000 65536"/>
              <a:gd name="T12" fmla="*/ 0 60000 65536"/>
              <a:gd name="T13" fmla="*/ 0 60000 65536"/>
              <a:gd name="T14" fmla="*/ 0 60000 65536"/>
              <a:gd name="T15" fmla="*/ 0 w 864235"/>
              <a:gd name="T16" fmla="*/ 0 h 864235"/>
              <a:gd name="T17" fmla="*/ 864235 w 864235"/>
              <a:gd name="T18" fmla="*/ 864235 h 864235"/>
            </a:gdLst>
            <a:ahLst/>
            <a:cxnLst>
              <a:cxn ang="T10">
                <a:pos x="T0" y="T1"/>
              </a:cxn>
              <a:cxn ang="T11">
                <a:pos x="T2" y="T3"/>
              </a:cxn>
              <a:cxn ang="T12">
                <a:pos x="T4" y="T5"/>
              </a:cxn>
              <a:cxn ang="T13">
                <a:pos x="T6" y="T7"/>
              </a:cxn>
              <a:cxn ang="T14">
                <a:pos x="T8" y="T9"/>
              </a:cxn>
            </a:cxnLst>
            <a:rect l="T15" t="T16" r="T17" b="T18"/>
            <a:pathLst>
              <a:path w="864235" h="864235">
                <a:moveTo>
                  <a:pt x="0" y="863993"/>
                </a:moveTo>
                <a:lnTo>
                  <a:pt x="863993" y="863993"/>
                </a:lnTo>
                <a:lnTo>
                  <a:pt x="863993" y="0"/>
                </a:lnTo>
                <a:lnTo>
                  <a:pt x="0" y="0"/>
                </a:lnTo>
                <a:lnTo>
                  <a:pt x="0" y="863993"/>
                </a:lnTo>
                <a:close/>
              </a:path>
            </a:pathLst>
          </a:custGeom>
          <a:solidFill>
            <a:srgbClr val="C8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buSzPct val="100000"/>
              <a:defRPr/>
            </a:pPr>
            <a:endParaRPr lang="ja-JP" altLang="en-US" sz="2215"/>
          </a:p>
        </p:txBody>
      </p:sp>
      <p:sp>
        <p:nvSpPr>
          <p:cNvPr id="4" name="角丸四角形 3">
            <a:extLst>
              <a:ext uri="{FF2B5EF4-FFF2-40B4-BE49-F238E27FC236}">
                <a16:creationId xmlns:a16="http://schemas.microsoft.com/office/drawing/2014/main" id="{67F7AEBA-6668-407A-B583-1CE584215E41}"/>
              </a:ext>
            </a:extLst>
          </p:cNvPr>
          <p:cNvSpPr/>
          <p:nvPr/>
        </p:nvSpPr>
        <p:spPr>
          <a:xfrm>
            <a:off x="848485" y="2428052"/>
            <a:ext cx="4292727" cy="1704233"/>
          </a:xfrm>
          <a:prstGeom prst="round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a:lstStyle/>
          <a:p>
            <a:pPr eaLnBrk="1" hangingPunct="1">
              <a:buSzPct val="100000"/>
              <a:defRPr/>
            </a:pP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a:extLst>
              <a:ext uri="{FF2B5EF4-FFF2-40B4-BE49-F238E27FC236}">
                <a16:creationId xmlns:a16="http://schemas.microsoft.com/office/drawing/2014/main" id="{4A8EEC3C-51E6-4B35-BCFC-C839F0E9C37A}"/>
              </a:ext>
            </a:extLst>
          </p:cNvPr>
          <p:cNvSpPr/>
          <p:nvPr/>
        </p:nvSpPr>
        <p:spPr>
          <a:xfrm>
            <a:off x="1254731" y="2316789"/>
            <a:ext cx="1364951" cy="325693"/>
          </a:xfrm>
          <a:prstGeom prst="roundRect">
            <a:avLst/>
          </a:prstGeom>
          <a:solidFill>
            <a:schemeClr val="accent1"/>
          </a:solidFill>
          <a:ln>
            <a:solidFill>
              <a:schemeClr val="tx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buSzPct val="1000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廃炉</a:t>
            </a:r>
          </a:p>
        </p:txBody>
      </p:sp>
      <p:sp>
        <p:nvSpPr>
          <p:cNvPr id="27" name="角丸四角形 26">
            <a:extLst>
              <a:ext uri="{FF2B5EF4-FFF2-40B4-BE49-F238E27FC236}">
                <a16:creationId xmlns:a16="http://schemas.microsoft.com/office/drawing/2014/main" id="{0C57DDBC-8312-42A7-908E-30D3C1A86D5F}"/>
              </a:ext>
            </a:extLst>
          </p:cNvPr>
          <p:cNvSpPr/>
          <p:nvPr/>
        </p:nvSpPr>
        <p:spPr>
          <a:xfrm>
            <a:off x="5251489" y="2428052"/>
            <a:ext cx="4320480" cy="1710017"/>
          </a:xfrm>
          <a:prstGeom prst="roundRect">
            <a:avLst/>
          </a:prstGeom>
          <a:solidFill>
            <a:schemeClr val="bg1"/>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a:lstStyle/>
          <a:p>
            <a:pPr>
              <a:buSzPct val="100000"/>
              <a:defRPr/>
            </a:pP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a:extLst>
              <a:ext uri="{FF2B5EF4-FFF2-40B4-BE49-F238E27FC236}">
                <a16:creationId xmlns:a16="http://schemas.microsoft.com/office/drawing/2014/main" id="{DF18BD5D-A9F9-409A-9BC8-53BA514CAF0A}"/>
              </a:ext>
            </a:extLst>
          </p:cNvPr>
          <p:cNvSpPr/>
          <p:nvPr/>
        </p:nvSpPr>
        <p:spPr>
          <a:xfrm>
            <a:off x="5686737" y="2290983"/>
            <a:ext cx="1364952" cy="335308"/>
          </a:xfrm>
          <a:prstGeom prst="round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buSzPct val="1000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ロボット</a:t>
            </a:r>
          </a:p>
        </p:txBody>
      </p:sp>
      <p:sp>
        <p:nvSpPr>
          <p:cNvPr id="34" name="角丸四角形 33">
            <a:extLst>
              <a:ext uri="{FF2B5EF4-FFF2-40B4-BE49-F238E27FC236}">
                <a16:creationId xmlns:a16="http://schemas.microsoft.com/office/drawing/2014/main" id="{D68C10DB-5A89-4AB3-8383-06552851A1AC}"/>
              </a:ext>
            </a:extLst>
          </p:cNvPr>
          <p:cNvSpPr/>
          <p:nvPr/>
        </p:nvSpPr>
        <p:spPr>
          <a:xfrm>
            <a:off x="848485" y="4321599"/>
            <a:ext cx="4299607" cy="1697476"/>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a:lstStyle/>
          <a:p>
            <a:pPr>
              <a:buSzPct val="100000"/>
              <a:defRPr/>
            </a:pP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a:extLst>
              <a:ext uri="{FF2B5EF4-FFF2-40B4-BE49-F238E27FC236}">
                <a16:creationId xmlns:a16="http://schemas.microsoft.com/office/drawing/2014/main" id="{C8D90680-9EEA-40FE-8280-6FC403D51744}"/>
              </a:ext>
            </a:extLst>
          </p:cNvPr>
          <p:cNvSpPr/>
          <p:nvPr/>
        </p:nvSpPr>
        <p:spPr>
          <a:xfrm>
            <a:off x="1254732" y="4169541"/>
            <a:ext cx="1364951" cy="312009"/>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buSzPct val="1000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エネルギー</a:t>
            </a:r>
          </a:p>
        </p:txBody>
      </p:sp>
      <p:sp>
        <p:nvSpPr>
          <p:cNvPr id="36" name="角丸四角形 35">
            <a:extLst>
              <a:ext uri="{FF2B5EF4-FFF2-40B4-BE49-F238E27FC236}">
                <a16:creationId xmlns:a16="http://schemas.microsoft.com/office/drawing/2014/main" id="{7940C529-F512-4F1D-A743-62E97CD5C4CF}"/>
              </a:ext>
            </a:extLst>
          </p:cNvPr>
          <p:cNvSpPr/>
          <p:nvPr/>
        </p:nvSpPr>
        <p:spPr>
          <a:xfrm>
            <a:off x="5251489" y="4321599"/>
            <a:ext cx="4320480" cy="1697476"/>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lstStyle/>
          <a:p>
            <a:pPr>
              <a:buSzPct val="100000"/>
              <a:defRPr/>
            </a:pP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a:extLst>
              <a:ext uri="{FF2B5EF4-FFF2-40B4-BE49-F238E27FC236}">
                <a16:creationId xmlns:a16="http://schemas.microsoft.com/office/drawing/2014/main" id="{4253401F-A578-46DE-BD3B-008A254D7C04}"/>
              </a:ext>
            </a:extLst>
          </p:cNvPr>
          <p:cNvSpPr/>
          <p:nvPr/>
        </p:nvSpPr>
        <p:spPr>
          <a:xfrm>
            <a:off x="5674631" y="4210884"/>
            <a:ext cx="1521074" cy="333059"/>
          </a:xfrm>
          <a:prstGeom prst="roundRect">
            <a:avLst/>
          </a:prstGeom>
          <a:solidFill>
            <a:srgbClr val="00B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SzPct val="1000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農林水産</a:t>
            </a:r>
          </a:p>
        </p:txBody>
      </p:sp>
      <p:pic>
        <p:nvPicPr>
          <p:cNvPr id="21" name="図 20">
            <a:extLst>
              <a:ext uri="{FF2B5EF4-FFF2-40B4-BE49-F238E27FC236}">
                <a16:creationId xmlns:a16="http://schemas.microsoft.com/office/drawing/2014/main" id="{6D05327E-3ECE-4C6D-91AD-7E3DFCC5B909}"/>
              </a:ext>
            </a:extLst>
          </p:cNvPr>
          <p:cNvPicPr>
            <a:picLocks noChangeAspect="1"/>
          </p:cNvPicPr>
          <p:nvPr/>
        </p:nvPicPr>
        <p:blipFill rotWithShape="1">
          <a:blip r:embed="rId3">
            <a:extLst>
              <a:ext uri="{28A0092B-C50C-407E-A947-70E740481C1C}">
                <a14:useLocalDpi xmlns:a14="http://schemas.microsoft.com/office/drawing/2010/main" val="0"/>
              </a:ext>
            </a:extLst>
          </a:blip>
          <a:srcRect l="554" t="4956" b="15380"/>
          <a:stretch/>
        </p:blipFill>
        <p:spPr>
          <a:xfrm>
            <a:off x="5480377" y="4586967"/>
            <a:ext cx="1480580" cy="892742"/>
          </a:xfrm>
          <a:prstGeom prst="roundRect">
            <a:avLst>
              <a:gd name="adj" fmla="val 16667"/>
            </a:avLst>
          </a:prstGeom>
          <a:ln>
            <a:noFill/>
          </a:ln>
          <a:effectLst>
            <a:outerShdw blurRad="76200" dist="38100" dir="7800000" algn="tl" rotWithShape="0">
              <a:srgbClr val="000000">
                <a:alpha val="40000"/>
              </a:srgbClr>
            </a:outerShdw>
          </a:effectLst>
        </p:spPr>
      </p:pic>
      <p:sp>
        <p:nvSpPr>
          <p:cNvPr id="39" name="テキスト ボックス 38">
            <a:extLst>
              <a:ext uri="{FF2B5EF4-FFF2-40B4-BE49-F238E27FC236}">
                <a16:creationId xmlns:a16="http://schemas.microsoft.com/office/drawing/2014/main" id="{6981DADB-6414-42C9-8B81-362F66870305}"/>
              </a:ext>
            </a:extLst>
          </p:cNvPr>
          <p:cNvSpPr txBox="1"/>
          <p:nvPr/>
        </p:nvSpPr>
        <p:spPr>
          <a:xfrm>
            <a:off x="5715262" y="3587779"/>
            <a:ext cx="1768475" cy="584775"/>
          </a:xfrm>
          <a:prstGeom prst="rect">
            <a:avLst/>
          </a:prstGeom>
          <a:noFill/>
        </p:spPr>
        <p:txBody>
          <a:bodyPr>
            <a:spAutoFit/>
          </a:bodyPr>
          <a:lstStyle/>
          <a:p>
            <a:pPr algn="ctr" eaLnBrk="1" hangingPunct="1">
              <a:buSzPct val="1000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福島ロボットテストフィールド</a:t>
            </a:r>
          </a:p>
        </p:txBody>
      </p:sp>
      <p:sp>
        <p:nvSpPr>
          <p:cNvPr id="42" name="テキスト ボックス 41">
            <a:extLst>
              <a:ext uri="{FF2B5EF4-FFF2-40B4-BE49-F238E27FC236}">
                <a16:creationId xmlns:a16="http://schemas.microsoft.com/office/drawing/2014/main" id="{BCA3DA1B-AC90-4152-8218-D265E6F3298E}"/>
              </a:ext>
            </a:extLst>
          </p:cNvPr>
          <p:cNvSpPr txBox="1"/>
          <p:nvPr/>
        </p:nvSpPr>
        <p:spPr>
          <a:xfrm>
            <a:off x="1808962" y="3717032"/>
            <a:ext cx="2650439" cy="338554"/>
          </a:xfrm>
          <a:prstGeom prst="rect">
            <a:avLst/>
          </a:prstGeom>
          <a:noFill/>
        </p:spPr>
        <p:txBody>
          <a:bodyPr wrap="square">
            <a:spAutoFit/>
          </a:bodyPr>
          <a:lstStyle/>
          <a:p>
            <a:pPr algn="ctr">
              <a:spcBef>
                <a:spcPct val="0"/>
              </a:spcBef>
            </a:pPr>
            <a:r>
              <a:rPr lang="ja-JP" altLang="en-US" sz="1600" dirty="0">
                <a:latin typeface="Meiryo UI" panose="020B0604030504040204" pitchFamily="50" charset="-128"/>
                <a:ea typeface="Meiryo UI" panose="020B0604030504040204" pitchFamily="50" charset="-128"/>
              </a:rPr>
              <a:t>楢葉遠隔技術開発センター</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F276C950-877E-4300-9D74-F20602DED4ED}"/>
              </a:ext>
            </a:extLst>
          </p:cNvPr>
          <p:cNvSpPr txBox="1"/>
          <p:nvPr/>
        </p:nvSpPr>
        <p:spPr>
          <a:xfrm>
            <a:off x="3091249" y="5653022"/>
            <a:ext cx="1749056" cy="338554"/>
          </a:xfrm>
          <a:prstGeom prst="rect">
            <a:avLst/>
          </a:prstGeom>
          <a:noFill/>
        </p:spPr>
        <p:txBody>
          <a:bodyPr wrap="square">
            <a:spAutoFit/>
          </a:bodyPr>
          <a:lstStyle/>
          <a:p>
            <a:pPr algn="ctr" eaLnBrk="1" hangingPunct="1">
              <a:buSzPct val="1000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スマートコミュニティ</a:t>
            </a:r>
          </a:p>
        </p:txBody>
      </p:sp>
      <p:sp>
        <p:nvSpPr>
          <p:cNvPr id="44" name="テキスト ボックス 43">
            <a:extLst>
              <a:ext uri="{FF2B5EF4-FFF2-40B4-BE49-F238E27FC236}">
                <a16:creationId xmlns:a16="http://schemas.microsoft.com/office/drawing/2014/main" id="{BA466071-3207-4373-BD84-9EFC1A5B6948}"/>
              </a:ext>
            </a:extLst>
          </p:cNvPr>
          <p:cNvSpPr txBox="1"/>
          <p:nvPr/>
        </p:nvSpPr>
        <p:spPr>
          <a:xfrm>
            <a:off x="5196843" y="5445224"/>
            <a:ext cx="2214886" cy="584775"/>
          </a:xfrm>
          <a:prstGeom prst="rect">
            <a:avLst/>
          </a:prstGeom>
          <a:noFill/>
        </p:spPr>
        <p:txBody>
          <a:bodyPr wrap="square">
            <a:spAutoFit/>
          </a:bodyPr>
          <a:lstStyle/>
          <a:p>
            <a:pPr algn="ctr" eaLnBrk="1" hangingPunct="1">
              <a:buSzPct val="1000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生産性向上の取組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buSzPct val="100000"/>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無人走行トラクター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a:extLst>
              <a:ext uri="{FF2B5EF4-FFF2-40B4-BE49-F238E27FC236}">
                <a16:creationId xmlns:a16="http://schemas.microsoft.com/office/drawing/2014/main" id="{C30B0A0D-7529-4DE7-9EBD-272D87221E73}"/>
              </a:ext>
            </a:extLst>
          </p:cNvPr>
          <p:cNvSpPr/>
          <p:nvPr/>
        </p:nvSpPr>
        <p:spPr>
          <a:xfrm>
            <a:off x="138921" y="764704"/>
            <a:ext cx="9505055" cy="1422576"/>
          </a:xfrm>
          <a:prstGeom prst="roundRect">
            <a:avLst>
              <a:gd name="adj" fmla="val 6066"/>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84390" tIns="42195" rIns="84390" bIns="42195"/>
          <a:lstStyle/>
          <a:p>
            <a:pPr marL="263776" indent="-263776">
              <a:lnSpc>
                <a:spcPts val="2000"/>
              </a:lnSpc>
              <a:buSzPct val="100000"/>
              <a:buFont typeface="Wingdings" panose="05000000000000000000" pitchFamily="2" charset="2"/>
              <a:buChar char="l"/>
              <a:defRP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月、浜通り地域等に新たな産業の創出を目指す</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福島イノベーション・コースト構想</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取りまとめ。</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lnSpc>
                <a:spcPts val="2000"/>
              </a:lnSpc>
              <a:buSzPct val="100000"/>
              <a:buFont typeface="Wingdings" panose="05000000000000000000" pitchFamily="2" charset="2"/>
              <a:buChar char="l"/>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福島ロボットテストフィールド等の拠点整備を含めた主要プロジェクトの具体化に加え、</a:t>
            </a:r>
            <a:r>
              <a:rPr lang="ja-JP" altLang="en-US" sz="2000" u="sng" dirty="0">
                <a:latin typeface="Meiryo UI" panose="020B0604030504040204" pitchFamily="50" charset="-128"/>
                <a:ea typeface="Meiryo UI" panose="020B0604030504040204" pitchFamily="50" charset="-128"/>
                <a:cs typeface="Meiryo UI" panose="020B0604030504040204" pitchFamily="50" charset="-128"/>
              </a:rPr>
              <a:t>産業集積の実現</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、教育・人材育成、生活環境の整備、</a:t>
            </a:r>
            <a:r>
              <a:rPr lang="ja-JP" altLang="en-US" sz="2000" u="sng" dirty="0">
                <a:latin typeface="Meiryo UI" panose="020B0604030504040204" pitchFamily="50" charset="-128"/>
                <a:ea typeface="Meiryo UI" panose="020B0604030504040204" pitchFamily="50" charset="-128"/>
                <a:cs typeface="Meiryo UI" panose="020B0604030504040204" pitchFamily="50" charset="-128"/>
              </a:rPr>
              <a:t>交流人口の</a:t>
            </a:r>
            <a:r>
              <a:rPr lang="ja-JP" altLang="en-US" sz="2000" u="sng" dirty="0" smtClean="0">
                <a:latin typeface="Meiryo UI" panose="020B0604030504040204" pitchFamily="50" charset="-128"/>
                <a:ea typeface="Meiryo UI" panose="020B0604030504040204" pitchFamily="50" charset="-128"/>
                <a:cs typeface="Meiryo UI" panose="020B0604030504040204" pitchFamily="50" charset="-128"/>
              </a:rPr>
              <a:t>拡大等</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向けた取組を進めている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a:extLst>
              <a:ext uri="{FF2B5EF4-FFF2-40B4-BE49-F238E27FC236}">
                <a16:creationId xmlns:a16="http://schemas.microsoft.com/office/drawing/2014/main" id="{72720326-78CD-4FB7-B8DA-37395584EDFC}"/>
              </a:ext>
            </a:extLst>
          </p:cNvPr>
          <p:cNvSpPr/>
          <p:nvPr/>
        </p:nvSpPr>
        <p:spPr>
          <a:xfrm>
            <a:off x="168002" y="2276190"/>
            <a:ext cx="546983" cy="3733300"/>
          </a:xfrm>
          <a:prstGeom prst="ellipse">
            <a:avLst/>
          </a:prstGeom>
          <a:solidFill>
            <a:srgbClr val="00FFFF"/>
          </a:solidFill>
          <a:ln>
            <a:noFill/>
          </a:ln>
        </p:spPr>
        <p:style>
          <a:lnRef idx="1">
            <a:schemeClr val="accent1"/>
          </a:lnRef>
          <a:fillRef idx="3">
            <a:schemeClr val="accent1"/>
          </a:fillRef>
          <a:effectRef idx="2">
            <a:schemeClr val="accent1"/>
          </a:effectRef>
          <a:fontRef idx="minor">
            <a:schemeClr val="lt1"/>
          </a:fontRef>
        </p:style>
        <p:txBody>
          <a:bodyPr lIns="33231" rIns="33231" anchor="ctr"/>
          <a:lstStyle/>
          <a:p>
            <a:pPr algn="ctr" eaLnBrk="1" hangingPunct="1">
              <a:buSzPct val="100000"/>
              <a:defRPr/>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主な拠点・プロジェクト等</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49">
            <a:extLst>
              <a:ext uri="{FF2B5EF4-FFF2-40B4-BE49-F238E27FC236}">
                <a16:creationId xmlns:a16="http://schemas.microsoft.com/office/drawing/2014/main" id="{5A984F23-5559-42D1-B302-8E2C04D702E1}"/>
              </a:ext>
            </a:extLst>
          </p:cNvPr>
          <p:cNvSpPr/>
          <p:nvPr/>
        </p:nvSpPr>
        <p:spPr>
          <a:xfrm>
            <a:off x="98689" y="6187310"/>
            <a:ext cx="1757967" cy="608222"/>
          </a:xfrm>
          <a:prstGeom prst="ellipse">
            <a:avLst/>
          </a:prstGeom>
          <a:solidFill>
            <a:srgbClr val="00FFFF"/>
          </a:solidFill>
          <a:ln>
            <a:noFill/>
          </a:ln>
        </p:spPr>
        <p:style>
          <a:lnRef idx="1">
            <a:schemeClr val="accent1"/>
          </a:lnRef>
          <a:fillRef idx="3">
            <a:schemeClr val="accent1"/>
          </a:fillRef>
          <a:effectRef idx="2">
            <a:schemeClr val="accent1"/>
          </a:effectRef>
          <a:fontRef idx="minor">
            <a:schemeClr val="lt1"/>
          </a:fontRef>
        </p:style>
        <p:txBody>
          <a:bodyPr lIns="33231" rIns="33231" anchor="ctr"/>
          <a:lstStyle/>
          <a:p>
            <a:pPr algn="ctr" eaLnBrk="1" hangingPunct="1">
              <a:buSzPct val="100000"/>
              <a:defRPr/>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実現のための</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方向性</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a:extLst>
              <a:ext uri="{FF2B5EF4-FFF2-40B4-BE49-F238E27FC236}">
                <a16:creationId xmlns:a16="http://schemas.microsoft.com/office/drawing/2014/main" id="{B5CA1EB2-4509-46A5-B03A-F5A738A46222}"/>
              </a:ext>
            </a:extLst>
          </p:cNvPr>
          <p:cNvSpPr/>
          <p:nvPr/>
        </p:nvSpPr>
        <p:spPr>
          <a:xfrm>
            <a:off x="7627754" y="6194002"/>
            <a:ext cx="1944215" cy="561874"/>
          </a:xfrm>
          <a:prstGeom prst="round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buSzPct val="1000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教育・人材育成</a:t>
            </a:r>
          </a:p>
        </p:txBody>
      </p:sp>
      <p:sp>
        <p:nvSpPr>
          <p:cNvPr id="55" name="角丸四角形 54">
            <a:extLst>
              <a:ext uri="{FF2B5EF4-FFF2-40B4-BE49-F238E27FC236}">
                <a16:creationId xmlns:a16="http://schemas.microsoft.com/office/drawing/2014/main" id="{5D06EB1F-BE23-4326-94D9-C1D5B6E8175B}"/>
              </a:ext>
            </a:extLst>
          </p:cNvPr>
          <p:cNvSpPr/>
          <p:nvPr/>
        </p:nvSpPr>
        <p:spPr>
          <a:xfrm>
            <a:off x="5755545" y="6194002"/>
            <a:ext cx="1764481" cy="564122"/>
          </a:xfrm>
          <a:prstGeom prst="round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buSzPct val="1000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生活環境整備</a:t>
            </a:r>
          </a:p>
        </p:txBody>
      </p:sp>
      <p:sp>
        <p:nvSpPr>
          <p:cNvPr id="56" name="角丸四角形 55">
            <a:extLst>
              <a:ext uri="{FF2B5EF4-FFF2-40B4-BE49-F238E27FC236}">
                <a16:creationId xmlns:a16="http://schemas.microsoft.com/office/drawing/2014/main" id="{026AAF3A-80DA-4538-9A29-61FEA381E0A7}"/>
              </a:ext>
            </a:extLst>
          </p:cNvPr>
          <p:cNvSpPr/>
          <p:nvPr/>
        </p:nvSpPr>
        <p:spPr>
          <a:xfrm>
            <a:off x="1895302" y="6214538"/>
            <a:ext cx="1761554" cy="541338"/>
          </a:xfrm>
          <a:prstGeom prst="round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buSzPct val="1000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交流人口拡大</a:t>
            </a:r>
          </a:p>
        </p:txBody>
      </p:sp>
      <p:sp>
        <p:nvSpPr>
          <p:cNvPr id="57" name="角丸四角形 56">
            <a:extLst>
              <a:ext uri="{FF2B5EF4-FFF2-40B4-BE49-F238E27FC236}">
                <a16:creationId xmlns:a16="http://schemas.microsoft.com/office/drawing/2014/main" id="{AEB85E30-341A-42DE-91F3-D1306E69D9E9}"/>
              </a:ext>
            </a:extLst>
          </p:cNvPr>
          <p:cNvSpPr/>
          <p:nvPr/>
        </p:nvSpPr>
        <p:spPr>
          <a:xfrm>
            <a:off x="3739658" y="6216786"/>
            <a:ext cx="1285350" cy="541338"/>
          </a:xfrm>
          <a:prstGeom prst="round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buSzPct val="100000"/>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産業集積</a:t>
            </a:r>
          </a:p>
        </p:txBody>
      </p:sp>
      <p:pic>
        <p:nvPicPr>
          <p:cNvPr id="46" name="図 45">
            <a:extLst>
              <a:ext uri="{FF2B5EF4-FFF2-40B4-BE49-F238E27FC236}">
                <a16:creationId xmlns:a16="http://schemas.microsoft.com/office/drawing/2014/main" id="{91C02E91-E022-4FD7-809B-6CD9426719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7084" y="4602289"/>
            <a:ext cx="1276790" cy="849017"/>
          </a:xfrm>
          <a:prstGeom prst="roundRect">
            <a:avLst>
              <a:gd name="adj" fmla="val 25797"/>
            </a:avLst>
          </a:prstGeom>
          <a:ln>
            <a:noFill/>
          </a:ln>
          <a:effectLst>
            <a:outerShdw blurRad="50800" dist="38100" dir="2700000" algn="tl" rotWithShape="0">
              <a:prstClr val="black">
                <a:alpha val="40000"/>
              </a:prstClr>
            </a:outerShdw>
          </a:effectLst>
        </p:spPr>
      </p:pic>
      <p:sp>
        <p:nvSpPr>
          <p:cNvPr id="48" name="テキスト ボックス 47">
            <a:extLst>
              <a:ext uri="{FF2B5EF4-FFF2-40B4-BE49-F238E27FC236}">
                <a16:creationId xmlns:a16="http://schemas.microsoft.com/office/drawing/2014/main" id="{96299328-BD76-401B-B302-2AFBB7D8317E}"/>
              </a:ext>
            </a:extLst>
          </p:cNvPr>
          <p:cNvSpPr txBox="1"/>
          <p:nvPr/>
        </p:nvSpPr>
        <p:spPr>
          <a:xfrm>
            <a:off x="7219736" y="5445224"/>
            <a:ext cx="2136209" cy="584775"/>
          </a:xfrm>
          <a:prstGeom prst="rect">
            <a:avLst/>
          </a:prstGeom>
          <a:noFill/>
        </p:spPr>
        <p:txBody>
          <a:bodyPr wrap="square">
            <a:spAutoFit/>
          </a:bodyPr>
          <a:lstStyle/>
          <a:p>
            <a:pPr algn="ctr" eaLnBrk="1" hangingPunct="1">
              <a:buSzPct val="1000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環境制御システムを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buSzPct val="1000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取り入れたトマト栽培</a:t>
            </a:r>
          </a:p>
        </p:txBody>
      </p:sp>
      <p:pic>
        <p:nvPicPr>
          <p:cNvPr id="49" name="図 48">
            <a:extLst>
              <a:ext uri="{FF2B5EF4-FFF2-40B4-BE49-F238E27FC236}">
                <a16:creationId xmlns:a16="http://schemas.microsoft.com/office/drawing/2014/main" id="{FCDEED98-978D-4D09-8D28-4BC50C1798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3057" y="4484703"/>
            <a:ext cx="1418072" cy="1032529"/>
          </a:xfrm>
          <a:prstGeom prst="roundRect">
            <a:avLst>
              <a:gd name="adj" fmla="val 23048"/>
            </a:avLst>
          </a:prstGeom>
          <a:effectLst>
            <a:outerShdw blurRad="50800" dist="38100" dir="2700000" algn="tl" rotWithShape="0">
              <a:prstClr val="black">
                <a:alpha val="40000"/>
              </a:prstClr>
            </a:outerShdw>
          </a:effectLst>
        </p:spPr>
      </p:pic>
      <p:sp>
        <p:nvSpPr>
          <p:cNvPr id="54" name="テキスト ボックス 53">
            <a:extLst>
              <a:ext uri="{FF2B5EF4-FFF2-40B4-BE49-F238E27FC236}">
                <a16:creationId xmlns:a16="http://schemas.microsoft.com/office/drawing/2014/main" id="{CCBEDD04-3027-42E6-B68A-9C9D9A40A3E2}"/>
              </a:ext>
            </a:extLst>
          </p:cNvPr>
          <p:cNvSpPr txBox="1"/>
          <p:nvPr/>
        </p:nvSpPr>
        <p:spPr>
          <a:xfrm>
            <a:off x="1135782" y="5508521"/>
            <a:ext cx="1982480" cy="584775"/>
          </a:xfrm>
          <a:prstGeom prst="rect">
            <a:avLst/>
          </a:prstGeom>
          <a:noFill/>
        </p:spPr>
        <p:txBody>
          <a:bodyPr wrap="square">
            <a:spAutoFit/>
          </a:bodyPr>
          <a:lstStyle/>
          <a:p>
            <a:pPr algn="ctr" eaLnBrk="1" hangingPunct="1">
              <a:buSzPct val="1000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福島水素エネルギー</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buSzPct val="1000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研究フィールド</a:t>
            </a:r>
          </a:p>
        </p:txBody>
      </p:sp>
      <p:grpSp>
        <p:nvGrpSpPr>
          <p:cNvPr id="61" name="グループ化 60">
            <a:extLst>
              <a:ext uri="{FF2B5EF4-FFF2-40B4-BE49-F238E27FC236}">
                <a16:creationId xmlns:a16="http://schemas.microsoft.com/office/drawing/2014/main" id="{2D2B1A53-0D48-4474-97F9-C85D5A8A4591}"/>
              </a:ext>
            </a:extLst>
          </p:cNvPr>
          <p:cNvGrpSpPr>
            <a:grpSpLocks noChangeAspect="1"/>
          </p:cNvGrpSpPr>
          <p:nvPr/>
        </p:nvGrpSpPr>
        <p:grpSpPr>
          <a:xfrm>
            <a:off x="3265568" y="2785500"/>
            <a:ext cx="1802387" cy="873635"/>
            <a:chOff x="4719478" y="4525190"/>
            <a:chExt cx="2979766" cy="1444320"/>
          </a:xfrm>
          <a:effectLst>
            <a:outerShdw blurRad="50800" dist="38100" dir="8100000" algn="tr" rotWithShape="0">
              <a:prstClr val="black">
                <a:alpha val="40000"/>
              </a:prstClr>
            </a:outerShdw>
          </a:effectLst>
        </p:grpSpPr>
        <p:pic>
          <p:nvPicPr>
            <p:cNvPr id="62" name="図 61">
              <a:extLst>
                <a:ext uri="{FF2B5EF4-FFF2-40B4-BE49-F238E27FC236}">
                  <a16:creationId xmlns:a16="http://schemas.microsoft.com/office/drawing/2014/main" id="{0F531F5E-1D95-4F4F-8276-3793D68720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815" r="13374" b="5536"/>
            <a:stretch/>
          </p:blipFill>
          <p:spPr>
            <a:xfrm>
              <a:off x="4719478" y="4525190"/>
              <a:ext cx="1260088" cy="1444320"/>
            </a:xfrm>
            <a:prstGeom prst="roundRect">
              <a:avLst/>
            </a:prstGeom>
          </p:spPr>
        </p:pic>
        <p:pic>
          <p:nvPicPr>
            <p:cNvPr id="63" name="図 62">
              <a:extLst>
                <a:ext uri="{FF2B5EF4-FFF2-40B4-BE49-F238E27FC236}">
                  <a16:creationId xmlns:a16="http://schemas.microsoft.com/office/drawing/2014/main" id="{958FC1D7-855C-4E60-8812-D9314C2075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112" r="1641"/>
            <a:stretch/>
          </p:blipFill>
          <p:spPr>
            <a:xfrm>
              <a:off x="6038318" y="4525190"/>
              <a:ext cx="1660926" cy="1444320"/>
            </a:xfrm>
            <a:prstGeom prst="roundRect">
              <a:avLst/>
            </a:prstGeom>
          </p:spPr>
        </p:pic>
      </p:grpSp>
      <p:sp>
        <p:nvSpPr>
          <p:cNvPr id="66" name="テキスト ボックス 65">
            <a:extLst>
              <a:ext uri="{FF2B5EF4-FFF2-40B4-BE49-F238E27FC236}">
                <a16:creationId xmlns:a16="http://schemas.microsoft.com/office/drawing/2014/main" id="{235AD1FF-D375-45EB-A9CE-C273C369D3A6}"/>
              </a:ext>
            </a:extLst>
          </p:cNvPr>
          <p:cNvSpPr txBox="1"/>
          <p:nvPr/>
        </p:nvSpPr>
        <p:spPr>
          <a:xfrm>
            <a:off x="7829789" y="3588963"/>
            <a:ext cx="1310132" cy="584775"/>
          </a:xfrm>
          <a:prstGeom prst="rect">
            <a:avLst/>
          </a:prstGeom>
          <a:noFill/>
        </p:spPr>
        <p:txBody>
          <a:bodyPr wrap="square">
            <a:spAutoFit/>
          </a:bodyPr>
          <a:lstStyle/>
          <a:p>
            <a:pPr algn="ctr" eaLnBrk="1" hangingPunct="1">
              <a:buSzPct val="1000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ドローンの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buSzPct val="10000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試験飛行</a:t>
            </a:r>
          </a:p>
        </p:txBody>
      </p:sp>
      <p:pic>
        <p:nvPicPr>
          <p:cNvPr id="6181" name="図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2539" y="4472492"/>
            <a:ext cx="1491708" cy="116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46">
            <a:extLst>
              <a:ext uri="{FF2B5EF4-FFF2-40B4-BE49-F238E27FC236}">
                <a16:creationId xmlns:a16="http://schemas.microsoft.com/office/drawing/2014/main" id="{6996B2A1-358F-43E0-ACD5-0E2221578CD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104"/>
          <a:stretch/>
        </p:blipFill>
        <p:spPr>
          <a:xfrm>
            <a:off x="8275825" y="4581128"/>
            <a:ext cx="1261561" cy="888128"/>
          </a:xfrm>
          <a:prstGeom prst="roundRect">
            <a:avLst>
              <a:gd name="adj" fmla="val 18581"/>
            </a:avLst>
          </a:prstGeom>
          <a:ln>
            <a:noFill/>
          </a:ln>
          <a:effectLst/>
          <a:scene3d>
            <a:camera prst="orthographicFront">
              <a:rot lat="0" lon="0" rev="0"/>
            </a:camera>
            <a:lightRig rig="contrasting" dir="t">
              <a:rot lat="0" lon="0" rev="7800000"/>
            </a:lightRig>
          </a:scene3d>
          <a:sp3d>
            <a:bevelT w="139700" h="139700"/>
          </a:sp3d>
        </p:spPr>
      </p:pic>
      <p:pic>
        <p:nvPicPr>
          <p:cNvPr id="52" name="図 5">
            <a:extLst>
              <a:ext uri="{FF2B5EF4-FFF2-40B4-BE49-F238E27FC236}">
                <a16:creationId xmlns:a16="http://schemas.microsoft.com/office/drawing/2014/main" id="{3FBF5ABD-0AD4-4662-AED1-5EE8F8D4C63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51174" y="2674931"/>
            <a:ext cx="1904571" cy="956164"/>
          </a:xfrm>
          <a:prstGeom prst="roundRect">
            <a:avLst>
              <a:gd name="adj" fmla="val 8594"/>
            </a:avLst>
          </a:prstGeom>
          <a:solidFill>
            <a:srgbClr val="FFFFFF">
              <a:shade val="85000"/>
            </a:srgbClr>
          </a:solidFill>
          <a:ln w="9525">
            <a:noFill/>
            <a:miter lim="800000"/>
            <a:headEnd/>
            <a:tailEnd/>
          </a:ln>
          <a:effectLst/>
          <a:extLst/>
        </p:spPr>
      </p:pic>
      <p:pic>
        <p:nvPicPr>
          <p:cNvPr id="65" name="Picture 3" descr="D:\todo\●小型無人機\170110_●次期物流施策大綱課題打ち出し\170126_資料作成\ACSL福島実証の写真\290112 (22).jpg">
            <a:extLst>
              <a:ext uri="{FF2B5EF4-FFF2-40B4-BE49-F238E27FC236}">
                <a16:creationId xmlns:a16="http://schemas.microsoft.com/office/drawing/2014/main" id="{D1D89902-0142-4B1F-9B9F-2B5CEF97277B}"/>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l="23209" r="15965" b="59962"/>
          <a:stretch/>
        </p:blipFill>
        <p:spPr bwMode="auto">
          <a:xfrm>
            <a:off x="7795699" y="2672552"/>
            <a:ext cx="1344222" cy="958543"/>
          </a:xfrm>
          <a:prstGeom prst="roundRect">
            <a:avLst/>
          </a:prstGeom>
          <a:noFill/>
          <a:ln w="19050">
            <a:noFill/>
          </a:ln>
          <a:extLst>
            <a:ext uri="{909E8E84-426E-40DD-AFC4-6F175D3DCCD1}">
              <a14:hiddenFill xmlns:a14="http://schemas.microsoft.com/office/drawing/2010/main">
                <a:solidFill>
                  <a:srgbClr val="FFFFFF"/>
                </a:solidFill>
              </a14:hiddenFill>
            </a:ext>
          </a:extLst>
        </p:spPr>
      </p:pic>
      <p:sp>
        <p:nvSpPr>
          <p:cNvPr id="6" name="二等辺三角形 5">
            <a:extLst>
              <a:ext uri="{FF2B5EF4-FFF2-40B4-BE49-F238E27FC236}">
                <a16:creationId xmlns:a16="http://schemas.microsoft.com/office/drawing/2014/main" id="{E4C3A66C-A3E8-46DA-885B-072CA80C4A82}"/>
              </a:ext>
            </a:extLst>
          </p:cNvPr>
          <p:cNvSpPr/>
          <p:nvPr/>
        </p:nvSpPr>
        <p:spPr>
          <a:xfrm rot="16200000">
            <a:off x="5014420" y="6234916"/>
            <a:ext cx="723901" cy="470317"/>
          </a:xfrm>
          <a:prstGeom prst="triangle">
            <a:avLst/>
          </a:prstGeom>
          <a:solidFill>
            <a:srgbClr val="C8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テキスト ボックス 58"/>
          <p:cNvSpPr txBox="1"/>
          <p:nvPr/>
        </p:nvSpPr>
        <p:spPr>
          <a:xfrm>
            <a:off x="5179481" y="476672"/>
            <a:ext cx="4523640" cy="283069"/>
          </a:xfrm>
          <a:prstGeom prst="rect">
            <a:avLst/>
          </a:prstGeom>
          <a:noFill/>
          <a:ln>
            <a:noFill/>
          </a:ln>
        </p:spPr>
        <p:txBody>
          <a:bodyPr wrap="square" rtlCol="0">
            <a:spAutoFit/>
          </a:bodyPr>
          <a:lstStyle/>
          <a:p>
            <a:pPr algn="r"/>
            <a:r>
              <a:rPr lang="ja-JP" altLang="en-US" sz="1200" dirty="0"/>
              <a:t>「福島イノベーション・コースト構想推進機構」作成資料より再編</a:t>
            </a:r>
          </a:p>
        </p:txBody>
      </p:sp>
      <p:sp>
        <p:nvSpPr>
          <p:cNvPr id="45" name="タイトル 1"/>
          <p:cNvSpPr txBox="1">
            <a:spLocks/>
          </p:cNvSpPr>
          <p:nvPr/>
        </p:nvSpPr>
        <p:spPr>
          <a:xfrm>
            <a:off x="66913" y="57526"/>
            <a:ext cx="9649072" cy="409293"/>
          </a:xfrm>
          <a:prstGeom prst="rect">
            <a:avLst/>
          </a:prstGeom>
          <a:solidFill>
            <a:srgbClr val="CCFFFF"/>
          </a:solidFill>
          <a:ln w="28575">
            <a:solidFill>
              <a:srgbClr val="00B0F0"/>
            </a:solidFill>
          </a:ln>
        </p:spPr>
        <p:txBody>
          <a:bodyPr lIns="85488" tIns="42744" rIns="85488" bIns="42744"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福島イノベーション・コースト構想とは</a:t>
            </a:r>
          </a:p>
        </p:txBody>
      </p:sp>
      <p:sp>
        <p:nvSpPr>
          <p:cNvPr id="60" name="スライド番号プレースホルダー 6"/>
          <p:cNvSpPr>
            <a:spLocks noGrp="1"/>
          </p:cNvSpPr>
          <p:nvPr>
            <p:ph type="sldNum" sz="quarter" idx="12"/>
          </p:nvPr>
        </p:nvSpPr>
        <p:spPr>
          <a:xfrm>
            <a:off x="7717060" y="6573834"/>
            <a:ext cx="2311400" cy="365125"/>
          </a:xfrm>
        </p:spPr>
        <p:txBody>
          <a:bodyPr/>
          <a:lstStyle/>
          <a:p>
            <a:fld id="{8EA630E9-1B0A-4B1D-BA36-D058A3B76EFC}" type="slidenum">
              <a:rPr lang="ja-JP" altLang="en-US" smtClean="0">
                <a:solidFill>
                  <a:prstClr val="black">
                    <a:tint val="75000"/>
                  </a:prstClr>
                </a:solidFill>
              </a:rPr>
              <a:pPr/>
              <a:t>30</a:t>
            </a:fld>
            <a:endParaRPr lang="ja-JP" altLang="en-US" dirty="0">
              <a:solidFill>
                <a:prstClr val="black">
                  <a:tint val="75000"/>
                </a:prstClr>
              </a:solidFill>
            </a:endParaRPr>
          </a:p>
        </p:txBody>
      </p:sp>
      <p:pic>
        <p:nvPicPr>
          <p:cNvPr id="41" name="Picture 2">
            <a:extLst>
              <a:ext uri="{FF2B5EF4-FFF2-40B4-BE49-F238E27FC236}">
                <a16:creationId xmlns:a16="http://schemas.microsoft.com/office/drawing/2014/main" id="{1364B5F8-79B7-4269-84C4-E879B5A29F8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4367" y="2785500"/>
            <a:ext cx="2186941" cy="873635"/>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798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7"/>
          <p:cNvSpPr txBox="1">
            <a:spLocks/>
          </p:cNvSpPr>
          <p:nvPr/>
        </p:nvSpPr>
        <p:spPr>
          <a:xfrm>
            <a:off x="272480" y="618413"/>
            <a:ext cx="9361040" cy="2159048"/>
          </a:xfrm>
          <a:prstGeom prst="rect">
            <a:avLst/>
          </a:prstGeom>
          <a:solidFill>
            <a:schemeClr val="accent6">
              <a:lumMod val="20000"/>
              <a:lumOff val="80000"/>
              <a:alpha val="70000"/>
            </a:schemeClr>
          </a:solidFill>
          <a:ln>
            <a:solidFill>
              <a:schemeClr val="accent6">
                <a:lumMod val="50000"/>
              </a:schemeClr>
            </a:solidFill>
          </a:ln>
        </p:spPr>
        <p:txBody>
          <a:bodyPr vert="horz" wrap="square" lIns="199513" tIns="99756" rIns="199513" bIns="99756"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0" indent="-360000">
              <a:lnSpc>
                <a:spcPts val="1900"/>
              </a:lnSpc>
              <a:spcBef>
                <a:spcPts val="0"/>
              </a:spcBef>
              <a:spcAft>
                <a:spcPts val="0"/>
              </a:spcAft>
              <a:buFont typeface="メイリオ" panose="020B0604030504040204" pitchFamily="50" charset="-128"/>
              <a:buChar char="○"/>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福島イノベーション・コースト構想推進</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機構</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（イノベ機構）</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官民合同チームは、</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福島イノベーション・コースト構想の更なる推進</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のため</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月３日に</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連携協定を締結</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0000" indent="-360000">
              <a:lnSpc>
                <a:spcPts val="1900"/>
              </a:lnSpc>
              <a:spcBef>
                <a:spcPts val="0"/>
              </a:spcBef>
              <a:spcAft>
                <a:spcPts val="0"/>
              </a:spcAft>
              <a:buFont typeface="メイリオ" panose="020B0604030504040204" pitchFamily="50" charset="-128"/>
              <a:buChar char="○"/>
            </a:pP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イノベ機構</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進出企業・域外企業の窓口機能</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を発揮し</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官民合同</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チーム</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個別訪問により蓄積</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した約</a:t>
            </a:r>
            <a:r>
              <a:rPr lang="en-US" altLang="ja-JP"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5,300</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者の地元事</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業者の情報を活用</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し、地元企業に寄り添った</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ハンズオン支援</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a:t>
            </a:r>
          </a:p>
          <a:p>
            <a:pPr marL="360000" indent="-360000">
              <a:lnSpc>
                <a:spcPts val="1900"/>
              </a:lnSpc>
              <a:spcBef>
                <a:spcPts val="0"/>
              </a:spcBef>
              <a:spcAft>
                <a:spcPts val="0"/>
              </a:spcAft>
              <a:buFont typeface="メイリオ" panose="020B0604030504040204" pitchFamily="50" charset="-128"/>
              <a:buChar char="○"/>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専門性の高い</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実用化開発プロジェクトの事業化</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については</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イノベ機構が地元企業を支援</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し、進出企業が課題を抱えている</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人材確保</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官民合同</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チーム</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タイトル 1"/>
          <p:cNvSpPr txBox="1">
            <a:spLocks/>
          </p:cNvSpPr>
          <p:nvPr/>
        </p:nvSpPr>
        <p:spPr>
          <a:xfrm>
            <a:off x="200472" y="80671"/>
            <a:ext cx="9505056" cy="469479"/>
          </a:xfrm>
          <a:prstGeom prst="rect">
            <a:avLst/>
          </a:prstGeom>
          <a:solidFill>
            <a:srgbClr val="CCFFFF"/>
          </a:solidFill>
          <a:ln w="28575">
            <a:solidFill>
              <a:srgbClr val="00B0F0"/>
            </a:solidFill>
          </a:ln>
        </p:spPr>
        <p:txBody>
          <a:bodyPr lIns="88414" tIns="44207" rIns="88414" bIns="44207"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福島</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イノベーション・コースト構想推進機構と官民合同チームとの連携</a:t>
            </a:r>
          </a:p>
        </p:txBody>
      </p:sp>
      <p:sp>
        <p:nvSpPr>
          <p:cNvPr id="6" name="スライド番号プレースホルダー 5"/>
          <p:cNvSpPr>
            <a:spLocks noGrp="1"/>
          </p:cNvSpPr>
          <p:nvPr>
            <p:ph type="sldNum" sz="quarter" idx="12"/>
          </p:nvPr>
        </p:nvSpPr>
        <p:spPr>
          <a:xfrm>
            <a:off x="7614882" y="6530010"/>
            <a:ext cx="2311400" cy="365125"/>
          </a:xfrm>
        </p:spPr>
        <p:txBody>
          <a:bodyPr/>
          <a:lstStyle/>
          <a:p>
            <a:fld id="{D9550142-B990-490A-A107-ED7302A7FD52}" type="slidenum">
              <a:rPr lang="ja-JP" altLang="en-US" smtClean="0">
                <a:solidFill>
                  <a:schemeClr val="bg1">
                    <a:lumMod val="50000"/>
                  </a:schemeClr>
                </a:solidFill>
              </a:rPr>
              <a:pPr/>
              <a:t>31</a:t>
            </a:fld>
            <a:endParaRPr lang="ja-JP" altLang="en-US">
              <a:solidFill>
                <a:schemeClr val="bg1">
                  <a:lumMod val="50000"/>
                </a:schemeClr>
              </a:solidFill>
            </a:endParaRPr>
          </a:p>
        </p:txBody>
      </p:sp>
      <p:sp>
        <p:nvSpPr>
          <p:cNvPr id="47" name="矢印: 右 38">
            <a:extLst>
              <a:ext uri="{FF2B5EF4-FFF2-40B4-BE49-F238E27FC236}">
                <a16:creationId xmlns:a16="http://schemas.microsoft.com/office/drawing/2014/main" id="{14E5E644-1AE1-455D-9D97-4F6AD0586127}"/>
              </a:ext>
            </a:extLst>
          </p:cNvPr>
          <p:cNvSpPr/>
          <p:nvPr/>
        </p:nvSpPr>
        <p:spPr>
          <a:xfrm rot="10800000">
            <a:off x="1862833" y="5012778"/>
            <a:ext cx="1206500" cy="668337"/>
          </a:xfrm>
          <a:prstGeom prst="rightArrow">
            <a:avLst>
              <a:gd name="adj1" fmla="val 64760"/>
              <a:gd name="adj2" fmla="val 315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Meiryo UI" panose="020B0604030504040204" pitchFamily="50" charset="-128"/>
              <a:ea typeface="Meiryo UI" panose="020B0604030504040204" pitchFamily="50" charset="-128"/>
            </a:endParaRPr>
          </a:p>
        </p:txBody>
      </p:sp>
      <p:sp>
        <p:nvSpPr>
          <p:cNvPr id="52" name="次の値と等しい 42">
            <a:extLst>
              <a:ext uri="{FF2B5EF4-FFF2-40B4-BE49-F238E27FC236}">
                <a16:creationId xmlns:a16="http://schemas.microsoft.com/office/drawing/2014/main" id="{6A2A05D8-405E-46FB-8E32-AEE5EF7C8558}"/>
              </a:ext>
            </a:extLst>
          </p:cNvPr>
          <p:cNvSpPr/>
          <p:nvPr/>
        </p:nvSpPr>
        <p:spPr>
          <a:xfrm rot="5400000">
            <a:off x="6041826" y="3282403"/>
            <a:ext cx="334963" cy="3444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55" name="テキスト ボックス 13">
            <a:extLst>
              <a:ext uri="{FF2B5EF4-FFF2-40B4-BE49-F238E27FC236}">
                <a16:creationId xmlns:a16="http://schemas.microsoft.com/office/drawing/2014/main" id="{D759E6CE-5121-467B-B7FA-35CE05A624D0}"/>
              </a:ext>
            </a:extLst>
          </p:cNvPr>
          <p:cNvSpPr txBox="1">
            <a:spLocks noChangeArrowheads="1"/>
          </p:cNvSpPr>
          <p:nvPr/>
        </p:nvSpPr>
        <p:spPr bwMode="auto">
          <a:xfrm>
            <a:off x="3104258" y="2968078"/>
            <a:ext cx="1368425" cy="344487"/>
          </a:xfrm>
          <a:prstGeom prst="rect">
            <a:avLst/>
          </a:prstGeom>
          <a:noFill/>
          <a:ln w="190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ts val="600"/>
              </a:spcAft>
              <a:buSzTx/>
              <a:buFontTx/>
              <a:buNone/>
              <a:defRPr/>
            </a:pPr>
            <a:r>
              <a:rPr lang="ja-JP" altLang="en-US" sz="1600" dirty="0">
                <a:solidFill>
                  <a:srgbClr val="000000"/>
                </a:solidFill>
                <a:latin typeface="Meiryo UI" panose="020B0604030504040204" pitchFamily="50" charset="-128"/>
                <a:ea typeface="Meiryo UI" panose="020B0604030504040204" pitchFamily="50" charset="-128"/>
              </a:rPr>
              <a:t>研究機関等</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57" name="テキスト ボックス 13">
            <a:extLst>
              <a:ext uri="{FF2B5EF4-FFF2-40B4-BE49-F238E27FC236}">
                <a16:creationId xmlns:a16="http://schemas.microsoft.com/office/drawing/2014/main" id="{E8962CBC-6F68-4FB7-89D5-153FB4FBB2BF}"/>
              </a:ext>
            </a:extLst>
          </p:cNvPr>
          <p:cNvSpPr txBox="1">
            <a:spLocks noChangeArrowheads="1"/>
          </p:cNvSpPr>
          <p:nvPr/>
        </p:nvSpPr>
        <p:spPr bwMode="auto">
          <a:xfrm>
            <a:off x="5529064" y="2968078"/>
            <a:ext cx="1368425" cy="344487"/>
          </a:xfrm>
          <a:prstGeom prst="rect">
            <a:avLst/>
          </a:prstGeom>
          <a:noFill/>
          <a:ln w="1905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spcAft>
                <a:spcPts val="600"/>
              </a:spcAft>
              <a:buSzTx/>
              <a:buFontTx/>
              <a:buNone/>
              <a:defRPr/>
            </a:pPr>
            <a:r>
              <a:rPr lang="ja-JP" altLang="en-US" sz="1600" dirty="0">
                <a:solidFill>
                  <a:srgbClr val="000000"/>
                </a:solidFill>
                <a:latin typeface="Meiryo UI" panose="020B0604030504040204" pitchFamily="50" charset="-128"/>
                <a:ea typeface="Meiryo UI" panose="020B0604030504040204" pitchFamily="50" charset="-128"/>
              </a:rPr>
              <a:t>商工団体等</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59" name="四角形: 角を丸くする 46">
            <a:extLst>
              <a:ext uri="{FF2B5EF4-FFF2-40B4-BE49-F238E27FC236}">
                <a16:creationId xmlns:a16="http://schemas.microsoft.com/office/drawing/2014/main" id="{4A912336-F8A6-4EFA-9962-D20AC52C78A1}"/>
              </a:ext>
            </a:extLst>
          </p:cNvPr>
          <p:cNvSpPr/>
          <p:nvPr/>
        </p:nvSpPr>
        <p:spPr>
          <a:xfrm>
            <a:off x="5552876" y="3544340"/>
            <a:ext cx="1366838" cy="2597150"/>
          </a:xfrm>
          <a:prstGeom prst="roundRect">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2000" b="1" dirty="0" smtClean="0">
                <a:solidFill>
                  <a:schemeClr val="tx1"/>
                </a:solidFill>
                <a:latin typeface="Meiryo UI" panose="020B0604030504040204" pitchFamily="50" charset="-128"/>
                <a:ea typeface="Meiryo UI" panose="020B0604030504040204" pitchFamily="50" charset="-128"/>
              </a:rPr>
              <a:t>官民合同チーム</a:t>
            </a:r>
            <a:endParaRPr kumimoji="1" lang="en-US" altLang="ja-JP" sz="2000" b="1" dirty="0" smtClean="0">
              <a:solidFill>
                <a:schemeClr val="tx1"/>
              </a:solidFill>
              <a:latin typeface="Meiryo UI" panose="020B0604030504040204" pitchFamily="50" charset="-128"/>
              <a:ea typeface="Meiryo UI" panose="020B0604030504040204" pitchFamily="50" charset="-128"/>
            </a:endParaRPr>
          </a:p>
          <a:p>
            <a:pPr algn="ctr">
              <a:defRPr/>
            </a:pPr>
            <a:endParaRPr kumimoji="1" lang="en-US" altLang="ja-JP" dirty="0">
              <a:solidFill>
                <a:schemeClr val="tx1"/>
              </a:solidFill>
              <a:latin typeface="Meiryo UI" panose="020B0604030504040204" pitchFamily="50" charset="-128"/>
              <a:ea typeface="Meiryo UI" panose="020B0604030504040204" pitchFamily="50" charset="-128"/>
            </a:endParaRPr>
          </a:p>
          <a:p>
            <a:pPr algn="ctr">
              <a:defRPr/>
            </a:pPr>
            <a:r>
              <a:rPr kumimoji="1" lang="ja-JP" altLang="en-US" sz="1400" dirty="0">
                <a:solidFill>
                  <a:schemeClr val="tx1"/>
                </a:solidFill>
                <a:latin typeface="Meiryo UI" panose="020B0604030504040204" pitchFamily="50" charset="-128"/>
                <a:ea typeface="Meiryo UI" panose="020B0604030504040204" pitchFamily="50" charset="-128"/>
              </a:rPr>
              <a:t>進出企業の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defRPr/>
            </a:pPr>
            <a:r>
              <a:rPr kumimoji="1" lang="ja-JP" altLang="en-US" sz="1400" dirty="0">
                <a:solidFill>
                  <a:schemeClr val="tx1"/>
                </a:solidFill>
                <a:latin typeface="Meiryo UI" panose="020B0604030504040204" pitchFamily="50" charset="-128"/>
                <a:ea typeface="Meiryo UI" panose="020B0604030504040204" pitchFamily="50" charset="-128"/>
              </a:rPr>
              <a:t>情報を基に</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defRPr/>
            </a:pPr>
            <a:r>
              <a:rPr kumimoji="1" lang="ja-JP" altLang="en-US" sz="1400" dirty="0">
                <a:solidFill>
                  <a:schemeClr val="tx1"/>
                </a:solidFill>
                <a:latin typeface="Meiryo UI" panose="020B0604030504040204" pitchFamily="50" charset="-128"/>
                <a:ea typeface="Meiryo UI" panose="020B0604030504040204" pitchFamily="50" charset="-128"/>
              </a:rPr>
              <a:t>地元企業と</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defRPr/>
            </a:pPr>
            <a:r>
              <a:rPr kumimoji="1" lang="ja-JP" altLang="en-US" sz="1400" dirty="0">
                <a:solidFill>
                  <a:schemeClr val="tx1"/>
                </a:solidFill>
                <a:latin typeface="Meiryo UI" panose="020B0604030504040204" pitchFamily="50" charset="-128"/>
                <a:ea typeface="Meiryo UI" panose="020B0604030504040204" pitchFamily="50" charset="-128"/>
              </a:rPr>
              <a:t>マッチング</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61" name="次の値と等しい 47">
            <a:extLst>
              <a:ext uri="{FF2B5EF4-FFF2-40B4-BE49-F238E27FC236}">
                <a16:creationId xmlns:a16="http://schemas.microsoft.com/office/drawing/2014/main" id="{34D68A80-2999-4C6F-B2D0-D2A41F418894}"/>
              </a:ext>
            </a:extLst>
          </p:cNvPr>
          <p:cNvSpPr/>
          <p:nvPr/>
        </p:nvSpPr>
        <p:spPr>
          <a:xfrm>
            <a:off x="4396353" y="4584153"/>
            <a:ext cx="1238250" cy="431800"/>
          </a:xfrm>
          <a:prstGeom prst="mathEqual">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62" name="テキスト ボックス 10"/>
          <p:cNvSpPr txBox="1">
            <a:spLocks noChangeArrowheads="1"/>
          </p:cNvSpPr>
          <p:nvPr/>
        </p:nvSpPr>
        <p:spPr bwMode="auto">
          <a:xfrm>
            <a:off x="4160912" y="3974553"/>
            <a:ext cx="167785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lnSpc>
                <a:spcPts val="1200"/>
              </a:lnSpc>
              <a:spcBef>
                <a:spcPct val="0"/>
              </a:spcBef>
              <a:spcAft>
                <a:spcPts val="600"/>
              </a:spcAft>
              <a:buFontTx/>
              <a:buNone/>
            </a:pPr>
            <a:r>
              <a:rPr kumimoji="0" lang="ja-JP" altLang="en-US" sz="1400" dirty="0">
                <a:solidFill>
                  <a:srgbClr val="FF0000"/>
                </a:solidFill>
                <a:latin typeface="Meiryo UI" panose="020B0604030504040204" pitchFamily="50" charset="-128"/>
                <a:ea typeface="Meiryo UI" panose="020B0604030504040204" pitchFamily="50" charset="-128"/>
              </a:rPr>
              <a:t>地元企業の</a:t>
            </a:r>
            <a:endParaRPr kumimoji="0" lang="en-US" altLang="ja-JP" sz="1400" dirty="0">
              <a:solidFill>
                <a:srgbClr val="FF0000"/>
              </a:solidFill>
              <a:latin typeface="Meiryo UI" panose="020B0604030504040204" pitchFamily="50" charset="-128"/>
              <a:ea typeface="Meiryo UI" panose="020B0604030504040204" pitchFamily="50" charset="-128"/>
            </a:endParaRPr>
          </a:p>
          <a:p>
            <a:pPr algn="ctr" eaLnBrk="1" hangingPunct="1">
              <a:lnSpc>
                <a:spcPts val="1200"/>
              </a:lnSpc>
              <a:spcBef>
                <a:spcPct val="0"/>
              </a:spcBef>
              <a:spcAft>
                <a:spcPts val="600"/>
              </a:spcAft>
              <a:buFontTx/>
              <a:buNone/>
            </a:pPr>
            <a:r>
              <a:rPr kumimoji="0" lang="ja-JP" altLang="en-US" sz="1400" dirty="0">
                <a:solidFill>
                  <a:srgbClr val="FF0000"/>
                </a:solidFill>
                <a:latin typeface="Meiryo UI" panose="020B0604030504040204" pitchFamily="50" charset="-128"/>
                <a:ea typeface="Meiryo UI" panose="020B0604030504040204" pitchFamily="50" charset="-128"/>
              </a:rPr>
              <a:t>ビジネス機会の</a:t>
            </a:r>
            <a:endParaRPr kumimoji="0" lang="en-US" altLang="ja-JP" sz="1400" dirty="0">
              <a:solidFill>
                <a:srgbClr val="FF0000"/>
              </a:solidFill>
              <a:latin typeface="Meiryo UI" panose="020B0604030504040204" pitchFamily="50" charset="-128"/>
              <a:ea typeface="Meiryo UI" panose="020B0604030504040204" pitchFamily="50" charset="-128"/>
            </a:endParaRPr>
          </a:p>
          <a:p>
            <a:pPr algn="ctr" eaLnBrk="1" hangingPunct="1">
              <a:lnSpc>
                <a:spcPts val="1200"/>
              </a:lnSpc>
              <a:spcBef>
                <a:spcPct val="0"/>
              </a:spcBef>
              <a:spcAft>
                <a:spcPts val="600"/>
              </a:spcAft>
              <a:buFontTx/>
              <a:buNone/>
            </a:pPr>
            <a:r>
              <a:rPr kumimoji="0" lang="ja-JP" altLang="en-US" sz="1400" dirty="0">
                <a:solidFill>
                  <a:srgbClr val="FF0000"/>
                </a:solidFill>
                <a:latin typeface="Meiryo UI" panose="020B0604030504040204" pitchFamily="50" charset="-128"/>
                <a:ea typeface="Meiryo UI" panose="020B0604030504040204" pitchFamily="50" charset="-128"/>
              </a:rPr>
              <a:t>創出</a:t>
            </a:r>
            <a:endParaRPr kumimoji="0" lang="en-US" altLang="ja-JP" sz="1400" dirty="0">
              <a:solidFill>
                <a:srgbClr val="FF0000"/>
              </a:solidFill>
              <a:latin typeface="Meiryo UI" panose="020B0604030504040204" pitchFamily="50" charset="-128"/>
              <a:ea typeface="Meiryo UI" panose="020B0604030504040204" pitchFamily="50" charset="-128"/>
            </a:endParaRPr>
          </a:p>
        </p:txBody>
      </p:sp>
      <p:sp>
        <p:nvSpPr>
          <p:cNvPr id="63" name="テキスト ボックス 10"/>
          <p:cNvSpPr txBox="1">
            <a:spLocks noChangeArrowheads="1"/>
          </p:cNvSpPr>
          <p:nvPr/>
        </p:nvSpPr>
        <p:spPr bwMode="auto">
          <a:xfrm>
            <a:off x="704528" y="6333937"/>
            <a:ext cx="57606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lnSpc>
                <a:spcPts val="1200"/>
              </a:lnSpc>
              <a:spcBef>
                <a:spcPct val="0"/>
              </a:spcBef>
              <a:spcAft>
                <a:spcPts val="600"/>
              </a:spcAft>
              <a:buFont typeface="Arial" panose="020B0604020202020204" pitchFamily="34" charset="0"/>
              <a:buNone/>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１　進出企業等の人材確保ニーズの収集・提供を行うなど、イノベ機構も協力</a:t>
            </a:r>
            <a:endParaRPr lang="en-US" altLang="ja-JP" sz="1200">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D5F16B6D-3245-4433-A635-FBCECA5F5D28}"/>
              </a:ext>
            </a:extLst>
          </p:cNvPr>
          <p:cNvSpPr/>
          <p:nvPr/>
        </p:nvSpPr>
        <p:spPr>
          <a:xfrm>
            <a:off x="632520" y="3568153"/>
            <a:ext cx="1179513" cy="2597150"/>
          </a:xfrm>
          <a:prstGeom prst="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1600" dirty="0">
                <a:solidFill>
                  <a:schemeClr val="tx1"/>
                </a:solidFill>
                <a:latin typeface="Meiryo UI" panose="020B0604030504040204" pitchFamily="50" charset="-128"/>
                <a:ea typeface="Meiryo UI" panose="020B0604030504040204" pitchFamily="50" charset="-128"/>
              </a:rPr>
              <a:t>構想関連の</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defRPr/>
            </a:pPr>
            <a:r>
              <a:rPr kumimoji="1" lang="ja-JP" altLang="en-US" sz="1600" dirty="0">
                <a:solidFill>
                  <a:schemeClr val="tx1"/>
                </a:solidFill>
                <a:latin typeface="Meiryo UI" panose="020B0604030504040204" pitchFamily="50" charset="-128"/>
                <a:ea typeface="Meiryo UI" panose="020B0604030504040204" pitchFamily="50" charset="-128"/>
              </a:rPr>
              <a:t>進出企業・</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defRPr/>
            </a:pPr>
            <a:r>
              <a:rPr kumimoji="1" lang="ja-JP" altLang="en-US" sz="1600" dirty="0">
                <a:solidFill>
                  <a:schemeClr val="tx1"/>
                </a:solidFill>
                <a:latin typeface="Meiryo UI" panose="020B0604030504040204" pitchFamily="50" charset="-128"/>
                <a:ea typeface="Meiryo UI" panose="020B0604030504040204" pitchFamily="50" charset="-128"/>
              </a:rPr>
              <a:t>域外企業</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37E34F34-16C6-44B1-AC08-B2B0FD95E883}"/>
              </a:ext>
            </a:extLst>
          </p:cNvPr>
          <p:cNvSpPr/>
          <p:nvPr/>
        </p:nvSpPr>
        <p:spPr>
          <a:xfrm>
            <a:off x="8275439" y="3568153"/>
            <a:ext cx="1165225" cy="2597150"/>
          </a:xfrm>
          <a:prstGeom prst="rect">
            <a:avLst/>
          </a:prstGeom>
          <a:solidFill>
            <a:schemeClr val="accent3">
              <a:lumMod val="20000"/>
              <a:lumOff val="8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ja-JP" altLang="en-US" sz="1600" dirty="0">
                <a:solidFill>
                  <a:schemeClr val="tx1"/>
                </a:solidFill>
                <a:latin typeface="Meiryo UI" panose="020B0604030504040204" pitchFamily="50" charset="-128"/>
                <a:ea typeface="Meiryo UI" panose="020B0604030504040204" pitchFamily="50" charset="-128"/>
              </a:rPr>
              <a:t>地元企業</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66" name="次の値と等しい 52">
            <a:extLst>
              <a:ext uri="{FF2B5EF4-FFF2-40B4-BE49-F238E27FC236}">
                <a16:creationId xmlns:a16="http://schemas.microsoft.com/office/drawing/2014/main" id="{A8274C3A-34AF-4AAA-A134-466AC507775E}"/>
              </a:ext>
            </a:extLst>
          </p:cNvPr>
          <p:cNvSpPr/>
          <p:nvPr/>
        </p:nvSpPr>
        <p:spPr>
          <a:xfrm rot="5400000">
            <a:off x="3621782" y="3285578"/>
            <a:ext cx="334963" cy="3444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67" name="テキスト ボックス 10"/>
          <p:cNvSpPr txBox="1">
            <a:spLocks noChangeArrowheads="1"/>
          </p:cNvSpPr>
          <p:nvPr/>
        </p:nvSpPr>
        <p:spPr bwMode="auto">
          <a:xfrm>
            <a:off x="3191570" y="3322090"/>
            <a:ext cx="588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lnSpc>
                <a:spcPts val="1200"/>
              </a:lnSpc>
              <a:spcBef>
                <a:spcPct val="0"/>
              </a:spcBef>
              <a:spcAft>
                <a:spcPts val="600"/>
              </a:spcAft>
              <a:buFontTx/>
              <a:buNone/>
            </a:pPr>
            <a:r>
              <a:rPr kumimoji="0" lang="ja-JP" altLang="en-US" sz="1200">
                <a:solidFill>
                  <a:schemeClr val="tx2"/>
                </a:solidFill>
                <a:latin typeface="Meiryo UI" panose="020B0604030504040204" pitchFamily="50" charset="-128"/>
                <a:ea typeface="Meiryo UI" panose="020B0604030504040204" pitchFamily="50" charset="-128"/>
              </a:rPr>
              <a:t>連携</a:t>
            </a:r>
            <a:endParaRPr kumimoji="0" lang="en-US" altLang="ja-JP" sz="1200">
              <a:solidFill>
                <a:schemeClr val="tx2"/>
              </a:solidFill>
              <a:latin typeface="Meiryo UI" panose="020B0604030504040204" pitchFamily="50" charset="-128"/>
              <a:ea typeface="Meiryo UI" panose="020B0604030504040204" pitchFamily="50" charset="-128"/>
            </a:endParaRPr>
          </a:p>
        </p:txBody>
      </p:sp>
      <p:sp>
        <p:nvSpPr>
          <p:cNvPr id="68" name="矢印: 右 55">
            <a:extLst>
              <a:ext uri="{FF2B5EF4-FFF2-40B4-BE49-F238E27FC236}">
                <a16:creationId xmlns:a16="http://schemas.microsoft.com/office/drawing/2014/main" id="{B3DF7E49-1975-4B2B-8BFC-553934FCC19D}"/>
              </a:ext>
            </a:extLst>
          </p:cNvPr>
          <p:cNvSpPr/>
          <p:nvPr/>
        </p:nvSpPr>
        <p:spPr>
          <a:xfrm>
            <a:off x="1891408" y="4296815"/>
            <a:ext cx="1190625" cy="666750"/>
          </a:xfrm>
          <a:prstGeom prst="rightArrow">
            <a:avLst>
              <a:gd name="adj1" fmla="val 64760"/>
              <a:gd name="adj2" fmla="val 315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Meiryo UI" panose="020B0604030504040204" pitchFamily="50" charset="-128"/>
              <a:ea typeface="Meiryo UI" panose="020B0604030504040204" pitchFamily="50" charset="-128"/>
            </a:endParaRPr>
          </a:p>
        </p:txBody>
      </p:sp>
      <p:sp>
        <p:nvSpPr>
          <p:cNvPr id="69" name="矢印: 右 56">
            <a:extLst>
              <a:ext uri="{FF2B5EF4-FFF2-40B4-BE49-F238E27FC236}">
                <a16:creationId xmlns:a16="http://schemas.microsoft.com/office/drawing/2014/main" id="{68C4DC63-47E6-4484-BCA8-8E9074E59052}"/>
              </a:ext>
            </a:extLst>
          </p:cNvPr>
          <p:cNvSpPr/>
          <p:nvPr/>
        </p:nvSpPr>
        <p:spPr>
          <a:xfrm rot="10800000">
            <a:off x="1862833" y="3598315"/>
            <a:ext cx="1206500" cy="668338"/>
          </a:xfrm>
          <a:prstGeom prst="rightArrow">
            <a:avLst>
              <a:gd name="adj1" fmla="val 64760"/>
              <a:gd name="adj2" fmla="val 315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Meiryo UI" panose="020B0604030504040204" pitchFamily="50" charset="-128"/>
              <a:ea typeface="Meiryo UI" panose="020B0604030504040204" pitchFamily="50" charset="-128"/>
            </a:endParaRPr>
          </a:p>
        </p:txBody>
      </p:sp>
      <p:sp>
        <p:nvSpPr>
          <p:cNvPr id="70" name="矢印: 右 57">
            <a:extLst>
              <a:ext uri="{FF2B5EF4-FFF2-40B4-BE49-F238E27FC236}">
                <a16:creationId xmlns:a16="http://schemas.microsoft.com/office/drawing/2014/main" id="{BB2DFB1D-2D6E-41F2-B68A-E73BE427842B}"/>
              </a:ext>
            </a:extLst>
          </p:cNvPr>
          <p:cNvSpPr/>
          <p:nvPr/>
        </p:nvSpPr>
        <p:spPr>
          <a:xfrm>
            <a:off x="6999089" y="4544465"/>
            <a:ext cx="1222375" cy="687388"/>
          </a:xfrm>
          <a:prstGeom prst="rightArrow">
            <a:avLst>
              <a:gd name="adj1" fmla="val 64760"/>
              <a:gd name="adj2" fmla="val 3159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Meiryo UI" panose="020B0604030504040204" pitchFamily="50" charset="-128"/>
              <a:ea typeface="Meiryo UI" panose="020B0604030504040204" pitchFamily="50" charset="-128"/>
            </a:endParaRPr>
          </a:p>
        </p:txBody>
      </p:sp>
      <p:sp>
        <p:nvSpPr>
          <p:cNvPr id="71" name="矢印: 右 58">
            <a:extLst>
              <a:ext uri="{FF2B5EF4-FFF2-40B4-BE49-F238E27FC236}">
                <a16:creationId xmlns:a16="http://schemas.microsoft.com/office/drawing/2014/main" id="{F223DD12-2146-4E26-82CC-446131577457}"/>
              </a:ext>
            </a:extLst>
          </p:cNvPr>
          <p:cNvSpPr/>
          <p:nvPr/>
        </p:nvSpPr>
        <p:spPr>
          <a:xfrm rot="10800000">
            <a:off x="6956226" y="3687215"/>
            <a:ext cx="1223963" cy="685800"/>
          </a:xfrm>
          <a:prstGeom prst="rightArrow">
            <a:avLst>
              <a:gd name="adj1" fmla="val 64760"/>
              <a:gd name="adj2" fmla="val 3159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900">
              <a:solidFill>
                <a:schemeClr val="tx1"/>
              </a:solidFill>
              <a:latin typeface="Meiryo UI" panose="020B0604030504040204" pitchFamily="50" charset="-128"/>
              <a:ea typeface="Meiryo UI" panose="020B0604030504040204" pitchFamily="50" charset="-128"/>
            </a:endParaRPr>
          </a:p>
        </p:txBody>
      </p:sp>
      <p:sp>
        <p:nvSpPr>
          <p:cNvPr id="72" name="矢印: 右 59">
            <a:extLst>
              <a:ext uri="{FF2B5EF4-FFF2-40B4-BE49-F238E27FC236}">
                <a16:creationId xmlns:a16="http://schemas.microsoft.com/office/drawing/2014/main" id="{2B47D1A3-5BC1-4871-8A7A-422C07231145}"/>
              </a:ext>
            </a:extLst>
          </p:cNvPr>
          <p:cNvSpPr/>
          <p:nvPr/>
        </p:nvSpPr>
        <p:spPr>
          <a:xfrm>
            <a:off x="4548753" y="5384277"/>
            <a:ext cx="3663950" cy="392113"/>
          </a:xfrm>
          <a:prstGeom prst="rightArrow">
            <a:avLst>
              <a:gd name="adj1" fmla="val 64760"/>
              <a:gd name="adj2" fmla="val 564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Meiryo UI" panose="020B0604030504040204" pitchFamily="50" charset="-128"/>
              <a:ea typeface="Meiryo UI" panose="020B0604030504040204" pitchFamily="50" charset="-128"/>
            </a:endParaRPr>
          </a:p>
        </p:txBody>
      </p:sp>
      <p:sp>
        <p:nvSpPr>
          <p:cNvPr id="73" name="四角形: 角を丸くする 60">
            <a:extLst>
              <a:ext uri="{FF2B5EF4-FFF2-40B4-BE49-F238E27FC236}">
                <a16:creationId xmlns:a16="http://schemas.microsoft.com/office/drawing/2014/main" id="{31B08C20-97C6-43FA-8EDE-E4528ECEB7CE}"/>
              </a:ext>
            </a:extLst>
          </p:cNvPr>
          <p:cNvSpPr/>
          <p:nvPr/>
        </p:nvSpPr>
        <p:spPr>
          <a:xfrm>
            <a:off x="3118545" y="3568153"/>
            <a:ext cx="1347788" cy="2597150"/>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kumimoji="1" lang="ja-JP" altLang="en-US" sz="2000" b="1" dirty="0">
                <a:solidFill>
                  <a:schemeClr val="tx1"/>
                </a:solidFill>
                <a:latin typeface="Meiryo UI" panose="020B0604030504040204" pitchFamily="50" charset="-128"/>
                <a:ea typeface="Meiryo UI" panose="020B0604030504040204" pitchFamily="50" charset="-128"/>
              </a:rPr>
              <a:t>イノベ</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gn="ctr">
              <a:defRPr/>
            </a:pPr>
            <a:r>
              <a:rPr kumimoji="1" lang="ja-JP" altLang="en-US" sz="2000" b="1" dirty="0">
                <a:solidFill>
                  <a:schemeClr val="tx1"/>
                </a:solidFill>
                <a:latin typeface="Meiryo UI" panose="020B0604030504040204" pitchFamily="50" charset="-128"/>
                <a:ea typeface="Meiryo UI" panose="020B0604030504040204" pitchFamily="50" charset="-128"/>
              </a:rPr>
              <a:t>機構</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gn="ctr">
              <a:defRPr/>
            </a:pPr>
            <a:endParaRPr kumimoji="1" lang="en-US" altLang="ja-JP" dirty="0">
              <a:solidFill>
                <a:schemeClr val="tx1"/>
              </a:solidFill>
              <a:latin typeface="Meiryo UI" panose="020B0604030504040204" pitchFamily="50" charset="-128"/>
              <a:ea typeface="Meiryo UI" panose="020B0604030504040204" pitchFamily="50" charset="-128"/>
            </a:endParaRPr>
          </a:p>
          <a:p>
            <a:pPr algn="ctr">
              <a:defRPr/>
            </a:pPr>
            <a:r>
              <a:rPr kumimoji="1" lang="ja-JP" altLang="en-US" sz="1400" dirty="0">
                <a:solidFill>
                  <a:schemeClr val="tx1"/>
                </a:solidFill>
                <a:latin typeface="Meiryo UI" panose="020B0604030504040204" pitchFamily="50" charset="-128"/>
                <a:ea typeface="Meiryo UI" panose="020B0604030504040204" pitchFamily="50" charset="-128"/>
              </a:rPr>
              <a:t>進出</a:t>
            </a:r>
            <a:r>
              <a:rPr kumimoji="1" lang="ja-JP" altLang="en-US" sz="1400" dirty="0" smtClean="0">
                <a:solidFill>
                  <a:schemeClr val="tx1"/>
                </a:solidFill>
                <a:latin typeface="Meiryo UI" panose="020B0604030504040204" pitchFamily="50" charset="-128"/>
                <a:ea typeface="Meiryo UI" panose="020B0604030504040204" pitchFamily="50" charset="-128"/>
              </a:rPr>
              <a:t>企業の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defRPr/>
            </a:pPr>
            <a:r>
              <a:rPr kumimoji="1" lang="ja-JP" altLang="en-US" sz="1400" dirty="0">
                <a:solidFill>
                  <a:schemeClr val="tx1"/>
                </a:solidFill>
                <a:latin typeface="Meiryo UI" panose="020B0604030504040204" pitchFamily="50" charset="-128"/>
                <a:ea typeface="Meiryo UI" panose="020B0604030504040204" pitchFamily="50" charset="-128"/>
              </a:rPr>
              <a:t>企業情報の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defRPr/>
            </a:pPr>
            <a:r>
              <a:rPr kumimoji="1" lang="ja-JP" altLang="en-US" sz="1400" dirty="0">
                <a:solidFill>
                  <a:schemeClr val="tx1"/>
                </a:solidFill>
                <a:latin typeface="Meiryo UI" panose="020B0604030504040204" pitchFamily="50" charset="-128"/>
                <a:ea typeface="Meiryo UI" panose="020B0604030504040204" pitchFamily="50" charset="-128"/>
              </a:rPr>
              <a:t>集約・提供</a:t>
            </a:r>
          </a:p>
        </p:txBody>
      </p:sp>
      <p:sp>
        <p:nvSpPr>
          <p:cNvPr id="74" name="矢印: 右 61">
            <a:extLst>
              <a:ext uri="{FF2B5EF4-FFF2-40B4-BE49-F238E27FC236}">
                <a16:creationId xmlns:a16="http://schemas.microsoft.com/office/drawing/2014/main" id="{D6C9BBEF-CE4B-4A16-93E9-82FBB3CDCD69}"/>
              </a:ext>
            </a:extLst>
          </p:cNvPr>
          <p:cNvSpPr/>
          <p:nvPr/>
        </p:nvSpPr>
        <p:spPr>
          <a:xfrm rot="10800000">
            <a:off x="1980178" y="5771603"/>
            <a:ext cx="3478213" cy="393700"/>
          </a:xfrm>
          <a:prstGeom prst="rightArrow">
            <a:avLst>
              <a:gd name="adj1" fmla="val 64760"/>
              <a:gd name="adj2" fmla="val 58134"/>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75" name="テキスト ボックス 10"/>
          <p:cNvSpPr txBox="1">
            <a:spLocks noChangeArrowheads="1"/>
          </p:cNvSpPr>
          <p:nvPr/>
        </p:nvSpPr>
        <p:spPr bwMode="auto">
          <a:xfrm>
            <a:off x="1988245" y="4592090"/>
            <a:ext cx="12366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lnSpc>
                <a:spcPts val="1200"/>
              </a:lnSpc>
              <a:spcBef>
                <a:spcPct val="0"/>
              </a:spcBef>
              <a:spcAft>
                <a:spcPts val="600"/>
              </a:spcAft>
              <a:buFontTx/>
              <a:buNone/>
            </a:pPr>
            <a:r>
              <a:rPr kumimoji="0" lang="ja-JP" altLang="en-US" sz="900">
                <a:latin typeface="Meiryo UI" panose="020B0604030504040204" pitchFamily="50" charset="-128"/>
                <a:ea typeface="Meiryo UI" panose="020B0604030504040204" pitchFamily="50" charset="-128"/>
              </a:rPr>
              <a:t>向けた「ニーズ」確認</a:t>
            </a:r>
            <a:endParaRPr kumimoji="0" lang="en-US" altLang="ja-JP" sz="900">
              <a:latin typeface="Meiryo UI" panose="020B0604030504040204" pitchFamily="50" charset="-128"/>
              <a:ea typeface="Meiryo UI" panose="020B0604030504040204" pitchFamily="50" charset="-128"/>
            </a:endParaRPr>
          </a:p>
        </p:txBody>
      </p:sp>
      <p:sp>
        <p:nvSpPr>
          <p:cNvPr id="76" name="テキスト ボックス 10"/>
          <p:cNvSpPr txBox="1">
            <a:spLocks noChangeArrowheads="1"/>
          </p:cNvSpPr>
          <p:nvPr/>
        </p:nvSpPr>
        <p:spPr bwMode="auto">
          <a:xfrm>
            <a:off x="1999358" y="4436515"/>
            <a:ext cx="9921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lnSpc>
                <a:spcPts val="1200"/>
              </a:lnSpc>
              <a:spcBef>
                <a:spcPct val="0"/>
              </a:spcBef>
              <a:spcAft>
                <a:spcPts val="600"/>
              </a:spcAft>
              <a:buFontTx/>
              <a:buNone/>
            </a:pPr>
            <a:r>
              <a:rPr kumimoji="0" lang="ja-JP" altLang="en-US" sz="900">
                <a:latin typeface="Meiryo UI" panose="020B0604030504040204" pitchFamily="50" charset="-128"/>
                <a:ea typeface="Meiryo UI" panose="020B0604030504040204" pitchFamily="50" charset="-128"/>
              </a:rPr>
              <a:t>地元との連携に</a:t>
            </a:r>
            <a:endParaRPr kumimoji="0" lang="en-US" altLang="ja-JP" sz="900">
              <a:latin typeface="Meiryo UI" panose="020B0604030504040204" pitchFamily="50" charset="-128"/>
              <a:ea typeface="Meiryo UI" panose="020B0604030504040204" pitchFamily="50" charset="-128"/>
            </a:endParaRPr>
          </a:p>
        </p:txBody>
      </p:sp>
      <p:sp>
        <p:nvSpPr>
          <p:cNvPr id="77" name="テキスト ボックス 10"/>
          <p:cNvSpPr txBox="1">
            <a:spLocks noChangeArrowheads="1"/>
          </p:cNvSpPr>
          <p:nvPr/>
        </p:nvSpPr>
        <p:spPr bwMode="auto">
          <a:xfrm>
            <a:off x="2123183" y="3730078"/>
            <a:ext cx="963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lnSpc>
                <a:spcPts val="900"/>
              </a:lnSpc>
              <a:spcBef>
                <a:spcPct val="0"/>
              </a:spcBef>
              <a:spcAft>
                <a:spcPts val="600"/>
              </a:spcAft>
              <a:buFontTx/>
              <a:buNone/>
            </a:pPr>
            <a:r>
              <a:rPr kumimoji="0" lang="ja-JP" altLang="en-US" sz="900">
                <a:latin typeface="Meiryo UI" panose="020B0604030504040204" pitchFamily="50" charset="-128"/>
                <a:ea typeface="Meiryo UI" panose="020B0604030504040204" pitchFamily="50" charset="-128"/>
              </a:rPr>
              <a:t>地元の「強み」</a:t>
            </a:r>
            <a:endParaRPr kumimoji="0" lang="en-US" altLang="ja-JP" sz="900">
              <a:latin typeface="Meiryo UI" panose="020B0604030504040204" pitchFamily="50" charset="-128"/>
              <a:ea typeface="Meiryo UI" panose="020B0604030504040204" pitchFamily="50" charset="-128"/>
            </a:endParaRPr>
          </a:p>
          <a:p>
            <a:pPr eaLnBrk="1" hangingPunct="1">
              <a:lnSpc>
                <a:spcPts val="900"/>
              </a:lnSpc>
              <a:spcBef>
                <a:spcPct val="0"/>
              </a:spcBef>
              <a:spcAft>
                <a:spcPts val="600"/>
              </a:spcAft>
              <a:buFontTx/>
              <a:buNone/>
            </a:pPr>
            <a:r>
              <a:rPr kumimoji="0" lang="ja-JP" altLang="en-US" sz="900">
                <a:latin typeface="Meiryo UI" panose="020B0604030504040204" pitchFamily="50" charset="-128"/>
                <a:ea typeface="Meiryo UI" panose="020B0604030504040204" pitchFamily="50" charset="-128"/>
              </a:rPr>
              <a:t>「シーズ」を</a:t>
            </a:r>
            <a:r>
              <a:rPr kumimoji="0" lang="en-US" altLang="ja-JP" sz="900">
                <a:latin typeface="Meiryo UI" panose="020B0604030504040204" pitchFamily="50" charset="-128"/>
                <a:ea typeface="Meiryo UI" panose="020B0604030504040204" pitchFamily="50" charset="-128"/>
              </a:rPr>
              <a:t>PR</a:t>
            </a:r>
          </a:p>
        </p:txBody>
      </p:sp>
      <p:sp>
        <p:nvSpPr>
          <p:cNvPr id="78" name="正方形/長方形 6"/>
          <p:cNvSpPr>
            <a:spLocks noChangeArrowheads="1"/>
          </p:cNvSpPr>
          <p:nvPr/>
        </p:nvSpPr>
        <p:spPr bwMode="auto">
          <a:xfrm>
            <a:off x="2153345" y="5198515"/>
            <a:ext cx="8556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lnSpc>
                <a:spcPts val="700"/>
              </a:lnSpc>
              <a:spcBef>
                <a:spcPct val="0"/>
              </a:spcBef>
              <a:spcAft>
                <a:spcPts val="600"/>
              </a:spcAft>
              <a:buSzTx/>
              <a:buFontTx/>
              <a:buNone/>
            </a:pPr>
            <a:r>
              <a:rPr kumimoji="0" lang="ja-JP" altLang="en-US" sz="900">
                <a:latin typeface="Meiryo UI" panose="020B0604030504040204" pitchFamily="50" charset="-128"/>
                <a:ea typeface="Meiryo UI" panose="020B0604030504040204" pitchFamily="50" charset="-128"/>
              </a:rPr>
              <a:t>実用化開発の</a:t>
            </a:r>
            <a:endParaRPr kumimoji="0" lang="en-US" altLang="ja-JP" sz="900">
              <a:latin typeface="Meiryo UI" panose="020B0604030504040204" pitchFamily="50" charset="-128"/>
              <a:ea typeface="Meiryo UI" panose="020B0604030504040204" pitchFamily="50" charset="-128"/>
            </a:endParaRPr>
          </a:p>
          <a:p>
            <a:pPr eaLnBrk="1" hangingPunct="1">
              <a:lnSpc>
                <a:spcPts val="700"/>
              </a:lnSpc>
              <a:spcBef>
                <a:spcPct val="0"/>
              </a:spcBef>
              <a:spcAft>
                <a:spcPts val="600"/>
              </a:spcAft>
              <a:buSzTx/>
              <a:buFontTx/>
              <a:buNone/>
            </a:pPr>
            <a:r>
              <a:rPr kumimoji="0" lang="ja-JP" altLang="en-US" sz="900">
                <a:latin typeface="Meiryo UI" panose="020B0604030504040204" pitchFamily="50" charset="-128"/>
                <a:ea typeface="Meiryo UI" panose="020B0604030504040204" pitchFamily="50" charset="-128"/>
              </a:rPr>
              <a:t>事業化支援</a:t>
            </a:r>
            <a:endParaRPr kumimoji="0" lang="en-US" altLang="ja-JP" sz="900">
              <a:latin typeface="Meiryo UI" panose="020B0604030504040204" pitchFamily="50" charset="-128"/>
              <a:ea typeface="Meiryo UI" panose="020B0604030504040204" pitchFamily="50" charset="-128"/>
            </a:endParaRPr>
          </a:p>
        </p:txBody>
      </p:sp>
      <p:sp>
        <p:nvSpPr>
          <p:cNvPr id="79" name="正方形/長方形 7"/>
          <p:cNvSpPr>
            <a:spLocks noChangeArrowheads="1"/>
          </p:cNvSpPr>
          <p:nvPr/>
        </p:nvSpPr>
        <p:spPr bwMode="auto">
          <a:xfrm>
            <a:off x="2659758" y="5846215"/>
            <a:ext cx="19954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lnSpc>
                <a:spcPts val="1200"/>
              </a:lnSpc>
              <a:spcBef>
                <a:spcPct val="0"/>
              </a:spcBef>
              <a:spcAft>
                <a:spcPts val="600"/>
              </a:spcAft>
              <a:buSzTx/>
              <a:buFontTx/>
              <a:buNone/>
            </a:pPr>
            <a:r>
              <a:rPr kumimoji="0" lang="ja-JP" altLang="en-US" sz="900" dirty="0">
                <a:latin typeface="Meiryo UI" panose="020B0604030504040204" pitchFamily="50" charset="-128"/>
                <a:ea typeface="Meiryo UI" panose="020B0604030504040204" pitchFamily="50" charset="-128"/>
              </a:rPr>
              <a:t>現地における人材確保等の支援　</a:t>
            </a: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１</a:t>
            </a:r>
            <a:endParaRPr kumimoji="0" lang="en-US" altLang="ja-JP" sz="900" dirty="0">
              <a:latin typeface="Meiryo UI" panose="020B0604030504040204" pitchFamily="50" charset="-128"/>
              <a:ea typeface="Meiryo UI" panose="020B0604030504040204" pitchFamily="50" charset="-128"/>
            </a:endParaRPr>
          </a:p>
        </p:txBody>
      </p:sp>
      <p:sp>
        <p:nvSpPr>
          <p:cNvPr id="80" name="正方形/長方形 41"/>
          <p:cNvSpPr>
            <a:spLocks noChangeArrowheads="1"/>
          </p:cNvSpPr>
          <p:nvPr/>
        </p:nvSpPr>
        <p:spPr bwMode="auto">
          <a:xfrm>
            <a:off x="4420166" y="5471590"/>
            <a:ext cx="3813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lnSpc>
                <a:spcPts val="1200"/>
              </a:lnSpc>
              <a:spcBef>
                <a:spcPct val="0"/>
              </a:spcBef>
              <a:spcAft>
                <a:spcPts val="600"/>
              </a:spcAft>
              <a:buSzTx/>
              <a:buFontTx/>
              <a:buNone/>
            </a:pPr>
            <a:r>
              <a:rPr kumimoji="0" lang="ja-JP" altLang="en-US" sz="900" dirty="0">
                <a:latin typeface="Meiryo UI" panose="020B0604030504040204" pitchFamily="50" charset="-128"/>
                <a:ea typeface="Meiryo UI" panose="020B0604030504040204" pitchFamily="50" charset="-128"/>
              </a:rPr>
              <a:t>専門性の高い実用化開発の事業化支援（経営力・技術力の強化）　</a:t>
            </a: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２</a:t>
            </a:r>
            <a:endParaRPr kumimoji="0" lang="en-US" altLang="ja-JP" sz="900" dirty="0">
              <a:latin typeface="Meiryo UI" panose="020B0604030504040204" pitchFamily="50" charset="-128"/>
              <a:ea typeface="Meiryo UI" panose="020B0604030504040204" pitchFamily="50" charset="-128"/>
            </a:endParaRPr>
          </a:p>
        </p:txBody>
      </p:sp>
      <p:sp>
        <p:nvSpPr>
          <p:cNvPr id="81" name="正方形/長方形 42"/>
          <p:cNvSpPr>
            <a:spLocks noChangeArrowheads="1"/>
          </p:cNvSpPr>
          <p:nvPr/>
        </p:nvSpPr>
        <p:spPr bwMode="auto">
          <a:xfrm>
            <a:off x="6980039" y="3845965"/>
            <a:ext cx="1160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lnSpc>
                <a:spcPts val="900"/>
              </a:lnSpc>
              <a:spcBef>
                <a:spcPct val="0"/>
              </a:spcBef>
              <a:spcAft>
                <a:spcPts val="600"/>
              </a:spcAft>
              <a:buSzTx/>
              <a:buFontTx/>
              <a:buNone/>
            </a:pPr>
            <a:r>
              <a:rPr kumimoji="0" lang="ja-JP" altLang="en-US" sz="900">
                <a:latin typeface="Meiryo UI" panose="020B0604030504040204" pitchFamily="50" charset="-128"/>
                <a:ea typeface="Meiryo UI" panose="020B0604030504040204" pitchFamily="50" charset="-128"/>
              </a:rPr>
              <a:t>「強み」「シーズ」や</a:t>
            </a:r>
            <a:endParaRPr kumimoji="0" lang="en-US" altLang="ja-JP" sz="900">
              <a:latin typeface="Meiryo UI" panose="020B0604030504040204" pitchFamily="50" charset="-128"/>
              <a:ea typeface="Meiryo UI" panose="020B0604030504040204" pitchFamily="50" charset="-128"/>
            </a:endParaRPr>
          </a:p>
          <a:p>
            <a:pPr eaLnBrk="1" hangingPunct="1">
              <a:lnSpc>
                <a:spcPts val="900"/>
              </a:lnSpc>
              <a:spcBef>
                <a:spcPct val="0"/>
              </a:spcBef>
              <a:spcAft>
                <a:spcPts val="600"/>
              </a:spcAft>
              <a:buSzTx/>
              <a:buFontTx/>
              <a:buNone/>
            </a:pPr>
            <a:r>
              <a:rPr kumimoji="0" lang="ja-JP" altLang="en-US" sz="900">
                <a:latin typeface="Meiryo UI" panose="020B0604030504040204" pitchFamily="50" charset="-128"/>
                <a:ea typeface="Meiryo UI" panose="020B0604030504040204" pitchFamily="50" charset="-128"/>
              </a:rPr>
              <a:t>「課題」等の吸い上げ</a:t>
            </a:r>
            <a:endParaRPr kumimoji="0" lang="en-US" altLang="ja-JP" sz="900">
              <a:latin typeface="Meiryo UI" panose="020B0604030504040204" pitchFamily="50" charset="-128"/>
              <a:ea typeface="Meiryo UI" panose="020B0604030504040204" pitchFamily="50" charset="-128"/>
            </a:endParaRPr>
          </a:p>
        </p:txBody>
      </p:sp>
      <p:sp>
        <p:nvSpPr>
          <p:cNvPr id="82" name="正方形/長方形 44"/>
          <p:cNvSpPr>
            <a:spLocks noChangeArrowheads="1"/>
          </p:cNvSpPr>
          <p:nvPr/>
        </p:nvSpPr>
        <p:spPr bwMode="auto">
          <a:xfrm>
            <a:off x="6956226" y="4682578"/>
            <a:ext cx="13557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lnSpc>
                <a:spcPts val="600"/>
              </a:lnSpc>
              <a:spcBef>
                <a:spcPct val="0"/>
              </a:spcBef>
              <a:spcAft>
                <a:spcPts val="600"/>
              </a:spcAft>
              <a:buSzTx/>
              <a:buFontTx/>
              <a:buNone/>
            </a:pPr>
            <a:r>
              <a:rPr kumimoji="0" lang="ja-JP" altLang="en-US" sz="900" dirty="0">
                <a:latin typeface="Meiryo UI" panose="020B0604030504040204" pitchFamily="50" charset="-128"/>
                <a:ea typeface="Meiryo UI" panose="020B0604030504040204" pitchFamily="50" charset="-128"/>
              </a:rPr>
              <a:t>「強み」「シーズ」</a:t>
            </a:r>
            <a:endParaRPr kumimoji="0" lang="en-US" altLang="ja-JP" sz="900" dirty="0">
              <a:latin typeface="Meiryo UI" panose="020B0604030504040204" pitchFamily="50" charset="-128"/>
              <a:ea typeface="Meiryo UI" panose="020B0604030504040204" pitchFamily="50" charset="-128"/>
            </a:endParaRPr>
          </a:p>
          <a:p>
            <a:pPr eaLnBrk="1" hangingPunct="1">
              <a:lnSpc>
                <a:spcPts val="600"/>
              </a:lnSpc>
              <a:spcBef>
                <a:spcPct val="0"/>
              </a:spcBef>
              <a:spcAft>
                <a:spcPts val="600"/>
              </a:spcAft>
              <a:buSzTx/>
              <a:buFontTx/>
              <a:buNone/>
            </a:pPr>
            <a:r>
              <a:rPr kumimoji="0" lang="ja-JP" altLang="en-US" sz="900" dirty="0">
                <a:latin typeface="Meiryo UI" panose="020B0604030504040204" pitchFamily="50" charset="-128"/>
                <a:ea typeface="Meiryo UI" panose="020B0604030504040204" pitchFamily="50" charset="-128"/>
              </a:rPr>
              <a:t>「課題」「ニーズ」を</a:t>
            </a:r>
            <a:endParaRPr kumimoji="0" lang="en-US" altLang="ja-JP" sz="900" dirty="0">
              <a:latin typeface="Meiryo UI" panose="020B0604030504040204" pitchFamily="50" charset="-128"/>
              <a:ea typeface="Meiryo UI" panose="020B0604030504040204" pitchFamily="50" charset="-128"/>
            </a:endParaRPr>
          </a:p>
          <a:p>
            <a:pPr eaLnBrk="1" hangingPunct="1">
              <a:lnSpc>
                <a:spcPts val="600"/>
              </a:lnSpc>
              <a:spcBef>
                <a:spcPct val="0"/>
              </a:spcBef>
              <a:spcAft>
                <a:spcPts val="600"/>
              </a:spcAft>
              <a:buSzTx/>
              <a:buFontTx/>
              <a:buNone/>
            </a:pPr>
            <a:r>
              <a:rPr kumimoji="0" lang="ja-JP" altLang="en-US" sz="900" dirty="0">
                <a:latin typeface="Meiryo UI" panose="020B0604030504040204" pitchFamily="50" charset="-128"/>
                <a:ea typeface="Meiryo UI" panose="020B0604030504040204" pitchFamily="50" charset="-128"/>
              </a:rPr>
              <a:t>踏まえたハンズオン支援</a:t>
            </a:r>
            <a:endParaRPr kumimoji="0" lang="en-US" altLang="ja-JP" sz="900" dirty="0">
              <a:latin typeface="Meiryo UI" panose="020B0604030504040204" pitchFamily="50" charset="-128"/>
              <a:ea typeface="Meiryo UI" panose="020B0604030504040204" pitchFamily="50" charset="-128"/>
            </a:endParaRPr>
          </a:p>
        </p:txBody>
      </p:sp>
      <p:sp>
        <p:nvSpPr>
          <p:cNvPr id="83" name="正方形/長方形 48"/>
          <p:cNvSpPr>
            <a:spLocks noChangeArrowheads="1"/>
          </p:cNvSpPr>
          <p:nvPr/>
        </p:nvSpPr>
        <p:spPr bwMode="auto">
          <a:xfrm>
            <a:off x="706116" y="6567155"/>
            <a:ext cx="7991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lnSpc>
                <a:spcPts val="1200"/>
              </a:lnSpc>
              <a:spcBef>
                <a:spcPct val="0"/>
              </a:spcBef>
              <a:spcAft>
                <a:spcPts val="600"/>
              </a:spcAft>
              <a:buSzTx/>
              <a:buFontTx/>
              <a:buNone/>
            </a:pPr>
            <a:r>
              <a:rPr kumimoji="0" lang="en-US" altLang="ja-JP" sz="1200" dirty="0">
                <a:latin typeface="Meiryo UI" panose="020B0604030504040204" pitchFamily="50" charset="-128"/>
                <a:ea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rPr>
              <a:t>２　実用化開発プロジェクトの開始に向けた経営支援、技術支援、補助金申請支援を行うなど</a:t>
            </a:r>
            <a:r>
              <a:rPr kumimoji="0" lang="ja-JP" altLang="en-US" sz="1200" dirty="0" smtClean="0">
                <a:latin typeface="Meiryo UI" panose="020B0604030504040204" pitchFamily="50" charset="-128"/>
                <a:ea typeface="Meiryo UI" panose="020B0604030504040204" pitchFamily="50" charset="-128"/>
              </a:rPr>
              <a:t>、官民合同チームも</a:t>
            </a:r>
            <a:r>
              <a:rPr kumimoji="0" lang="ja-JP" altLang="en-US" sz="1200" dirty="0">
                <a:latin typeface="Meiryo UI" panose="020B0604030504040204" pitchFamily="50" charset="-128"/>
                <a:ea typeface="Meiryo UI" panose="020B0604030504040204" pitchFamily="50" charset="-128"/>
              </a:rPr>
              <a:t>協力</a:t>
            </a:r>
            <a:endParaRPr kumimoji="0" lang="en-US" altLang="ja-JP" sz="1200" dirty="0">
              <a:latin typeface="Meiryo UI" panose="020B0604030504040204" pitchFamily="50" charset="-128"/>
              <a:ea typeface="Meiryo UI" panose="020B0604030504040204" pitchFamily="50" charset="-128"/>
            </a:endParaRPr>
          </a:p>
        </p:txBody>
      </p:sp>
      <p:sp>
        <p:nvSpPr>
          <p:cNvPr id="84" name="テキスト ボックス 10"/>
          <p:cNvSpPr txBox="1">
            <a:spLocks noChangeArrowheads="1"/>
          </p:cNvSpPr>
          <p:nvPr/>
        </p:nvSpPr>
        <p:spPr bwMode="auto">
          <a:xfrm>
            <a:off x="6246614" y="3322090"/>
            <a:ext cx="588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eaLnBrk="1" hangingPunct="1">
              <a:lnSpc>
                <a:spcPts val="1200"/>
              </a:lnSpc>
              <a:spcBef>
                <a:spcPct val="0"/>
              </a:spcBef>
              <a:spcAft>
                <a:spcPts val="600"/>
              </a:spcAft>
              <a:buFontTx/>
              <a:buNone/>
            </a:pPr>
            <a:r>
              <a:rPr kumimoji="0" lang="ja-JP" altLang="en-US" sz="1200">
                <a:solidFill>
                  <a:schemeClr val="tx2"/>
                </a:solidFill>
                <a:latin typeface="Meiryo UI" panose="020B0604030504040204" pitchFamily="50" charset="-128"/>
                <a:ea typeface="Meiryo UI" panose="020B0604030504040204" pitchFamily="50" charset="-128"/>
              </a:rPr>
              <a:t>連携</a:t>
            </a:r>
            <a:endParaRPr kumimoji="0" lang="en-US" altLang="ja-JP" sz="120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9885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テキスト ボックス 124"/>
          <p:cNvSpPr txBox="1"/>
          <p:nvPr/>
        </p:nvSpPr>
        <p:spPr>
          <a:xfrm>
            <a:off x="3407276" y="2152824"/>
            <a:ext cx="1548000" cy="1763454"/>
          </a:xfrm>
          <a:prstGeom prst="rect">
            <a:avLst/>
          </a:prstGeom>
          <a:noFill/>
          <a:ln>
            <a:solidFill>
              <a:srgbClr val="002060"/>
            </a:solidFill>
          </a:ln>
        </p:spPr>
        <p:txBody>
          <a:bodyPr wrap="square" lIns="18000" rIns="7200" rtlCol="0" anchor="t" anchorCtr="0">
            <a:noAutofit/>
          </a:bodyPr>
          <a:lstStyle/>
          <a:p>
            <a:pPr marL="214312" indent="-214312">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農業</a:t>
            </a:r>
            <a:r>
              <a:rPr lang="ja-JP" altLang="en-US" sz="1200" dirty="0" smtClean="0">
                <a:solidFill>
                  <a:prstClr val="black"/>
                </a:solidFill>
                <a:latin typeface="Meiryo UI" panose="020B0604030504040204" pitchFamily="50" charset="-128"/>
                <a:ea typeface="Meiryo UI" panose="020B0604030504040204" pitchFamily="50" charset="-128"/>
              </a:rPr>
              <a:t>・建設等の作業</a:t>
            </a:r>
            <a:r>
              <a:rPr lang="ja-JP" altLang="en-US" sz="1200" dirty="0">
                <a:solidFill>
                  <a:prstClr val="black"/>
                </a:solidFill>
                <a:latin typeface="Meiryo UI" panose="020B0604030504040204" pitchFamily="50" charset="-128"/>
                <a:ea typeface="Meiryo UI" panose="020B0604030504040204" pitchFamily="50" charset="-128"/>
              </a:rPr>
              <a:t>省力化実証</a:t>
            </a:r>
            <a:endParaRPr lang="en-US" altLang="ja-JP" sz="1200" dirty="0">
              <a:solidFill>
                <a:prstClr val="black"/>
              </a:solidFill>
              <a:latin typeface="Meiryo UI" panose="020B0604030504040204" pitchFamily="50" charset="-128"/>
              <a:ea typeface="Meiryo UI" panose="020B0604030504040204" pitchFamily="50" charset="-128"/>
            </a:endParaRPr>
          </a:p>
          <a:p>
            <a:pPr marL="214312" indent="-214312">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インフラ点検等実証</a:t>
            </a:r>
            <a:endParaRPr lang="en-US" altLang="ja-JP" sz="1200" dirty="0">
              <a:solidFill>
                <a:prstClr val="black"/>
              </a:solidFill>
              <a:latin typeface="Meiryo UI" panose="020B0604030504040204" pitchFamily="50" charset="-128"/>
              <a:ea typeface="Meiryo UI" panose="020B0604030504040204" pitchFamily="50" charset="-128"/>
            </a:endParaRPr>
          </a:p>
          <a:p>
            <a:pPr marL="214312" indent="-214312">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施設の監視実証</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他</a:t>
            </a:r>
            <a:endParaRPr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pPr marL="96441" indent="-96441">
              <a:buFont typeface="Wingdings" panose="05000000000000000000" pitchFamily="2" charset="2"/>
              <a:buChar char="Ø"/>
            </a:pP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26" name="テキスト ボックス 125"/>
          <p:cNvSpPr txBox="1"/>
          <p:nvPr/>
        </p:nvSpPr>
        <p:spPr>
          <a:xfrm>
            <a:off x="1802829" y="2152823"/>
            <a:ext cx="1548000" cy="1763454"/>
          </a:xfrm>
          <a:prstGeom prst="rect">
            <a:avLst/>
          </a:prstGeom>
          <a:noFill/>
          <a:ln>
            <a:solidFill>
              <a:srgbClr val="002060"/>
            </a:solidFill>
          </a:ln>
        </p:spPr>
        <p:txBody>
          <a:bodyPr wrap="square" lIns="18000" rIns="7200" rtlCol="0" anchor="t" anchorCtr="0">
            <a:noAutofit/>
          </a:bodyPr>
          <a:lstStyle/>
          <a:p>
            <a:pPr marL="180979" indent="-180979">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試験飛行用グランド</a:t>
            </a:r>
            <a:r>
              <a:rPr lang="ja-JP" altLang="en-US" sz="1200" dirty="0" smtClean="0">
                <a:solidFill>
                  <a:prstClr val="black"/>
                </a:solidFill>
                <a:latin typeface="Meiryo UI" panose="020B0604030504040204" pitchFamily="50" charset="-128"/>
                <a:ea typeface="Meiryo UI" panose="020B0604030504040204" pitchFamily="50" charset="-128"/>
              </a:rPr>
              <a:t>、トンネル</a:t>
            </a:r>
            <a:r>
              <a:rPr lang="ja-JP" altLang="en-US" sz="1200" dirty="0">
                <a:solidFill>
                  <a:prstClr val="black"/>
                </a:solidFill>
                <a:latin typeface="Meiryo UI" panose="020B0604030504040204" pitchFamily="50" charset="-128"/>
                <a:ea typeface="Meiryo UI" panose="020B0604030504040204" pitchFamily="50" charset="-128"/>
              </a:rPr>
              <a:t>、橋梁、水没模擬市街地等の整備・維持</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他</a:t>
            </a:r>
            <a:endParaRPr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27" name="テキスト ボックス 126"/>
          <p:cNvSpPr txBox="1"/>
          <p:nvPr/>
        </p:nvSpPr>
        <p:spPr>
          <a:xfrm>
            <a:off x="199627" y="2136819"/>
            <a:ext cx="1548000" cy="1763454"/>
          </a:xfrm>
          <a:prstGeom prst="rect">
            <a:avLst/>
          </a:prstGeom>
          <a:noFill/>
          <a:ln>
            <a:solidFill>
              <a:srgbClr val="002060"/>
            </a:solidFill>
          </a:ln>
        </p:spPr>
        <p:txBody>
          <a:bodyPr wrap="square" lIns="18000" rIns="7200" rtlCol="0" anchor="t" anchorCtr="0">
            <a:noAutofit/>
          </a:bodyPr>
          <a:lstStyle/>
          <a:p>
            <a:pPr marL="180979" indent="-180979">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ロボットの修理・</a:t>
            </a:r>
            <a:r>
              <a:rPr lang="ja-JP" altLang="en-US" sz="1200" dirty="0" smtClean="0">
                <a:solidFill>
                  <a:prstClr val="black"/>
                </a:solidFill>
                <a:latin typeface="Meiryo UI" panose="020B0604030504040204" pitchFamily="50" charset="-128"/>
                <a:ea typeface="Meiryo UI" panose="020B0604030504040204" pitchFamily="50" charset="-128"/>
              </a:rPr>
              <a:t>改良</a:t>
            </a:r>
            <a:endParaRPr lang="en-US" altLang="ja-JP" sz="1200" dirty="0">
              <a:solidFill>
                <a:prstClr val="black"/>
              </a:solidFill>
              <a:latin typeface="Meiryo UI" panose="020B0604030504040204" pitchFamily="50" charset="-128"/>
              <a:ea typeface="Meiryo UI" panose="020B0604030504040204" pitchFamily="50" charset="-128"/>
            </a:endParaRPr>
          </a:p>
          <a:p>
            <a:pPr marL="180979" indent="-180979">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ソフトウェア</a:t>
            </a:r>
            <a:r>
              <a:rPr lang="ja-JP" altLang="en-US" sz="1200" dirty="0" smtClean="0">
                <a:solidFill>
                  <a:prstClr val="black"/>
                </a:solidFill>
                <a:latin typeface="Meiryo UI" panose="020B0604030504040204" pitchFamily="50" charset="-128"/>
                <a:ea typeface="Meiryo UI" panose="020B0604030504040204" pitchFamily="50" charset="-128"/>
              </a:rPr>
              <a:t>修正　他</a:t>
            </a:r>
            <a:endParaRPr lang="en-US" altLang="ja-JP" sz="1200" dirty="0">
              <a:solidFill>
                <a:prstClr val="black"/>
              </a:solidFill>
              <a:latin typeface="Meiryo UI" panose="020B0604030504040204" pitchFamily="50" charset="-128"/>
              <a:ea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29" name="テキスト ボックス 128"/>
          <p:cNvSpPr txBox="1"/>
          <p:nvPr/>
        </p:nvSpPr>
        <p:spPr>
          <a:xfrm>
            <a:off x="199627" y="1658326"/>
            <a:ext cx="1548000" cy="432000"/>
          </a:xfrm>
          <a:prstGeom prst="rect">
            <a:avLst/>
          </a:prstGeom>
          <a:solidFill>
            <a:srgbClr val="002060"/>
          </a:solidFill>
        </p:spPr>
        <p:txBody>
          <a:bodyPr wrap="square" rtlCol="0" anchor="ctr">
            <a:noAutofit/>
          </a:bodyPr>
          <a:lstStyle/>
          <a:p>
            <a:pPr algn="ctr"/>
            <a:r>
              <a:rPr lang="ja-JP" altLang="en-US" sz="1600" b="1" dirty="0">
                <a:solidFill>
                  <a:prstClr val="white"/>
                </a:solidFill>
                <a:latin typeface="Meiryo UI" panose="020B0604030504040204" pitchFamily="50" charset="-128"/>
                <a:ea typeface="Meiryo UI" panose="020B0604030504040204" pitchFamily="50" charset="-128"/>
              </a:rPr>
              <a:t>製造・技術</a:t>
            </a:r>
          </a:p>
        </p:txBody>
      </p:sp>
      <p:sp>
        <p:nvSpPr>
          <p:cNvPr id="130" name="テキスト ボックス 129"/>
          <p:cNvSpPr txBox="1"/>
          <p:nvPr/>
        </p:nvSpPr>
        <p:spPr>
          <a:xfrm>
            <a:off x="3407276" y="1666123"/>
            <a:ext cx="1548000" cy="432000"/>
          </a:xfrm>
          <a:prstGeom prst="rect">
            <a:avLst/>
          </a:prstGeom>
          <a:solidFill>
            <a:srgbClr val="00B050"/>
          </a:solidFill>
        </p:spPr>
        <p:txBody>
          <a:bodyPr wrap="square" rtlCol="0" anchor="ctr">
            <a:noAutofit/>
          </a:bodyPr>
          <a:lstStyle/>
          <a:p>
            <a:pPr algn="ctr"/>
            <a:r>
              <a:rPr lang="ja-JP" altLang="en-US" sz="1600" b="1" dirty="0">
                <a:solidFill>
                  <a:prstClr val="white"/>
                </a:solidFill>
                <a:latin typeface="Meiryo UI" panose="020B0604030504040204" pitchFamily="50" charset="-128"/>
                <a:ea typeface="Meiryo UI" panose="020B0604030504040204" pitchFamily="50" charset="-128"/>
              </a:rPr>
              <a:t>多目的利用       </a:t>
            </a:r>
            <a:r>
              <a:rPr lang="en-US" altLang="ja-JP" sz="1600" b="1" dirty="0">
                <a:solidFill>
                  <a:prstClr val="white"/>
                </a:solidFill>
                <a:latin typeface="Meiryo UI" panose="020B0604030504040204" pitchFamily="50" charset="-128"/>
                <a:ea typeface="Meiryo UI" panose="020B0604030504040204" pitchFamily="50" charset="-128"/>
              </a:rPr>
              <a:t>(</a:t>
            </a:r>
            <a:r>
              <a:rPr lang="ja-JP" altLang="en-US" sz="1600" b="1" dirty="0">
                <a:solidFill>
                  <a:prstClr val="white"/>
                </a:solidFill>
                <a:latin typeface="Meiryo UI" panose="020B0604030504040204" pitchFamily="50" charset="-128"/>
                <a:ea typeface="Meiryo UI" panose="020B0604030504040204" pitchFamily="50" charset="-128"/>
              </a:rPr>
              <a:t>ユーザー</a:t>
            </a:r>
            <a:r>
              <a:rPr lang="en-US" altLang="ja-JP" sz="1600" b="1" dirty="0">
                <a:solidFill>
                  <a:prstClr val="white"/>
                </a:solidFill>
                <a:latin typeface="Meiryo UI" panose="020B0604030504040204" pitchFamily="50" charset="-128"/>
                <a:ea typeface="Meiryo UI" panose="020B0604030504040204" pitchFamily="50" charset="-128"/>
              </a:rPr>
              <a:t>)</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131" name="テキスト ボックス 130"/>
          <p:cNvSpPr txBox="1"/>
          <p:nvPr/>
        </p:nvSpPr>
        <p:spPr>
          <a:xfrm>
            <a:off x="1802829" y="1658326"/>
            <a:ext cx="1548000" cy="432000"/>
          </a:xfrm>
          <a:prstGeom prst="rect">
            <a:avLst/>
          </a:prstGeom>
          <a:solidFill>
            <a:srgbClr val="002060"/>
          </a:solidFill>
        </p:spPr>
        <p:txBody>
          <a:bodyPr wrap="square" rtlCol="0" anchor="ctr">
            <a:noAutofit/>
          </a:bodyPr>
          <a:lstStyle/>
          <a:p>
            <a:pPr algn="ctr"/>
            <a:r>
              <a:rPr lang="ja-JP" altLang="en-US" sz="1600" b="1" dirty="0">
                <a:solidFill>
                  <a:prstClr val="white"/>
                </a:solidFill>
                <a:latin typeface="Meiryo UI" panose="020B0604030504040204" pitchFamily="50" charset="-128"/>
                <a:ea typeface="Meiryo UI" panose="020B0604030504040204" pitchFamily="50" charset="-128"/>
              </a:rPr>
              <a:t>建築・設備</a:t>
            </a:r>
          </a:p>
        </p:txBody>
      </p:sp>
      <p:sp>
        <p:nvSpPr>
          <p:cNvPr id="132" name="テキスト ボックス 131"/>
          <p:cNvSpPr txBox="1"/>
          <p:nvPr/>
        </p:nvSpPr>
        <p:spPr>
          <a:xfrm>
            <a:off x="8228495" y="1677039"/>
            <a:ext cx="1548000" cy="432000"/>
          </a:xfrm>
          <a:prstGeom prst="rect">
            <a:avLst/>
          </a:prstGeom>
          <a:solidFill>
            <a:schemeClr val="accent4"/>
          </a:solidFill>
        </p:spPr>
        <p:txBody>
          <a:bodyPr wrap="square" rtlCol="0" anchor="ctr">
            <a:noAutofit/>
          </a:bodyPr>
          <a:lstStyle/>
          <a:p>
            <a:pPr algn="ctr"/>
            <a:r>
              <a:rPr lang="ja-JP" altLang="en-US" sz="1600" b="1" dirty="0">
                <a:solidFill>
                  <a:prstClr val="white"/>
                </a:solidFill>
                <a:latin typeface="Meiryo UI" panose="020B0604030504040204" pitchFamily="50" charset="-128"/>
                <a:ea typeface="Meiryo UI" panose="020B0604030504040204" pitchFamily="50" charset="-128"/>
              </a:rPr>
              <a:t>まちづくり</a:t>
            </a:r>
            <a:endParaRPr lang="en-US" altLang="ja-JP" sz="1600" b="1" dirty="0">
              <a:solidFill>
                <a:prstClr val="white"/>
              </a:solidFill>
              <a:latin typeface="Meiryo UI" panose="020B0604030504040204" pitchFamily="50" charset="-128"/>
              <a:ea typeface="Meiryo UI" panose="020B0604030504040204" pitchFamily="50" charset="-128"/>
            </a:endParaRPr>
          </a:p>
        </p:txBody>
      </p:sp>
      <p:sp>
        <p:nvSpPr>
          <p:cNvPr id="138" name="テキスト ボックス 137"/>
          <p:cNvSpPr txBox="1"/>
          <p:nvPr/>
        </p:nvSpPr>
        <p:spPr>
          <a:xfrm>
            <a:off x="6619997" y="1674530"/>
            <a:ext cx="1548000" cy="432000"/>
          </a:xfrm>
          <a:prstGeom prst="rect">
            <a:avLst/>
          </a:prstGeom>
          <a:solidFill>
            <a:schemeClr val="accent4"/>
          </a:solidFill>
        </p:spPr>
        <p:txBody>
          <a:bodyPr wrap="square" rtlCol="0" anchor="ctr">
            <a:noAutofit/>
          </a:bodyPr>
          <a:lstStyle/>
          <a:p>
            <a:pPr algn="ctr"/>
            <a:r>
              <a:rPr lang="ja-JP" altLang="en-US" sz="1600" b="1" dirty="0">
                <a:solidFill>
                  <a:prstClr val="white"/>
                </a:solidFill>
                <a:latin typeface="Meiryo UI" panose="020B0604030504040204" pitchFamily="50" charset="-128"/>
                <a:ea typeface="Meiryo UI" panose="020B0604030504040204" pitchFamily="50" charset="-128"/>
              </a:rPr>
              <a:t>観光・イベント</a:t>
            </a:r>
            <a:endParaRPr lang="en-US" altLang="ja-JP" sz="1600" b="1" dirty="0">
              <a:solidFill>
                <a:prstClr val="white"/>
              </a:solidFill>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6619997" y="2161212"/>
            <a:ext cx="1548000" cy="1763454"/>
          </a:xfrm>
          <a:prstGeom prst="rect">
            <a:avLst/>
          </a:prstGeom>
          <a:noFill/>
          <a:ln>
            <a:solidFill>
              <a:srgbClr val="002060"/>
            </a:solidFill>
          </a:ln>
        </p:spPr>
        <p:txBody>
          <a:bodyPr wrap="square" lIns="18000" rIns="7200" rtlCol="0" anchor="t" anchorCtr="0">
            <a:noAutofit/>
          </a:bodyPr>
          <a:lstStyle/>
          <a:p>
            <a:pPr marL="180979" indent="-180979">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rPr>
              <a:t>国内・国際</a:t>
            </a:r>
            <a:r>
              <a:rPr lang="ja-JP" altLang="en-US" sz="1200" dirty="0">
                <a:solidFill>
                  <a:prstClr val="black"/>
                </a:solidFill>
                <a:latin typeface="Meiryo UI" panose="020B0604030504040204" pitchFamily="50" charset="-128"/>
                <a:ea typeface="Meiryo UI" panose="020B0604030504040204" pitchFamily="50" charset="-128"/>
              </a:rPr>
              <a:t>イベントの</a:t>
            </a:r>
            <a:r>
              <a:rPr lang="ja-JP" altLang="en-US" sz="1200" dirty="0" smtClean="0">
                <a:solidFill>
                  <a:prstClr val="black"/>
                </a:solidFill>
                <a:latin typeface="Meiryo UI" panose="020B0604030504040204" pitchFamily="50" charset="-128"/>
                <a:ea typeface="Meiryo UI" panose="020B0604030504040204" pitchFamily="50" charset="-128"/>
              </a:rPr>
              <a:t>開催</a:t>
            </a:r>
            <a:endParaRPr lang="en-US" altLang="ja-JP" sz="1200" dirty="0">
              <a:solidFill>
                <a:prstClr val="black"/>
              </a:solidFill>
              <a:latin typeface="Meiryo UI" panose="020B0604030504040204" pitchFamily="50" charset="-128"/>
              <a:ea typeface="Meiryo UI" panose="020B0604030504040204" pitchFamily="50" charset="-128"/>
            </a:endParaRPr>
          </a:p>
          <a:p>
            <a:pPr marL="180979" indent="-180979">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rPr>
              <a:t>観光コンテンツ化他</a:t>
            </a:r>
            <a:endParaRPr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pPr marL="96441" indent="-96441">
              <a:buFont typeface="Wingdings" panose="05000000000000000000" pitchFamily="2" charset="2"/>
              <a:buChar char="Ø"/>
            </a:pP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8228495" y="2169602"/>
            <a:ext cx="1548000" cy="1763454"/>
          </a:xfrm>
          <a:prstGeom prst="rect">
            <a:avLst/>
          </a:prstGeom>
          <a:noFill/>
          <a:ln>
            <a:solidFill>
              <a:srgbClr val="002060"/>
            </a:solidFill>
          </a:ln>
        </p:spPr>
        <p:txBody>
          <a:bodyPr wrap="square" lIns="18000" rIns="7200" rtlCol="0" anchor="t" anchorCtr="0">
            <a:noAutofit/>
          </a:bodyPr>
          <a:lstStyle/>
          <a:p>
            <a:pPr marL="180979" indent="-180979">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rPr>
              <a:t>宿舎</a:t>
            </a:r>
            <a:r>
              <a:rPr lang="ja-JP" altLang="en-US" sz="1200" dirty="0">
                <a:solidFill>
                  <a:prstClr val="black"/>
                </a:solidFill>
                <a:latin typeface="Meiryo UI" panose="020B0604030504040204" pitchFamily="50" charset="-128"/>
                <a:ea typeface="Meiryo UI" panose="020B0604030504040204" pitchFamily="50" charset="-128"/>
              </a:rPr>
              <a:t>、交通手段等の整備・維持</a:t>
            </a:r>
            <a:endParaRPr lang="en-US" altLang="ja-JP" sz="1200" dirty="0">
              <a:solidFill>
                <a:prstClr val="black"/>
              </a:solidFill>
              <a:latin typeface="Meiryo UI" panose="020B0604030504040204" pitchFamily="50" charset="-128"/>
              <a:ea typeface="Meiryo UI" panose="020B0604030504040204" pitchFamily="50" charset="-128"/>
            </a:endParaRPr>
          </a:p>
          <a:p>
            <a:pPr marL="180979" indent="-180979">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生活関連サービス提供（食・娯楽等</a:t>
            </a:r>
            <a:r>
              <a:rPr lang="ja-JP" altLang="en-US" sz="1200" dirty="0" smtClean="0">
                <a:solidFill>
                  <a:prstClr val="black"/>
                </a:solidFill>
                <a:latin typeface="Meiryo UI" panose="020B0604030504040204" pitchFamily="50" charset="-128"/>
                <a:ea typeface="Meiryo UI" panose="020B0604030504040204" pitchFamily="50" charset="-128"/>
              </a:rPr>
              <a:t>）他</a:t>
            </a:r>
            <a:endParaRPr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5009633" y="2164313"/>
            <a:ext cx="1548000" cy="1763454"/>
          </a:xfrm>
          <a:prstGeom prst="rect">
            <a:avLst/>
          </a:prstGeom>
          <a:noFill/>
          <a:ln>
            <a:solidFill>
              <a:srgbClr val="002060"/>
            </a:solidFill>
          </a:ln>
        </p:spPr>
        <p:txBody>
          <a:bodyPr wrap="square" lIns="18000" rIns="7200" rtlCol="0" anchor="t" anchorCtr="0">
            <a:noAutofit/>
          </a:bodyPr>
          <a:lstStyle/>
          <a:p>
            <a:pPr marL="180979" indent="-180979">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オペレーター養成・研修</a:t>
            </a:r>
            <a:endParaRPr lang="en-US" altLang="ja-JP" sz="1200" dirty="0">
              <a:solidFill>
                <a:prstClr val="black"/>
              </a:solidFill>
              <a:latin typeface="Meiryo UI" panose="020B0604030504040204" pitchFamily="50" charset="-128"/>
              <a:ea typeface="Meiryo UI" panose="020B0604030504040204" pitchFamily="50" charset="-128"/>
            </a:endParaRPr>
          </a:p>
          <a:p>
            <a:pPr marL="180979" indent="-180979">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エンジニア、</a:t>
            </a:r>
            <a:r>
              <a:rPr lang="ja-JP" altLang="en-US" sz="1200" dirty="0" smtClean="0">
                <a:solidFill>
                  <a:prstClr val="black"/>
                </a:solidFill>
                <a:latin typeface="Meiryo UI" panose="020B0604030504040204" pitchFamily="50" charset="-128"/>
                <a:ea typeface="Meiryo UI" panose="020B0604030504040204" pitchFamily="50" charset="-128"/>
              </a:rPr>
              <a:t>プログラマの育成</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他　</a:t>
            </a:r>
            <a:endParaRPr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pPr marL="96441" indent="-96441">
              <a:buFont typeface="Wingdings" panose="05000000000000000000" pitchFamily="2" charset="2"/>
              <a:buChar char="Ø"/>
            </a:pP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5009633" y="1677612"/>
            <a:ext cx="1548000" cy="432000"/>
          </a:xfrm>
          <a:prstGeom prst="rect">
            <a:avLst/>
          </a:prstGeom>
          <a:solidFill>
            <a:srgbClr val="00B050"/>
          </a:solidFill>
        </p:spPr>
        <p:txBody>
          <a:bodyPr wrap="square" rtlCol="0" anchor="ctr">
            <a:noAutofit/>
          </a:bodyPr>
          <a:lstStyle/>
          <a:p>
            <a:pPr algn="ctr"/>
            <a:r>
              <a:rPr lang="ja-JP" altLang="en-US" sz="1600" b="1" dirty="0">
                <a:solidFill>
                  <a:prstClr val="white"/>
                </a:solidFill>
                <a:latin typeface="Meiryo UI" panose="020B0604030504040204" pitchFamily="50" charset="-128"/>
                <a:ea typeface="Meiryo UI" panose="020B0604030504040204" pitchFamily="50" charset="-128"/>
              </a:rPr>
              <a:t>関連ビジネス</a:t>
            </a:r>
          </a:p>
        </p:txBody>
      </p:sp>
      <p:sp>
        <p:nvSpPr>
          <p:cNvPr id="41" name="タイトル 1"/>
          <p:cNvSpPr txBox="1">
            <a:spLocks/>
          </p:cNvSpPr>
          <p:nvPr/>
        </p:nvSpPr>
        <p:spPr>
          <a:xfrm>
            <a:off x="171274" y="44624"/>
            <a:ext cx="9606261" cy="381615"/>
          </a:xfrm>
          <a:prstGeom prst="rect">
            <a:avLst/>
          </a:prstGeom>
          <a:solidFill>
            <a:srgbClr val="CCFFFF"/>
          </a:solidFill>
          <a:ln w="28575">
            <a:solidFill>
              <a:srgbClr val="00B0F0"/>
            </a:solidFill>
          </a:ln>
        </p:spPr>
        <p:txBody>
          <a:bodyPr lIns="85488" tIns="42744" rIns="85488" bIns="42744"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215"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福島イノベーション・コースト構想への地元企業の参画可能性</a:t>
            </a:r>
            <a:endParaRPr lang="en-US" altLang="ja-JP" sz="2215" b="1"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00472" y="523314"/>
            <a:ext cx="9546165" cy="625602"/>
          </a:xfrm>
          <a:prstGeom prst="roundRect">
            <a:avLst>
              <a:gd name="adj" fmla="val 0"/>
            </a:avLst>
          </a:prstGeom>
          <a:solidFill>
            <a:schemeClr val="bg1"/>
          </a:solidFill>
          <a:ln w="12700" cap="flat" cmpd="sng" algn="ctr">
            <a:solidFill>
              <a:schemeClr val="tx1"/>
            </a:solidFill>
            <a:prstDash val="solid"/>
            <a:miter lim="800000"/>
          </a:ln>
          <a:effectLst/>
        </p:spPr>
        <p:txBody>
          <a:bodyPr lIns="72000" rIns="72000" rtlCol="0" anchor="ctr"/>
          <a:lstStyle/>
          <a:p>
            <a:pPr marL="342900" indent="-342900">
              <a:buFont typeface="メイリオ" panose="020B0604030504040204" pitchFamily="50" charset="-128"/>
              <a:buChar char="○"/>
            </a:pPr>
            <a:r>
              <a:rPr lang="ja-JP" altLang="en-US" sz="1800" dirty="0" smtClean="0">
                <a:solidFill>
                  <a:prstClr val="black"/>
                </a:solidFill>
                <a:latin typeface="メイリオ" panose="020B0604030504040204" pitchFamily="50" charset="-128"/>
                <a:ea typeface="メイリオ" panose="020B0604030504040204" pitchFamily="50" charset="-128"/>
              </a:rPr>
              <a:t>ロボット</a:t>
            </a:r>
            <a:r>
              <a:rPr lang="ja-JP" altLang="en-US" sz="1800" dirty="0">
                <a:solidFill>
                  <a:prstClr val="black"/>
                </a:solidFill>
                <a:latin typeface="メイリオ" panose="020B0604030504040204" pitchFamily="50" charset="-128"/>
                <a:ea typeface="メイリオ" panose="020B0604030504040204" pitchFamily="50" charset="-128"/>
              </a:rPr>
              <a:t>や廃炉に関する製造・技術関連のみならず、建築や観光など多様な業態へ幅広く波及する</a:t>
            </a:r>
            <a:r>
              <a:rPr lang="ja-JP" altLang="en-US" sz="1800" dirty="0" smtClean="0">
                <a:solidFill>
                  <a:prstClr val="black"/>
                </a:solidFill>
                <a:latin typeface="メイリオ" panose="020B0604030504040204" pitchFamily="50" charset="-128"/>
                <a:ea typeface="メイリオ" panose="020B0604030504040204" pitchFamily="50" charset="-128"/>
              </a:rPr>
              <a:t>可能性。地元事業者とのマッチングに向けた支援を実施。</a:t>
            </a:r>
            <a:endParaRPr lang="en-US" altLang="ja-JP" sz="1800" dirty="0" smtClean="0">
              <a:solidFill>
                <a:prstClr val="black"/>
              </a:solidFill>
              <a:latin typeface="メイリオ" panose="020B0604030504040204" pitchFamily="50" charset="-128"/>
              <a:ea typeface="メイリオ" panose="020B0604030504040204" pitchFamily="50" charset="-128"/>
            </a:endParaRPr>
          </a:p>
        </p:txBody>
      </p:sp>
      <p:sp>
        <p:nvSpPr>
          <p:cNvPr id="62" name="テキスト ボックス 41"/>
          <p:cNvSpPr txBox="1"/>
          <p:nvPr/>
        </p:nvSpPr>
        <p:spPr>
          <a:xfrm>
            <a:off x="5986624" y="4920836"/>
            <a:ext cx="1836000" cy="1778652"/>
          </a:xfrm>
          <a:prstGeom prst="rect">
            <a:avLst/>
          </a:prstGeom>
          <a:solidFill>
            <a:schemeClr val="bg1"/>
          </a:solidFill>
          <a:ln>
            <a:solidFill>
              <a:srgbClr val="002060"/>
            </a:solidFill>
          </a:ln>
        </p:spPr>
        <p:txBody>
          <a:bodyPr wrap="square" lIns="18000" rIns="7200" rtlCol="0" anchor="t" anchorCtr="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marL="171450" indent="-171450" defTabSz="914400">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rPr>
              <a:t>原子炉建屋内など高線量</a:t>
            </a:r>
            <a:r>
              <a:rPr lang="ja-JP" altLang="en-US" sz="1200" dirty="0">
                <a:solidFill>
                  <a:prstClr val="black"/>
                </a:solidFill>
                <a:latin typeface="Meiryo UI" panose="020B0604030504040204" pitchFamily="50" charset="-128"/>
                <a:ea typeface="Meiryo UI" panose="020B0604030504040204" pitchFamily="50" charset="-128"/>
              </a:rPr>
              <a:t>エリアの調査</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defTabSz="914400">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rPr>
              <a:t>瓦礫</a:t>
            </a:r>
            <a:r>
              <a:rPr lang="ja-JP" altLang="en-US" sz="1200" dirty="0">
                <a:solidFill>
                  <a:prstClr val="black"/>
                </a:solidFill>
                <a:latin typeface="Meiryo UI" panose="020B0604030504040204" pitchFamily="50" charset="-128"/>
                <a:ea typeface="Meiryo UI" panose="020B0604030504040204" pitchFamily="50" charset="-128"/>
              </a:rPr>
              <a:t>除去</a:t>
            </a:r>
            <a:r>
              <a:rPr lang="ja-JP" altLang="en-US" sz="1200" dirty="0" smtClean="0">
                <a:solidFill>
                  <a:prstClr val="black"/>
                </a:solidFill>
                <a:latin typeface="Meiryo UI" panose="020B0604030504040204" pitchFamily="50" charset="-128"/>
                <a:ea typeface="Meiryo UI" panose="020B0604030504040204" pitchFamily="50" charset="-128"/>
              </a:rPr>
              <a:t>作業</a:t>
            </a:r>
            <a:r>
              <a:rPr lang="ja-JP" altLang="en-US" sz="1200" dirty="0">
                <a:solidFill>
                  <a:prstClr val="black"/>
                </a:solidFill>
                <a:latin typeface="Meiryo UI" panose="020B0604030504040204" pitchFamily="50" charset="-128"/>
                <a:ea typeface="Meiryo UI" panose="020B0604030504040204" pitchFamily="50" charset="-128"/>
              </a:rPr>
              <a:t>ロボット</a:t>
            </a:r>
            <a:endParaRPr lang="en-US" altLang="ja-JP" sz="1200" dirty="0">
              <a:solidFill>
                <a:prstClr val="black"/>
              </a:solidFill>
              <a:latin typeface="Meiryo UI" panose="020B0604030504040204" pitchFamily="50" charset="-128"/>
              <a:ea typeface="Meiryo UI" panose="020B0604030504040204" pitchFamily="50" charset="-128"/>
            </a:endParaRPr>
          </a:p>
          <a:p>
            <a:pPr defTabSz="914400"/>
            <a:r>
              <a:rPr lang="ja-JP" altLang="en-US" sz="1200" dirty="0">
                <a:solidFill>
                  <a:prstClr val="black"/>
                </a:solidFill>
                <a:latin typeface="Meiryo UI" panose="020B0604030504040204" pitchFamily="50" charset="-128"/>
                <a:ea typeface="Meiryo UI" panose="020B0604030504040204" pitchFamily="50" charset="-128"/>
              </a:rPr>
              <a:t>　　他</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63" name="テキスト ボックス 42"/>
          <p:cNvSpPr txBox="1"/>
          <p:nvPr/>
        </p:nvSpPr>
        <p:spPr>
          <a:xfrm>
            <a:off x="234028" y="4913332"/>
            <a:ext cx="1836000" cy="1778652"/>
          </a:xfrm>
          <a:prstGeom prst="rect">
            <a:avLst/>
          </a:prstGeom>
          <a:solidFill>
            <a:schemeClr val="bg1"/>
          </a:solidFill>
          <a:ln>
            <a:solidFill>
              <a:srgbClr val="002060"/>
            </a:solidFill>
          </a:ln>
        </p:spPr>
        <p:txBody>
          <a:bodyPr wrap="square" lIns="18000" rIns="7200" rtlCol="0" anchor="t" anchorCtr="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marL="180979" indent="-180979" defTabSz="914400">
              <a:buFont typeface="Wingdings" panose="05000000000000000000" pitchFamily="2" charset="2"/>
              <a:buChar char="Ø"/>
            </a:pPr>
            <a:r>
              <a:rPr lang="en-US" altLang="ja-JP" sz="1200" dirty="0">
                <a:solidFill>
                  <a:prstClr val="black"/>
                </a:solidFill>
                <a:latin typeface="Meiryo UI" panose="020B0604030504040204" pitchFamily="50" charset="-128"/>
                <a:ea typeface="Meiryo UI" panose="020B0604030504040204" pitchFamily="50" charset="-128"/>
              </a:rPr>
              <a:t>ALPS</a:t>
            </a:r>
            <a:r>
              <a:rPr lang="ja-JP" altLang="en-US" sz="1200" dirty="0">
                <a:solidFill>
                  <a:prstClr val="black"/>
                </a:solidFill>
                <a:latin typeface="Meiryo UI" panose="020B0604030504040204" pitchFamily="50" charset="-128"/>
                <a:ea typeface="Meiryo UI" panose="020B0604030504040204" pitchFamily="50" charset="-128"/>
              </a:rPr>
              <a:t>保守・管理・運転</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defTabSz="91440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タンク基礎設置</a:t>
            </a:r>
            <a:r>
              <a:rPr lang="ja-JP" altLang="en-US" sz="1200" dirty="0" smtClean="0">
                <a:solidFill>
                  <a:prstClr val="black"/>
                </a:solidFill>
                <a:latin typeface="Meiryo UI" panose="020B0604030504040204" pitchFamily="50" charset="-128"/>
                <a:ea typeface="Meiryo UI" panose="020B0604030504040204" pitchFamily="50" charset="-128"/>
              </a:rPr>
              <a:t>工事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defTabSz="91440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汚染物の焼却</a:t>
            </a:r>
            <a:r>
              <a:rPr lang="ja-JP" altLang="en-US" sz="1200" dirty="0" smtClean="0">
                <a:solidFill>
                  <a:prstClr val="black"/>
                </a:solidFill>
                <a:latin typeface="Meiryo UI" panose="020B0604030504040204" pitchFamily="50" charset="-128"/>
                <a:ea typeface="Meiryo UI" panose="020B0604030504040204" pitchFamily="50" charset="-128"/>
              </a:rPr>
              <a:t>処分</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他</a:t>
            </a:r>
            <a:endParaRPr lang="ja-JP" altLang="en-US" sz="1200" dirty="0">
              <a:solidFill>
                <a:prstClr val="black"/>
              </a:solidFill>
              <a:latin typeface="Meiryo UI" panose="020B0604030504040204" pitchFamily="50" charset="-128"/>
              <a:ea typeface="Meiryo UI" panose="020B0604030504040204" pitchFamily="50" charset="-128"/>
            </a:endParaRPr>
          </a:p>
          <a:p>
            <a:pPr defTabSz="914400"/>
            <a:endParaRPr lang="en-US" altLang="ja-JP" sz="1400" dirty="0">
              <a:solidFill>
                <a:prstClr val="black"/>
              </a:solidFill>
              <a:latin typeface="Meiryo UI" panose="020B0604030504040204" pitchFamily="50" charset="-128"/>
              <a:ea typeface="Meiryo UI" panose="020B0604030504040204" pitchFamily="50" charset="-128"/>
            </a:endParaRPr>
          </a:p>
          <a:p>
            <a:pPr defTabSz="914400"/>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64" name="テキスト ボックス 43"/>
          <p:cNvSpPr txBox="1"/>
          <p:nvPr/>
        </p:nvSpPr>
        <p:spPr>
          <a:xfrm>
            <a:off x="2156031" y="4920836"/>
            <a:ext cx="1836000" cy="1778652"/>
          </a:xfrm>
          <a:prstGeom prst="rect">
            <a:avLst/>
          </a:prstGeom>
          <a:solidFill>
            <a:schemeClr val="bg1"/>
          </a:solidFill>
          <a:ln>
            <a:solidFill>
              <a:srgbClr val="002060"/>
            </a:solidFill>
          </a:ln>
        </p:spPr>
        <p:txBody>
          <a:bodyPr wrap="square" lIns="18000" rIns="7200" rtlCol="0" anchor="t" anchorCtr="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marL="180979" indent="-180979" defTabSz="91440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廃炉作業に必要な</a:t>
            </a:r>
            <a:r>
              <a:rPr lang="ja-JP" altLang="en-US" sz="1200" dirty="0" smtClean="0">
                <a:solidFill>
                  <a:prstClr val="black"/>
                </a:solidFill>
                <a:latin typeface="Meiryo UI" panose="020B0604030504040204" pitchFamily="50" charset="-128"/>
                <a:ea typeface="Meiryo UI" panose="020B0604030504040204" pitchFamily="50" charset="-128"/>
              </a:rPr>
              <a:t>機器、機器</a:t>
            </a:r>
            <a:r>
              <a:rPr lang="ja-JP" altLang="en-US" sz="1200" dirty="0">
                <a:solidFill>
                  <a:prstClr val="black"/>
                </a:solidFill>
                <a:latin typeface="Meiryo UI" panose="020B0604030504040204" pitchFamily="50" charset="-128"/>
                <a:ea typeface="Meiryo UI" panose="020B0604030504040204" pitchFamily="50" charset="-128"/>
              </a:rPr>
              <a:t>部品の供給・</a:t>
            </a:r>
            <a:r>
              <a:rPr lang="ja-JP" altLang="en-US" sz="1200" dirty="0" smtClean="0">
                <a:solidFill>
                  <a:prstClr val="black"/>
                </a:solidFill>
                <a:latin typeface="Meiryo UI" panose="020B0604030504040204" pitchFamily="50" charset="-128"/>
                <a:ea typeface="Meiryo UI" panose="020B0604030504040204" pitchFamily="50" charset="-128"/>
              </a:rPr>
              <a:t>開発</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180979" indent="-180979" defTabSz="914400">
              <a:buFont typeface="Wingdings" panose="05000000000000000000" pitchFamily="2" charset="2"/>
              <a:buChar char="Ø"/>
            </a:pPr>
            <a:r>
              <a:rPr lang="ja-JP" altLang="en-US" sz="1200" dirty="0" smtClean="0">
                <a:solidFill>
                  <a:prstClr val="black"/>
                </a:solidFill>
                <a:latin typeface="Meiryo UI" panose="020B0604030504040204" pitchFamily="50" charset="-128"/>
                <a:ea typeface="Meiryo UI" panose="020B0604030504040204" pitchFamily="50" charset="-128"/>
              </a:rPr>
              <a:t>廃金属利用による収納缶等の開発・製造</a:t>
            </a:r>
            <a:endParaRPr lang="en-US" altLang="ja-JP" sz="1200" dirty="0">
              <a:solidFill>
                <a:prstClr val="black"/>
              </a:solidFill>
              <a:latin typeface="Meiryo UI" panose="020B0604030504040204" pitchFamily="50" charset="-128"/>
              <a:ea typeface="Meiryo UI" panose="020B0604030504040204" pitchFamily="50" charset="-128"/>
            </a:endParaRPr>
          </a:p>
          <a:p>
            <a:pPr marL="180979" indent="-180979" defTabSz="91440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副資材等を</a:t>
            </a:r>
            <a:r>
              <a:rPr lang="ja-JP" altLang="en-US" sz="1200" dirty="0" smtClean="0">
                <a:solidFill>
                  <a:prstClr val="black"/>
                </a:solidFill>
                <a:latin typeface="Meiryo UI" panose="020B0604030504040204" pitchFamily="50" charset="-128"/>
                <a:ea typeface="Meiryo UI" panose="020B0604030504040204" pitchFamily="50" charset="-128"/>
              </a:rPr>
              <a:t>供給</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他</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180979" indent="-180979" defTabSz="914400">
              <a:buFont typeface="Wingdings" panose="05000000000000000000" pitchFamily="2" charset="2"/>
              <a:buChar char="Ø"/>
            </a:pPr>
            <a:endParaRPr lang="en-US" altLang="ja-JP" sz="1400" dirty="0">
              <a:solidFill>
                <a:prstClr val="black"/>
              </a:solidFill>
              <a:latin typeface="Meiryo UI" panose="020B0604030504040204" pitchFamily="50" charset="-128"/>
              <a:ea typeface="Meiryo UI" panose="020B0604030504040204" pitchFamily="50" charset="-128"/>
            </a:endParaRPr>
          </a:p>
          <a:p>
            <a:pPr defTabSz="914400"/>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5" name="テキスト ボックス 45"/>
          <p:cNvSpPr txBox="1"/>
          <p:nvPr/>
        </p:nvSpPr>
        <p:spPr>
          <a:xfrm>
            <a:off x="2156031" y="4372556"/>
            <a:ext cx="1836000" cy="468000"/>
          </a:xfrm>
          <a:prstGeom prst="rect">
            <a:avLst/>
          </a:prstGeom>
          <a:solidFill>
            <a:schemeClr val="tx2">
              <a:lumMod val="60000"/>
              <a:lumOff val="40000"/>
            </a:schemeClr>
          </a:solidFill>
        </p:spPr>
        <p:txBody>
          <a:bodyPr wrap="square" rtlCol="0" anchor="ctr">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algn="ctr" defTabSz="914400"/>
            <a:r>
              <a:rPr lang="ja-JP" altLang="en-US" sz="1800" b="1" dirty="0">
                <a:solidFill>
                  <a:prstClr val="white"/>
                </a:solidFill>
                <a:latin typeface="Meiryo UI" panose="020B0604030504040204" pitchFamily="50" charset="-128"/>
                <a:ea typeface="Meiryo UI" panose="020B0604030504040204" pitchFamily="50" charset="-128"/>
              </a:rPr>
              <a:t>機器・副資材</a:t>
            </a:r>
          </a:p>
        </p:txBody>
      </p:sp>
      <p:sp>
        <p:nvSpPr>
          <p:cNvPr id="66" name="テキスト ボックス 77"/>
          <p:cNvSpPr txBox="1"/>
          <p:nvPr/>
        </p:nvSpPr>
        <p:spPr>
          <a:xfrm>
            <a:off x="7908388" y="4913332"/>
            <a:ext cx="1836000" cy="1778652"/>
          </a:xfrm>
          <a:prstGeom prst="rect">
            <a:avLst/>
          </a:prstGeom>
          <a:solidFill>
            <a:schemeClr val="bg1"/>
          </a:solidFill>
          <a:ln>
            <a:solidFill>
              <a:srgbClr val="002060"/>
            </a:solidFill>
          </a:ln>
        </p:spPr>
        <p:txBody>
          <a:bodyPr wrap="square" lIns="18000" rIns="7200" rtlCol="0" anchor="t" anchorCtr="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marL="180979" indent="-180979" defTabSz="91440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プール燃料取り出し研究</a:t>
            </a:r>
            <a:endParaRPr lang="en-US" altLang="ja-JP" sz="1200" dirty="0">
              <a:solidFill>
                <a:prstClr val="black"/>
              </a:solidFill>
              <a:latin typeface="Meiryo UI" panose="020B0604030504040204" pitchFamily="50" charset="-128"/>
              <a:ea typeface="Meiryo UI" panose="020B0604030504040204" pitchFamily="50" charset="-128"/>
            </a:endParaRPr>
          </a:p>
          <a:p>
            <a:pPr marL="180979" indent="-180979" defTabSz="91440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燃料デブリ取出し研究</a:t>
            </a:r>
            <a:endParaRPr lang="en-US" altLang="ja-JP" sz="1200" dirty="0">
              <a:solidFill>
                <a:prstClr val="black"/>
              </a:solidFill>
              <a:latin typeface="Meiryo UI" panose="020B0604030504040204" pitchFamily="50" charset="-128"/>
              <a:ea typeface="Meiryo UI" panose="020B0604030504040204" pitchFamily="50" charset="-128"/>
            </a:endParaRPr>
          </a:p>
          <a:p>
            <a:pPr marL="180979" indent="-180979" defTabSz="91440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放射性廃棄物処理処分研究　　他</a:t>
            </a:r>
          </a:p>
          <a:p>
            <a:pPr defTabSz="914400"/>
            <a:endParaRPr lang="en-US" altLang="ja-JP" sz="1400" dirty="0">
              <a:solidFill>
                <a:prstClr val="black"/>
              </a:solidFill>
              <a:latin typeface="Meiryo UI" panose="020B0604030504040204" pitchFamily="50" charset="-128"/>
              <a:ea typeface="Meiryo UI" panose="020B0604030504040204" pitchFamily="50" charset="-128"/>
            </a:endParaRPr>
          </a:p>
          <a:p>
            <a:pPr marL="96441" indent="-96441" defTabSz="914400">
              <a:buFont typeface="Wingdings" panose="05000000000000000000" pitchFamily="2" charset="2"/>
              <a:buChar char="Ø"/>
            </a:pP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7" name="テキスト ボックス 78"/>
          <p:cNvSpPr txBox="1"/>
          <p:nvPr/>
        </p:nvSpPr>
        <p:spPr>
          <a:xfrm>
            <a:off x="4081638" y="4920836"/>
            <a:ext cx="1836000" cy="1778652"/>
          </a:xfrm>
          <a:prstGeom prst="rect">
            <a:avLst/>
          </a:prstGeom>
          <a:solidFill>
            <a:schemeClr val="bg1"/>
          </a:solidFill>
          <a:ln>
            <a:solidFill>
              <a:srgbClr val="002060"/>
            </a:solidFill>
          </a:ln>
        </p:spPr>
        <p:txBody>
          <a:bodyPr wrap="square" lIns="18000" rIns="7200" rtlCol="0" anchor="t" anchorCtr="0">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marL="180979" indent="-180979" defTabSz="91440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地下水・土壌・海水等の放射能測定・</a:t>
            </a:r>
            <a:r>
              <a:rPr lang="ja-JP" altLang="en-US" sz="1200" dirty="0" smtClean="0">
                <a:solidFill>
                  <a:prstClr val="black"/>
                </a:solidFill>
                <a:latin typeface="Meiryo UI" panose="020B0604030504040204" pitchFamily="50" charset="-128"/>
                <a:ea typeface="Meiryo UI" panose="020B0604030504040204" pitchFamily="50" charset="-128"/>
              </a:rPr>
              <a:t>分析</a:t>
            </a:r>
            <a:endParaRPr lang="en-US" altLang="ja-JP" sz="1200" dirty="0">
              <a:solidFill>
                <a:prstClr val="black"/>
              </a:solidFill>
              <a:latin typeface="Meiryo UI" panose="020B0604030504040204" pitchFamily="50" charset="-128"/>
              <a:ea typeface="Meiryo UI" panose="020B0604030504040204" pitchFamily="50" charset="-128"/>
            </a:endParaRPr>
          </a:p>
          <a:p>
            <a:pPr marL="180979" indent="-180979" defTabSz="914400">
              <a:buFont typeface="Wingdings" panose="05000000000000000000" pitchFamily="2" charset="2"/>
              <a:buChar char="Ø"/>
            </a:pPr>
            <a:r>
              <a:rPr lang="ja-JP" altLang="en-US" sz="1200" dirty="0">
                <a:solidFill>
                  <a:prstClr val="black"/>
                </a:solidFill>
                <a:latin typeface="Meiryo UI" panose="020B0604030504040204" pitchFamily="50" charset="-128"/>
                <a:ea typeface="Meiryo UI" panose="020B0604030504040204" pitchFamily="50" charset="-128"/>
              </a:rPr>
              <a:t>試料採取・</a:t>
            </a:r>
            <a:r>
              <a:rPr lang="ja-JP" altLang="en-US" sz="1200" dirty="0" smtClean="0">
                <a:solidFill>
                  <a:prstClr val="black"/>
                </a:solidFill>
                <a:latin typeface="Meiryo UI" panose="020B0604030504040204" pitchFamily="50" charset="-128"/>
                <a:ea typeface="Meiryo UI" panose="020B0604030504040204" pitchFamily="50" charset="-128"/>
              </a:rPr>
              <a:t>分析　他</a:t>
            </a:r>
            <a:endParaRPr lang="en-US" altLang="ja-JP" sz="1200" dirty="0">
              <a:solidFill>
                <a:prstClr val="black"/>
              </a:solidFill>
              <a:latin typeface="Meiryo UI" panose="020B0604030504040204" pitchFamily="50" charset="-128"/>
              <a:ea typeface="Meiryo UI" panose="020B0604030504040204" pitchFamily="50" charset="-128"/>
            </a:endParaRPr>
          </a:p>
          <a:p>
            <a:pPr defTabSz="914400"/>
            <a:endParaRPr lang="en-US" altLang="ja-JP" sz="1400" dirty="0">
              <a:solidFill>
                <a:prstClr val="black"/>
              </a:solidFill>
              <a:latin typeface="Meiryo UI" panose="020B0604030504040204" pitchFamily="50" charset="-128"/>
              <a:ea typeface="Meiryo UI" panose="020B0604030504040204" pitchFamily="50" charset="-128"/>
            </a:endParaRPr>
          </a:p>
          <a:p>
            <a:pPr defTabSz="914400"/>
            <a:endParaRPr lang="en-US" altLang="ja-JP" sz="1400" dirty="0">
              <a:solidFill>
                <a:prstClr val="black"/>
              </a:solidFill>
              <a:latin typeface="Meiryo UI" panose="020B0604030504040204" pitchFamily="50" charset="-128"/>
              <a:ea typeface="Meiryo UI" panose="020B0604030504040204" pitchFamily="50" charset="-128"/>
            </a:endParaRPr>
          </a:p>
          <a:p>
            <a:pPr defTabSz="914400"/>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68" name="テキスト ボックス 50"/>
          <p:cNvSpPr txBox="1"/>
          <p:nvPr/>
        </p:nvSpPr>
        <p:spPr>
          <a:xfrm>
            <a:off x="234028" y="4372556"/>
            <a:ext cx="1836000" cy="468000"/>
          </a:xfrm>
          <a:prstGeom prst="rect">
            <a:avLst/>
          </a:prstGeom>
          <a:solidFill>
            <a:schemeClr val="tx2">
              <a:lumMod val="60000"/>
              <a:lumOff val="40000"/>
            </a:schemeClr>
          </a:solidFill>
        </p:spPr>
        <p:txBody>
          <a:bodyPr wrap="square" rtlCol="0" anchor="ctr">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algn="ctr" defTabSz="914400"/>
            <a:r>
              <a:rPr lang="ja-JP" altLang="en-US" sz="1800" b="1" dirty="0">
                <a:solidFill>
                  <a:prstClr val="white"/>
                </a:solidFill>
                <a:latin typeface="Meiryo UI" panose="020B0604030504040204" pitchFamily="50" charset="-128"/>
                <a:ea typeface="Meiryo UI" panose="020B0604030504040204" pitchFamily="50" charset="-128"/>
              </a:rPr>
              <a:t>作業員手配</a:t>
            </a:r>
          </a:p>
        </p:txBody>
      </p:sp>
      <p:sp>
        <p:nvSpPr>
          <p:cNvPr id="69" name="テキスト ボックス 51"/>
          <p:cNvSpPr txBox="1"/>
          <p:nvPr/>
        </p:nvSpPr>
        <p:spPr>
          <a:xfrm>
            <a:off x="4081638" y="4372556"/>
            <a:ext cx="1836000" cy="468000"/>
          </a:xfrm>
          <a:prstGeom prst="rect">
            <a:avLst/>
          </a:prstGeom>
          <a:solidFill>
            <a:schemeClr val="tx2">
              <a:lumMod val="60000"/>
              <a:lumOff val="40000"/>
            </a:schemeClr>
          </a:solidFill>
        </p:spPr>
        <p:txBody>
          <a:bodyPr wrap="square" rtlCol="0" anchor="ctr">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algn="ctr" defTabSz="914400">
              <a:defRPr/>
            </a:pPr>
            <a:r>
              <a:rPr kumimoji="0" lang="ja-JP" altLang="en-US" sz="1800" b="1" kern="0" dirty="0">
                <a:solidFill>
                  <a:prstClr val="white"/>
                </a:solidFill>
                <a:latin typeface="Meiryo UI" panose="020B0604030504040204" pitchFamily="50" charset="-128"/>
                <a:ea typeface="Meiryo UI" panose="020B0604030504040204" pitchFamily="50" charset="-128"/>
              </a:rPr>
              <a:t>測定・分析</a:t>
            </a:r>
            <a:endParaRPr kumimoji="0" lang="en-US" altLang="ja-JP" sz="1800" b="1" kern="0" dirty="0">
              <a:solidFill>
                <a:prstClr val="white"/>
              </a:solidFill>
              <a:latin typeface="Meiryo UI" panose="020B0604030504040204" pitchFamily="50" charset="-128"/>
              <a:ea typeface="Meiryo UI" panose="020B0604030504040204" pitchFamily="50" charset="-128"/>
            </a:endParaRPr>
          </a:p>
        </p:txBody>
      </p:sp>
      <p:sp>
        <p:nvSpPr>
          <p:cNvPr id="70" name="テキスト ボックス 52"/>
          <p:cNvSpPr txBox="1"/>
          <p:nvPr/>
        </p:nvSpPr>
        <p:spPr>
          <a:xfrm>
            <a:off x="7914981" y="4372556"/>
            <a:ext cx="1836000" cy="468000"/>
          </a:xfrm>
          <a:prstGeom prst="rect">
            <a:avLst/>
          </a:prstGeom>
          <a:solidFill>
            <a:schemeClr val="tx2">
              <a:lumMod val="60000"/>
              <a:lumOff val="40000"/>
            </a:schemeClr>
          </a:solidFill>
        </p:spPr>
        <p:txBody>
          <a:bodyPr wrap="square" rtlCol="0" anchor="ctr">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algn="ctr" defTabSz="914400">
              <a:defRPr/>
            </a:pPr>
            <a:r>
              <a:rPr kumimoji="0" lang="ja-JP" altLang="en-US" sz="1800" b="1" kern="0" dirty="0">
                <a:solidFill>
                  <a:prstClr val="white"/>
                </a:solidFill>
                <a:latin typeface="Meiryo UI" panose="020B0604030504040204" pitchFamily="50" charset="-128"/>
                <a:ea typeface="Meiryo UI" panose="020B0604030504040204" pitchFamily="50" charset="-128"/>
              </a:rPr>
              <a:t>研究開発</a:t>
            </a:r>
            <a:endParaRPr kumimoji="0" lang="en-US" altLang="ja-JP" sz="1800" b="1" kern="0" dirty="0">
              <a:solidFill>
                <a:prstClr val="white"/>
              </a:solidFill>
              <a:latin typeface="Meiryo UI" panose="020B0604030504040204" pitchFamily="50" charset="-128"/>
              <a:ea typeface="Meiryo UI" panose="020B0604030504040204" pitchFamily="50" charset="-128"/>
            </a:endParaRPr>
          </a:p>
        </p:txBody>
      </p:sp>
      <p:sp>
        <p:nvSpPr>
          <p:cNvPr id="71" name="テキスト ボックス 53"/>
          <p:cNvSpPr txBox="1"/>
          <p:nvPr/>
        </p:nvSpPr>
        <p:spPr>
          <a:xfrm>
            <a:off x="5986624" y="4372556"/>
            <a:ext cx="1836000" cy="468000"/>
          </a:xfrm>
          <a:prstGeom prst="rect">
            <a:avLst/>
          </a:prstGeom>
          <a:solidFill>
            <a:schemeClr val="tx2">
              <a:lumMod val="60000"/>
              <a:lumOff val="40000"/>
            </a:schemeClr>
          </a:solidFill>
        </p:spPr>
        <p:txBody>
          <a:bodyPr wrap="square" rtlCol="0" anchor="ctr">
            <a:noAutofit/>
          </a:bodyPr>
          <a:ls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a:lstStyle>
          <a:p>
            <a:pPr algn="ctr" defTabSz="914400"/>
            <a:r>
              <a:rPr lang="ja-JP" altLang="en-US" sz="1800" b="1" dirty="0">
                <a:solidFill>
                  <a:prstClr val="white"/>
                </a:solidFill>
                <a:latin typeface="Meiryo UI" panose="020B0604030504040204" pitchFamily="50" charset="-128"/>
                <a:ea typeface="Meiryo UI" panose="020B0604030504040204" pitchFamily="50" charset="-128"/>
              </a:rPr>
              <a:t>ロボット</a:t>
            </a:r>
          </a:p>
        </p:txBody>
      </p:sp>
      <p:sp>
        <p:nvSpPr>
          <p:cNvPr id="2" name="正方形/長方形 1"/>
          <p:cNvSpPr/>
          <p:nvPr/>
        </p:nvSpPr>
        <p:spPr>
          <a:xfrm>
            <a:off x="217250" y="1268760"/>
            <a:ext cx="9042862" cy="384721"/>
          </a:xfrm>
          <a:prstGeom prst="rect">
            <a:avLst/>
          </a:prstGeom>
        </p:spPr>
        <p:txBody>
          <a:bodyPr wrap="square">
            <a:spAutoFit/>
          </a:bodyPr>
          <a:lstStyle/>
          <a:p>
            <a:pPr>
              <a:lnSpc>
                <a:spcPct val="100000"/>
              </a:lnSpc>
            </a:pPr>
            <a:r>
              <a:rPr lang="ja-JP" altLang="en-US"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１．福島ロボットテストフィールドへの地元企業の参画可能性（関連する主な業務）</a:t>
            </a:r>
            <a:endParaRPr lang="en-US" altLang="ja-JP" b="1"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207802" y="3984098"/>
            <a:ext cx="7351552" cy="384721"/>
          </a:xfrm>
          <a:prstGeom prst="rect">
            <a:avLst/>
          </a:prstGeom>
        </p:spPr>
        <p:txBody>
          <a:bodyPr wrap="square">
            <a:spAutoFit/>
          </a:bodyPr>
          <a:lstStyle/>
          <a:p>
            <a:pPr>
              <a:lnSpc>
                <a:spcPct val="100000"/>
              </a:lnSpc>
            </a:pPr>
            <a:r>
              <a:rPr lang="ja-JP" altLang="en-US"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２．廃炉事業への地元企業参画の可能性（関連する主な業務）</a:t>
            </a:r>
          </a:p>
        </p:txBody>
      </p:sp>
      <p:sp>
        <p:nvSpPr>
          <p:cNvPr id="3" name="スライド番号プレースホルダー 2"/>
          <p:cNvSpPr>
            <a:spLocks noGrp="1"/>
          </p:cNvSpPr>
          <p:nvPr>
            <p:ph type="sldNum" sz="quarter" idx="12"/>
          </p:nvPr>
        </p:nvSpPr>
        <p:spPr>
          <a:xfrm>
            <a:off x="7712568" y="6600685"/>
            <a:ext cx="2311400" cy="365125"/>
          </a:xfrm>
        </p:spPr>
        <p:txBody>
          <a:bodyPr/>
          <a:lstStyle/>
          <a:p>
            <a:fld id="{8EA630E9-1B0A-4B1D-BA36-D058A3B76EFC}" type="slidenum">
              <a:rPr lang="ja-JP" altLang="en-US" smtClean="0">
                <a:solidFill>
                  <a:prstClr val="black">
                    <a:tint val="75000"/>
                  </a:prstClr>
                </a:solidFill>
              </a:rPr>
              <a:pPr/>
              <a:t>32</a:t>
            </a:fld>
            <a:endParaRPr lang="ja-JP" altLang="en-US" dirty="0">
              <a:solidFill>
                <a:prstClr val="black">
                  <a:tint val="75000"/>
                </a:prstClr>
              </a:solidFill>
            </a:endParaRPr>
          </a:p>
        </p:txBody>
      </p:sp>
      <p:sp>
        <p:nvSpPr>
          <p:cNvPr id="4" name="角丸四角形 3"/>
          <p:cNvSpPr/>
          <p:nvPr/>
        </p:nvSpPr>
        <p:spPr>
          <a:xfrm>
            <a:off x="6747574" y="3212975"/>
            <a:ext cx="2961841" cy="73725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メイリオ" panose="020B0604030504040204" pitchFamily="50" charset="-128"/>
                <a:ea typeface="メイリオ" panose="020B0604030504040204" pitchFamily="50" charset="-128"/>
              </a:rPr>
              <a:t>交通・宿泊・観光ポータル</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600" dirty="0" smtClean="0">
                <a:solidFill>
                  <a:prstClr val="black"/>
                </a:solidFill>
                <a:latin typeface="メイリオ" panose="020B0604030504040204" pitchFamily="50" charset="-128"/>
                <a:ea typeface="メイリオ" panose="020B0604030504040204" pitchFamily="50" charset="-128"/>
              </a:rPr>
              <a:t>サイト作成支援</a:t>
            </a:r>
            <a:endParaRPr kumimoji="1" lang="ja-JP" altLang="en-US" sz="1600" dirty="0">
              <a:solidFill>
                <a:schemeClr val="tx1"/>
              </a:solidFill>
            </a:endParaRPr>
          </a:p>
        </p:txBody>
      </p:sp>
      <p:sp>
        <p:nvSpPr>
          <p:cNvPr id="30" name="角丸四角形 29"/>
          <p:cNvSpPr/>
          <p:nvPr/>
        </p:nvSpPr>
        <p:spPr>
          <a:xfrm>
            <a:off x="2288703" y="6044420"/>
            <a:ext cx="5533921" cy="62488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メイリオ" panose="020B0604030504040204" pitchFamily="50" charset="-128"/>
                <a:ea typeface="メイリオ" panose="020B0604030504040204" pitchFamily="50" charset="-128"/>
              </a:rPr>
              <a:t>東京電力や元請事業者に対して参画の可能性を打診</a:t>
            </a:r>
            <a:endParaRPr lang="ja-JP" altLang="en-US" sz="1600" dirty="0">
              <a:solidFill>
                <a:schemeClr val="tx1"/>
              </a:solidFill>
            </a:endParaRPr>
          </a:p>
        </p:txBody>
      </p:sp>
      <p:sp>
        <p:nvSpPr>
          <p:cNvPr id="31" name="角丸四角形 30"/>
          <p:cNvSpPr/>
          <p:nvPr/>
        </p:nvSpPr>
        <p:spPr>
          <a:xfrm>
            <a:off x="368741" y="3233196"/>
            <a:ext cx="6096427" cy="67578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メイリオ" panose="020B0604030504040204" pitchFamily="50" charset="-128"/>
                <a:ea typeface="メイリオ" panose="020B0604030504040204" pitchFamily="50" charset="-128"/>
              </a:rPr>
              <a:t>実用化開発支援事業採択事業者等とのマッチング支援</a:t>
            </a:r>
            <a:endParaRPr kumimoji="1" lang="ja-JP" altLang="en-US" sz="1600" dirty="0">
              <a:solidFill>
                <a:schemeClr val="tx1"/>
              </a:solidFill>
            </a:endParaRPr>
          </a:p>
        </p:txBody>
      </p:sp>
    </p:spTree>
    <p:extLst>
      <p:ext uri="{BB962C8B-B14F-4D97-AF65-F5344CB8AC3E}">
        <p14:creationId xmlns:p14="http://schemas.microsoft.com/office/powerpoint/2010/main" val="2188400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92460" y="38614"/>
            <a:ext cx="9721080"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福島</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イノベーション・コースト</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構想に向けた事業者の取組み</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4026" y="488722"/>
            <a:ext cx="9729513" cy="699404"/>
          </a:xfrm>
          <a:prstGeom prst="rect">
            <a:avLst/>
          </a:prstGeom>
          <a:noFill/>
          <a:ln w="12700">
            <a:solidFill>
              <a:schemeClr val="tx1"/>
            </a:solidFill>
          </a:ln>
        </p:spPr>
        <p:txBody>
          <a:bodyPr wrap="square" tIns="72000" bIns="72000" rtlCol="0">
            <a:spAutoFit/>
          </a:bodyPr>
          <a:lstStyle/>
          <a:p>
            <a:pPr marL="174625" lvl="0" indent="-174625">
              <a:spcAft>
                <a:spcPts val="300"/>
              </a:spcAft>
              <a:defRPr/>
            </a:pPr>
            <a:r>
              <a:rPr lang="ja-JP" altLang="en-US" sz="1800" dirty="0" smtClean="0">
                <a:solidFill>
                  <a:prstClr val="black"/>
                </a:solidFill>
                <a:latin typeface="Meiryo UI" panose="020B0604030504040204" pitchFamily="50" charset="-128"/>
                <a:ea typeface="Meiryo UI" panose="020B0604030504040204" pitchFamily="50" charset="-128"/>
              </a:rPr>
              <a:t>○福島</a:t>
            </a:r>
            <a:r>
              <a:rPr lang="ja-JP" altLang="en-US" sz="1800" dirty="0">
                <a:solidFill>
                  <a:prstClr val="black"/>
                </a:solidFill>
                <a:latin typeface="Meiryo UI" panose="020B0604030504040204" pitchFamily="50" charset="-128"/>
                <a:ea typeface="Meiryo UI" panose="020B0604030504040204" pitchFamily="50" charset="-128"/>
              </a:rPr>
              <a:t>イノベーション・コースト</a:t>
            </a:r>
            <a:r>
              <a:rPr lang="ja-JP" altLang="en-US" sz="1800" dirty="0" smtClean="0">
                <a:solidFill>
                  <a:prstClr val="black"/>
                </a:solidFill>
                <a:latin typeface="Meiryo UI" panose="020B0604030504040204" pitchFamily="50" charset="-128"/>
                <a:ea typeface="Meiryo UI" panose="020B0604030504040204" pitchFamily="50" charset="-128"/>
              </a:rPr>
              <a:t>構想の実現に向け、実用化開発等促進事業などを活用して、地元事業者が自主的な開発・取組みを推進しようという動きが出てきており、官民合同チームも積極的に支援。</a:t>
            </a:r>
            <a:endParaRPr lang="en-US" altLang="ja-JP" sz="1800" dirty="0">
              <a:solidFill>
                <a:prstClr val="black"/>
              </a:solidFill>
              <a:latin typeface="Meiryo UI" panose="020B0604030504040204" pitchFamily="50" charset="-128"/>
              <a:ea typeface="Meiryo UI" panose="020B0604030504040204" pitchFamily="50" charset="-128"/>
            </a:endParaRPr>
          </a:p>
        </p:txBody>
      </p:sp>
      <p:sp>
        <p:nvSpPr>
          <p:cNvPr id="5" name="正方形/長方形 4"/>
          <p:cNvSpPr/>
          <p:nvPr/>
        </p:nvSpPr>
        <p:spPr>
          <a:xfrm>
            <a:off x="92459" y="1231256"/>
            <a:ext cx="4802643" cy="2720773"/>
          </a:xfrm>
          <a:prstGeom prst="rect">
            <a:avLst/>
          </a:prstGeom>
          <a:solidFill>
            <a:schemeClr val="bg1">
              <a:lumMod val="95000"/>
            </a:schemeClr>
          </a:solidFill>
          <a:ln>
            <a:solidFill>
              <a:schemeClr val="tx1">
                <a:lumMod val="50000"/>
                <a:lumOff val="50000"/>
              </a:schemeClr>
            </a:solidFill>
          </a:ln>
        </p:spPr>
        <p:style>
          <a:lnRef idx="1">
            <a:schemeClr val="accent4"/>
          </a:lnRef>
          <a:fillRef idx="2">
            <a:schemeClr val="accent4"/>
          </a:fillRef>
          <a:effectRef idx="1">
            <a:schemeClr val="accent4"/>
          </a:effectRef>
          <a:fontRef idx="minor">
            <a:schemeClr val="dk1"/>
          </a:fontRef>
        </p:style>
        <p:txBody>
          <a:bodyPr tIns="144000" rtlCol="0" anchor="t"/>
          <a:lstStyle/>
          <a:p>
            <a:pPr algn="ctr"/>
            <a:r>
              <a:rPr lang="en-US" altLang="ja-JP" sz="1800" b="1" u="sng" dirty="0"/>
              <a:t>A</a:t>
            </a:r>
            <a:r>
              <a:rPr lang="ja-JP" altLang="en-US" sz="1800" b="1" u="sng" dirty="0" smtClean="0"/>
              <a:t>社（</a:t>
            </a:r>
            <a:r>
              <a:rPr lang="ja-JP" altLang="en-US" sz="1800" b="1" u="sng" dirty="0"/>
              <a:t>南相馬市）</a:t>
            </a:r>
          </a:p>
          <a:p>
            <a:pPr marL="174625" indent="-174625">
              <a:buFont typeface="Arial" panose="020B0604020202020204" pitchFamily="34" charset="0"/>
              <a:buChar char="•"/>
            </a:pPr>
            <a:endParaRPr lang="en-US" altLang="ja-JP" sz="800" dirty="0" smtClean="0"/>
          </a:p>
          <a:p>
            <a:pPr marL="174625" indent="-174625">
              <a:buFont typeface="Arial" panose="020B0604020202020204" pitchFamily="34" charset="0"/>
              <a:buChar char="•"/>
            </a:pPr>
            <a:r>
              <a:rPr lang="ja-JP" altLang="en-US" sz="1600" dirty="0" smtClean="0"/>
              <a:t>１Ｆに</a:t>
            </a:r>
            <a:r>
              <a:rPr lang="ja-JP" altLang="en-US" sz="1600" dirty="0"/>
              <a:t>おけるＰＣＶ（格納容器）</a:t>
            </a:r>
            <a:r>
              <a:rPr lang="ja-JP" altLang="en-US" sz="1600" dirty="0" smtClean="0"/>
              <a:t>内</a:t>
            </a:r>
            <a:r>
              <a:rPr lang="en-US" altLang="ja-JP" sz="1600" dirty="0" smtClean="0"/>
              <a:t/>
            </a:r>
            <a:br>
              <a:rPr lang="en-US" altLang="ja-JP" sz="1600" dirty="0" smtClean="0"/>
            </a:br>
            <a:r>
              <a:rPr lang="ja-JP" altLang="en-US" sz="1600" dirty="0" smtClean="0"/>
              <a:t>作業</a:t>
            </a:r>
            <a:r>
              <a:rPr lang="ja-JP" altLang="en-US" sz="1600" dirty="0"/>
              <a:t>の本格化を想定した</a:t>
            </a:r>
            <a:r>
              <a:rPr lang="ja-JP" altLang="en-US" sz="1600" dirty="0" smtClean="0"/>
              <a:t>、内部</a:t>
            </a:r>
            <a:r>
              <a:rPr lang="en-US" altLang="ja-JP" sz="1600" dirty="0" smtClean="0"/>
              <a:t/>
            </a:r>
            <a:br>
              <a:rPr lang="en-US" altLang="ja-JP" sz="1600" dirty="0" smtClean="0"/>
            </a:br>
            <a:r>
              <a:rPr lang="ja-JP" altLang="en-US" sz="1600" dirty="0" smtClean="0"/>
              <a:t>調査</a:t>
            </a:r>
            <a:r>
              <a:rPr lang="ja-JP" altLang="en-US" sz="1600" dirty="0"/>
              <a:t>、</a:t>
            </a:r>
            <a:r>
              <a:rPr lang="ja-JP" altLang="en-US" sz="1600" dirty="0" smtClean="0"/>
              <a:t>デブリサンプリング</a:t>
            </a:r>
            <a:r>
              <a:rPr lang="ja-JP" altLang="en-US" sz="1600" dirty="0"/>
              <a:t>や</a:t>
            </a:r>
            <a:r>
              <a:rPr lang="ja-JP" altLang="en-US" sz="1600" dirty="0" smtClean="0"/>
              <a:t>デブリ</a:t>
            </a:r>
            <a:r>
              <a:rPr lang="en-US" altLang="ja-JP" sz="1600" dirty="0" smtClean="0"/>
              <a:t/>
            </a:r>
            <a:br>
              <a:rPr lang="en-US" altLang="ja-JP" sz="1600" dirty="0" smtClean="0"/>
            </a:br>
            <a:r>
              <a:rPr lang="ja-JP" altLang="en-US" sz="1600" dirty="0" smtClean="0"/>
              <a:t>回収を補完</a:t>
            </a:r>
            <a:r>
              <a:rPr lang="ja-JP" altLang="en-US" sz="1600" dirty="0"/>
              <a:t>する水中ロボット</a:t>
            </a:r>
            <a:r>
              <a:rPr lang="ja-JP" altLang="en-US" sz="1600" dirty="0" smtClean="0"/>
              <a:t>を</a:t>
            </a:r>
            <a:r>
              <a:rPr lang="en-US" altLang="ja-JP" sz="1600" dirty="0" smtClean="0"/>
              <a:t/>
            </a:r>
            <a:br>
              <a:rPr lang="en-US" altLang="ja-JP" sz="1600" dirty="0" smtClean="0"/>
            </a:br>
            <a:r>
              <a:rPr lang="ja-JP" altLang="en-US" sz="1600" dirty="0" smtClean="0"/>
              <a:t>開発中（地元企業など協力</a:t>
            </a:r>
            <a:r>
              <a:rPr lang="ja-JP" altLang="en-US" sz="1600" dirty="0"/>
              <a:t>）</a:t>
            </a:r>
          </a:p>
          <a:p>
            <a:pPr marL="174625" indent="-174625">
              <a:buFont typeface="Arial" panose="020B0604020202020204" pitchFamily="34" charset="0"/>
              <a:buChar char="•"/>
            </a:pPr>
            <a:r>
              <a:rPr lang="ja-JP" altLang="en-US" sz="1600" dirty="0"/>
              <a:t>ＩＲＩＤ、東京電力等の</a:t>
            </a:r>
            <a:r>
              <a:rPr lang="ja-JP" altLang="en-US" sz="1600" dirty="0" smtClean="0"/>
              <a:t>ユーザーの検証が</a:t>
            </a:r>
            <a:r>
              <a:rPr lang="en-US" altLang="ja-JP" sz="1600" dirty="0" smtClean="0"/>
              <a:t/>
            </a:r>
            <a:br>
              <a:rPr lang="en-US" altLang="ja-JP" sz="1600" dirty="0" smtClean="0"/>
            </a:br>
            <a:r>
              <a:rPr lang="ja-JP" altLang="en-US" sz="1600" dirty="0" smtClean="0"/>
              <a:t>必要として、官民</a:t>
            </a:r>
            <a:r>
              <a:rPr lang="ja-JP" altLang="en-US" sz="1600" dirty="0"/>
              <a:t>合同</a:t>
            </a:r>
            <a:r>
              <a:rPr lang="ja-JP" altLang="en-US" sz="1600" dirty="0" smtClean="0"/>
              <a:t>チーム経由で</a:t>
            </a:r>
            <a:r>
              <a:rPr lang="en-US" altLang="ja-JP" sz="1600" dirty="0" smtClean="0"/>
              <a:t/>
            </a:r>
            <a:br>
              <a:rPr lang="en-US" altLang="ja-JP" sz="1600" dirty="0" smtClean="0"/>
            </a:br>
            <a:r>
              <a:rPr lang="ja-JP" altLang="en-US" sz="1600" dirty="0" smtClean="0"/>
              <a:t>働きかけ中</a:t>
            </a:r>
            <a:endParaRPr lang="ja-JP" altLang="en-US" sz="1600" dirty="0"/>
          </a:p>
        </p:txBody>
      </p:sp>
      <p:sp>
        <p:nvSpPr>
          <p:cNvPr id="25" name="正方形/長方形 24"/>
          <p:cNvSpPr/>
          <p:nvPr/>
        </p:nvSpPr>
        <p:spPr>
          <a:xfrm>
            <a:off x="5025008" y="1231256"/>
            <a:ext cx="4788531" cy="2720245"/>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tIns="144000" rtlCol="0" anchor="t"/>
          <a:lstStyle/>
          <a:p>
            <a:pPr algn="ctr"/>
            <a:r>
              <a:rPr lang="ja-JP" altLang="en-US" sz="1800" b="1" u="sng" dirty="0" smtClean="0"/>
              <a:t>Ｂ社</a:t>
            </a:r>
            <a:r>
              <a:rPr kumimoji="1" lang="ja-JP" altLang="en-US" sz="1800" b="1" u="sng" dirty="0" smtClean="0"/>
              <a:t>（南相馬市）</a:t>
            </a:r>
            <a:endParaRPr kumimoji="1" lang="en-US" altLang="ja-JP" sz="1800" b="1" u="sng" dirty="0" smtClean="0"/>
          </a:p>
          <a:p>
            <a:pPr algn="ctr"/>
            <a:endParaRPr lang="en-US" altLang="ja-JP" sz="800" b="1" u="sng" dirty="0"/>
          </a:p>
          <a:p>
            <a:pPr marL="285750" indent="-285750">
              <a:buFont typeface="Arial" panose="020B0604020202020204" pitchFamily="34" charset="0"/>
              <a:buChar char="•"/>
            </a:pPr>
            <a:r>
              <a:rPr lang="ja-JP" altLang="ja-JP" sz="1600" dirty="0"/>
              <a:t>アルミ成型において、従来のダイカスト鋳造よりも高強度、軽量、低コスト化するため、最適な加工パターンをロボットが行う新工法を</a:t>
            </a:r>
            <a:r>
              <a:rPr lang="ja-JP" altLang="ja-JP" sz="1600" dirty="0" smtClean="0"/>
              <a:t>開発中</a:t>
            </a:r>
            <a:endParaRPr lang="en-US" altLang="ja-JP" sz="1600" dirty="0" smtClean="0"/>
          </a:p>
          <a:p>
            <a:pPr marL="285750" indent="-285750">
              <a:buFont typeface="Arial" panose="020B0604020202020204" pitchFamily="34" charset="0"/>
              <a:buChar char="•"/>
            </a:pPr>
            <a:r>
              <a:rPr lang="ja-JP" altLang="en-US" sz="1600" dirty="0" smtClean="0"/>
              <a:t>平成３０年度以降</a:t>
            </a:r>
            <a:r>
              <a:rPr kumimoji="1" lang="ja-JP" altLang="en-US" sz="1600" dirty="0" smtClean="0"/>
              <a:t>メーカーとの共同開発</a:t>
            </a:r>
            <a:r>
              <a:rPr lang="ja-JP" altLang="en-US" sz="1600" dirty="0" smtClean="0"/>
              <a:t>ステージに移行 したい方針で、官民合同 チームに</a:t>
            </a:r>
            <a:r>
              <a:rPr lang="ja-JP" altLang="en-US" sz="1600" dirty="0"/>
              <a:t>　</a:t>
            </a:r>
            <a:r>
              <a:rPr lang="ja-JP" altLang="en-US" sz="1600" dirty="0" smtClean="0"/>
              <a:t>　　</a:t>
            </a:r>
            <a:r>
              <a:rPr lang="en-US" altLang="ja-JP" sz="1600" dirty="0" smtClean="0"/>
              <a:t>       </a:t>
            </a:r>
            <a:r>
              <a:rPr lang="ja-JP" altLang="en-US" sz="1600" dirty="0" smtClean="0"/>
              <a:t>マッチング支援を要請</a:t>
            </a:r>
            <a:r>
              <a:rPr lang="en-US" altLang="ja-JP" sz="1600" dirty="0" smtClean="0"/>
              <a:t/>
            </a:r>
            <a:br>
              <a:rPr lang="en-US" altLang="ja-JP" sz="1600" dirty="0" smtClean="0"/>
            </a:br>
            <a:r>
              <a:rPr lang="ja-JP" altLang="en-US" sz="1600" dirty="0" smtClean="0"/>
              <a:t>　　　　　　　</a:t>
            </a:r>
            <a:endParaRPr kumimoji="1" lang="ja-JP" altLang="en-US" sz="1600" dirty="0"/>
          </a:p>
        </p:txBody>
      </p:sp>
      <p:sp>
        <p:nvSpPr>
          <p:cNvPr id="26" name="正方形/長方形 25"/>
          <p:cNvSpPr/>
          <p:nvPr/>
        </p:nvSpPr>
        <p:spPr>
          <a:xfrm>
            <a:off x="84024" y="4094325"/>
            <a:ext cx="4796968" cy="2578264"/>
          </a:xfrm>
          <a:prstGeom prst="rect">
            <a:avLst/>
          </a:prstGeom>
          <a:solidFill>
            <a:schemeClr val="bg1">
              <a:lumMod val="95000"/>
            </a:schemeClr>
          </a:solidFill>
          <a:ln>
            <a:solidFill>
              <a:schemeClr val="tx1">
                <a:lumMod val="50000"/>
                <a:lumOff val="50000"/>
              </a:schemeClr>
            </a:solidFill>
          </a:ln>
        </p:spPr>
        <p:style>
          <a:lnRef idx="1">
            <a:schemeClr val="accent1"/>
          </a:lnRef>
          <a:fillRef idx="2">
            <a:schemeClr val="accent1"/>
          </a:fillRef>
          <a:effectRef idx="1">
            <a:schemeClr val="accent1"/>
          </a:effectRef>
          <a:fontRef idx="minor">
            <a:schemeClr val="dk1"/>
          </a:fontRef>
        </p:style>
        <p:txBody>
          <a:bodyPr tIns="180000" rtlCol="0" anchor="t"/>
          <a:lstStyle/>
          <a:p>
            <a:pPr algn="ctr"/>
            <a:r>
              <a:rPr lang="ja-JP" altLang="en-US" sz="1800" b="1" u="sng" dirty="0"/>
              <a:t>Ｃ</a:t>
            </a:r>
            <a:r>
              <a:rPr lang="ja-JP" altLang="en-US" sz="1800" b="1" u="sng" dirty="0" smtClean="0"/>
              <a:t>社</a:t>
            </a:r>
            <a:r>
              <a:rPr kumimoji="1" lang="ja-JP" altLang="en-US" sz="1800" b="1" u="sng" dirty="0" smtClean="0"/>
              <a:t>（南相馬市）</a:t>
            </a:r>
            <a:endParaRPr kumimoji="1" lang="en-US" altLang="ja-JP" sz="1800" b="1" u="sng" dirty="0" smtClean="0"/>
          </a:p>
          <a:p>
            <a:endParaRPr kumimoji="1" lang="en-US" altLang="ja-JP" sz="800" dirty="0" smtClean="0"/>
          </a:p>
          <a:p>
            <a:pPr marL="174625" indent="-174625">
              <a:buFont typeface="Arial" panose="020B0604020202020204" pitchFamily="34" charset="0"/>
              <a:buChar char="•"/>
            </a:pPr>
            <a:r>
              <a:rPr kumimoji="1" lang="ja-JP" altLang="en-US" sz="1600" dirty="0" smtClean="0"/>
              <a:t>ドローン・無人地上車両を活用した害獣対策と</a:t>
            </a:r>
            <a:r>
              <a:rPr kumimoji="1" lang="en-US" altLang="ja-JP" sz="1600" dirty="0" smtClean="0"/>
              <a:t/>
            </a:r>
            <a:br>
              <a:rPr kumimoji="1" lang="en-US" altLang="ja-JP" sz="1600" dirty="0" smtClean="0"/>
            </a:br>
            <a:r>
              <a:rPr kumimoji="1" lang="ja-JP" altLang="en-US" sz="1600" dirty="0" smtClean="0"/>
              <a:t>物資輸送技術の実用化・事業化を目指す</a:t>
            </a:r>
            <a:r>
              <a:rPr kumimoji="1" lang="en-US" altLang="ja-JP" sz="1600" dirty="0" smtClean="0"/>
              <a:t/>
            </a:r>
            <a:br>
              <a:rPr kumimoji="1" lang="en-US" altLang="ja-JP" sz="1600" dirty="0" smtClean="0"/>
            </a:br>
            <a:r>
              <a:rPr kumimoji="1" lang="ja-JP" altLang="en-US" sz="1600" dirty="0" smtClean="0"/>
              <a:t>（県内企業との共同実施）</a:t>
            </a:r>
            <a:endParaRPr kumimoji="1" lang="en-US" altLang="ja-JP" sz="1600" dirty="0" smtClean="0"/>
          </a:p>
          <a:p>
            <a:pPr marL="174625" indent="-174625">
              <a:buFont typeface="Arial" panose="020B0604020202020204" pitchFamily="34" charset="0"/>
              <a:buChar char="•"/>
            </a:pPr>
            <a:r>
              <a:rPr lang="ja-JP" altLang="en-US" sz="1600" dirty="0" smtClean="0"/>
              <a:t>人材マッチング支援の他、ディープ</a:t>
            </a:r>
            <a:r>
              <a:rPr lang="en-US" altLang="ja-JP" sz="1600" dirty="0" smtClean="0"/>
              <a:t/>
            </a:r>
            <a:br>
              <a:rPr lang="en-US" altLang="ja-JP" sz="1600" dirty="0" smtClean="0"/>
            </a:br>
            <a:r>
              <a:rPr lang="ja-JP" altLang="en-US" sz="1600" dirty="0" smtClean="0"/>
              <a:t>ラーニング用の画像調達や知財面</a:t>
            </a:r>
            <a:r>
              <a:rPr lang="en-US" altLang="ja-JP" sz="1600" dirty="0" smtClean="0"/>
              <a:t/>
            </a:r>
            <a:br>
              <a:rPr lang="en-US" altLang="ja-JP" sz="1600" dirty="0" smtClean="0"/>
            </a:br>
            <a:r>
              <a:rPr lang="ja-JP" altLang="en-US" sz="1600" dirty="0" smtClean="0"/>
              <a:t>で支援</a:t>
            </a:r>
            <a:endParaRPr kumimoji="1" lang="en-US" altLang="ja-JP" sz="1600" dirty="0" smtClean="0"/>
          </a:p>
          <a:p>
            <a:pPr marL="174625" indent="-174625">
              <a:buFont typeface="Arial" panose="020B0604020202020204" pitchFamily="34" charset="0"/>
              <a:buChar char="•"/>
            </a:pPr>
            <a:endParaRPr kumimoji="1" lang="ja-JP" altLang="en-US" sz="1600" dirty="0"/>
          </a:p>
        </p:txBody>
      </p:sp>
      <p:sp>
        <p:nvSpPr>
          <p:cNvPr id="27" name="正方形/長方形 26"/>
          <p:cNvSpPr/>
          <p:nvPr/>
        </p:nvSpPr>
        <p:spPr>
          <a:xfrm>
            <a:off x="5025007" y="4094325"/>
            <a:ext cx="4788531" cy="2578264"/>
          </a:xfrm>
          <a:prstGeom prst="rect">
            <a:avLst/>
          </a:prstGeom>
          <a:solidFill>
            <a:schemeClr val="bg1">
              <a:lumMod val="95000"/>
            </a:schemeClr>
          </a:solidFill>
          <a:ln>
            <a:solidFill>
              <a:schemeClr val="tx1">
                <a:lumMod val="50000"/>
                <a:lumOff val="50000"/>
              </a:schemeClr>
            </a:solidFill>
          </a:ln>
        </p:spPr>
        <p:style>
          <a:lnRef idx="1">
            <a:schemeClr val="accent6"/>
          </a:lnRef>
          <a:fillRef idx="2">
            <a:schemeClr val="accent6"/>
          </a:fillRef>
          <a:effectRef idx="1">
            <a:schemeClr val="accent6"/>
          </a:effectRef>
          <a:fontRef idx="minor">
            <a:schemeClr val="dk1"/>
          </a:fontRef>
        </p:style>
        <p:txBody>
          <a:bodyPr tIns="180000" rtlCol="0" anchor="t"/>
          <a:lstStyle/>
          <a:p>
            <a:pPr algn="ctr"/>
            <a:r>
              <a:rPr lang="ja-JP" altLang="en-US" sz="1800" b="1" u="sng" dirty="0"/>
              <a:t>Ｄ</a:t>
            </a:r>
            <a:r>
              <a:rPr lang="ja-JP" altLang="en-US" sz="1800" b="1" u="sng" dirty="0" smtClean="0"/>
              <a:t>社</a:t>
            </a:r>
            <a:r>
              <a:rPr kumimoji="1" lang="ja-JP" altLang="en-US" sz="1800" b="1" u="sng" dirty="0" smtClean="0"/>
              <a:t>（富岡町）</a:t>
            </a:r>
            <a:endParaRPr kumimoji="1" lang="en-US" altLang="ja-JP" sz="1800" b="1" u="sng" dirty="0" smtClean="0"/>
          </a:p>
          <a:p>
            <a:pPr algn="ctr"/>
            <a:endParaRPr lang="en-US" altLang="ja-JP" sz="800" dirty="0"/>
          </a:p>
          <a:p>
            <a:pPr marL="285750" indent="-285750">
              <a:buFont typeface="Arial" panose="020B0604020202020204" pitchFamily="34" charset="0"/>
              <a:buChar char="•"/>
            </a:pPr>
            <a:r>
              <a:rPr kumimoji="1" lang="ja-JP" altLang="en-US" sz="1600" dirty="0" smtClean="0"/>
              <a:t>レーザースキャナーや放射線測定機器</a:t>
            </a:r>
            <a:r>
              <a:rPr lang="ja-JP" altLang="en-US" sz="1600" dirty="0"/>
              <a:t>を</a:t>
            </a:r>
            <a:r>
              <a:rPr lang="ja-JP" altLang="en-US" sz="1600" dirty="0" smtClean="0"/>
              <a:t>搭載したドローンを活用した、地形・植生に対応した放射線量分布を測定・解析する技術を開発中</a:t>
            </a:r>
            <a:endParaRPr lang="en-US" altLang="ja-JP" sz="1600" dirty="0" smtClean="0"/>
          </a:p>
          <a:p>
            <a:pPr marL="285750" indent="-285750">
              <a:buFont typeface="Arial" panose="020B0604020202020204" pitchFamily="34" charset="0"/>
              <a:buChar char="•"/>
            </a:pPr>
            <a:r>
              <a:rPr lang="ja-JP" altLang="en-US" sz="1600" dirty="0" smtClean="0"/>
              <a:t>平成３０</a:t>
            </a:r>
            <a:r>
              <a:rPr kumimoji="1" lang="ja-JP" altLang="en-US" sz="1600" dirty="0" smtClean="0"/>
              <a:t>年２月のビジネス交流会で</a:t>
            </a:r>
            <a:r>
              <a:rPr kumimoji="1" lang="en-US" altLang="ja-JP" sz="1600" dirty="0" smtClean="0"/>
              <a:t/>
            </a:r>
            <a:br>
              <a:rPr kumimoji="1" lang="en-US" altLang="ja-JP" sz="1600" dirty="0" smtClean="0"/>
            </a:br>
            <a:r>
              <a:rPr kumimoji="1" lang="ja-JP" altLang="en-US" sz="1600" dirty="0" smtClean="0"/>
              <a:t>同社の取組みをプレゼン・訴求</a:t>
            </a:r>
            <a:r>
              <a:rPr kumimoji="1" lang="en-US" altLang="ja-JP" sz="1600" dirty="0" smtClean="0"/>
              <a:t/>
            </a:r>
            <a:br>
              <a:rPr kumimoji="1" lang="en-US" altLang="ja-JP" sz="1600" dirty="0" smtClean="0"/>
            </a:br>
            <a:r>
              <a:rPr kumimoji="1" lang="ja-JP" altLang="en-US" sz="1600" dirty="0" smtClean="0"/>
              <a:t>する機会を提供、原発関係者</a:t>
            </a:r>
            <a:r>
              <a:rPr kumimoji="1" lang="en-US" altLang="ja-JP" sz="1600" dirty="0" smtClean="0"/>
              <a:t/>
            </a:r>
            <a:br>
              <a:rPr kumimoji="1" lang="en-US" altLang="ja-JP" sz="1600" dirty="0" smtClean="0"/>
            </a:br>
            <a:r>
              <a:rPr kumimoji="1" lang="ja-JP" altLang="en-US" sz="1600" dirty="0" smtClean="0"/>
              <a:t>から高い関心を集める</a:t>
            </a:r>
            <a:endParaRPr kumimoji="1" lang="ja-JP" altLang="en-US" sz="1600" dirty="0"/>
          </a:p>
        </p:txBody>
      </p:sp>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7382" y="1668105"/>
            <a:ext cx="1533610" cy="1286253"/>
          </a:xfrm>
          <a:prstGeom prst="rect">
            <a:avLst/>
          </a:prstGeom>
        </p:spPr>
      </p:pic>
      <p:pic>
        <p:nvPicPr>
          <p:cNvPr id="18" name="図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8989" y="2954358"/>
            <a:ext cx="1438546" cy="941194"/>
          </a:xfrm>
          <a:prstGeom prst="rect">
            <a:avLst/>
          </a:prstGeom>
        </p:spPr>
      </p:pic>
      <p:pic>
        <p:nvPicPr>
          <p:cNvPr id="19" name="図 18"/>
          <p:cNvPicPr>
            <a:picLocks noChangeAspect="1"/>
          </p:cNvPicPr>
          <p:nvPr/>
        </p:nvPicPr>
        <p:blipFill>
          <a:blip r:embed="rId5"/>
          <a:stretch>
            <a:fillRect/>
          </a:stretch>
        </p:blipFill>
        <p:spPr>
          <a:xfrm>
            <a:off x="3444116" y="5318461"/>
            <a:ext cx="1436875" cy="1319734"/>
          </a:xfrm>
          <a:prstGeom prst="rect">
            <a:avLst/>
          </a:prstGeom>
        </p:spPr>
      </p:pic>
      <p:pic>
        <p:nvPicPr>
          <p:cNvPr id="22" name="図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41083" y="5609505"/>
            <a:ext cx="1550908" cy="1031994"/>
          </a:xfrm>
          <a:prstGeom prst="rect">
            <a:avLst/>
          </a:prstGeom>
        </p:spPr>
      </p:pic>
      <p:sp>
        <p:nvSpPr>
          <p:cNvPr id="2" name="スライド番号プレースホルダー 1"/>
          <p:cNvSpPr>
            <a:spLocks noGrp="1"/>
          </p:cNvSpPr>
          <p:nvPr>
            <p:ph type="sldNum" sz="quarter" idx="12"/>
          </p:nvPr>
        </p:nvSpPr>
        <p:spPr>
          <a:xfrm>
            <a:off x="7689304" y="6597352"/>
            <a:ext cx="2311400" cy="365125"/>
          </a:xfrm>
        </p:spPr>
        <p:txBody>
          <a:bodyPr/>
          <a:lstStyle/>
          <a:p>
            <a:fld id="{8EA630E9-1B0A-4B1D-BA36-D058A3B76EFC}" type="slidenum">
              <a:rPr lang="ja-JP" altLang="en-US" smtClean="0">
                <a:solidFill>
                  <a:prstClr val="black">
                    <a:tint val="75000"/>
                  </a:prstClr>
                </a:solidFill>
              </a:rPr>
              <a:pPr/>
              <a:t>33</a:t>
            </a:fld>
            <a:endParaRPr lang="ja-JP" altLang="en-US" dirty="0">
              <a:solidFill>
                <a:prstClr val="black">
                  <a:tint val="75000"/>
                </a:prstClr>
              </a:solidFill>
            </a:endParaRPr>
          </a:p>
        </p:txBody>
      </p:sp>
    </p:spTree>
    <p:extLst>
      <p:ext uri="{BB962C8B-B14F-4D97-AF65-F5344CB8AC3E}">
        <p14:creationId xmlns:p14="http://schemas.microsoft.com/office/powerpoint/2010/main" val="2189653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グループ化 80"/>
          <p:cNvGrpSpPr/>
          <p:nvPr/>
        </p:nvGrpSpPr>
        <p:grpSpPr>
          <a:xfrm>
            <a:off x="7333273" y="2398018"/>
            <a:ext cx="348109" cy="567931"/>
            <a:chOff x="10000343" y="1834079"/>
            <a:chExt cx="340445" cy="601814"/>
          </a:xfrm>
          <a:solidFill>
            <a:srgbClr val="FF0000"/>
          </a:solidFill>
        </p:grpSpPr>
        <p:sp>
          <p:nvSpPr>
            <p:cNvPr id="82" name="円/楕円 96"/>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二等辺三角形 82"/>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フローチャート: 処理 72"/>
          <p:cNvSpPr/>
          <p:nvPr/>
        </p:nvSpPr>
        <p:spPr>
          <a:xfrm>
            <a:off x="7286543" y="4073136"/>
            <a:ext cx="1788047" cy="1020707"/>
          </a:xfrm>
          <a:prstGeom prst="flowChartProcess">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sp>
        <p:nvSpPr>
          <p:cNvPr id="8" name="タイトル 1"/>
          <p:cNvSpPr txBox="1">
            <a:spLocks/>
          </p:cNvSpPr>
          <p:nvPr/>
        </p:nvSpPr>
        <p:spPr>
          <a:xfrm>
            <a:off x="92460" y="38614"/>
            <a:ext cx="9721080"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南相馬ロボット産業協議会の取組支援</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4026" y="488722"/>
            <a:ext cx="9729513" cy="699404"/>
          </a:xfrm>
          <a:prstGeom prst="rect">
            <a:avLst/>
          </a:prstGeom>
          <a:noFill/>
          <a:ln w="12700">
            <a:solidFill>
              <a:schemeClr val="tx1"/>
            </a:solidFill>
          </a:ln>
        </p:spPr>
        <p:txBody>
          <a:bodyPr wrap="square" tIns="72000" bIns="72000" rtlCol="0">
            <a:spAutoFit/>
          </a:bodyPr>
          <a:lstStyle/>
          <a:p>
            <a:pPr marL="174625" lvl="0" indent="-174625">
              <a:spcAft>
                <a:spcPts val="300"/>
              </a:spcAft>
              <a:defRPr/>
            </a:pPr>
            <a:r>
              <a:rPr lang="ja-JP" altLang="en-US" sz="1800" dirty="0" smtClean="0">
                <a:solidFill>
                  <a:prstClr val="black"/>
                </a:solidFill>
                <a:latin typeface="Meiryo UI" panose="020B0604030504040204" pitchFamily="50" charset="-128"/>
                <a:ea typeface="Meiryo UI" panose="020B0604030504040204" pitchFamily="50" charset="-128"/>
              </a:rPr>
              <a:t>○ワールド・ロボット・サミット（</a:t>
            </a:r>
            <a:r>
              <a:rPr lang="en-US" altLang="ja-JP" sz="1800" dirty="0" smtClean="0">
                <a:solidFill>
                  <a:prstClr val="black"/>
                </a:solidFill>
                <a:latin typeface="Meiryo UI" panose="020B0604030504040204" pitchFamily="50" charset="-128"/>
                <a:ea typeface="Meiryo UI" panose="020B0604030504040204" pitchFamily="50" charset="-128"/>
              </a:rPr>
              <a:t>WRS</a:t>
            </a:r>
            <a:r>
              <a:rPr lang="ja-JP" altLang="en-US" sz="1800" dirty="0" smtClean="0">
                <a:solidFill>
                  <a:prstClr val="black"/>
                </a:solidFill>
                <a:latin typeface="Meiryo UI" panose="020B0604030504040204" pitchFamily="50" charset="-128"/>
                <a:ea typeface="Meiryo UI" panose="020B0604030504040204" pitchFamily="50" charset="-128"/>
              </a:rPr>
              <a:t>）</a:t>
            </a:r>
            <a:r>
              <a:rPr lang="en-US" altLang="ja-JP" sz="1800" dirty="0" smtClean="0">
                <a:solidFill>
                  <a:prstClr val="black"/>
                </a:solidFill>
                <a:latin typeface="Meiryo UI" panose="020B0604030504040204" pitchFamily="50" charset="-128"/>
                <a:ea typeface="Meiryo UI" panose="020B0604030504040204" pitchFamily="50" charset="-128"/>
              </a:rPr>
              <a:t>2020</a:t>
            </a:r>
            <a:r>
              <a:rPr lang="ja-JP" altLang="en-US" sz="1800" dirty="0" smtClean="0">
                <a:solidFill>
                  <a:prstClr val="black"/>
                </a:solidFill>
                <a:latin typeface="Meiryo UI" panose="020B0604030504040204" pitchFamily="50" charset="-128"/>
                <a:ea typeface="Meiryo UI" panose="020B0604030504040204" pitchFamily="50" charset="-128"/>
              </a:rPr>
              <a:t>参加に向けた地元産ロボットの開発・参画を目指すプロジェクトに対して、プロジェクト運営に関する専門家支援を官民合同チームが実施。</a:t>
            </a:r>
            <a:endParaRPr lang="en-US" altLang="ja-JP" sz="18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689304" y="6597352"/>
            <a:ext cx="2311400" cy="365125"/>
          </a:xfrm>
        </p:spPr>
        <p:txBody>
          <a:bodyPr/>
          <a:lstStyle/>
          <a:p>
            <a:fld id="{8EA630E9-1B0A-4B1D-BA36-D058A3B76EFC}" type="slidenum">
              <a:rPr lang="ja-JP" altLang="en-US" smtClean="0">
                <a:solidFill>
                  <a:prstClr val="black">
                    <a:tint val="75000"/>
                  </a:prstClr>
                </a:solidFill>
              </a:rPr>
              <a:pPr/>
              <a:t>34</a:t>
            </a:fld>
            <a:endParaRPr lang="ja-JP" altLang="en-US" dirty="0">
              <a:solidFill>
                <a:prstClr val="black">
                  <a:tint val="75000"/>
                </a:prstClr>
              </a:solidFill>
            </a:endParaRPr>
          </a:p>
        </p:txBody>
      </p:sp>
      <p:sp>
        <p:nvSpPr>
          <p:cNvPr id="16" name="角丸四角形 15"/>
          <p:cNvSpPr/>
          <p:nvPr/>
        </p:nvSpPr>
        <p:spPr>
          <a:xfrm>
            <a:off x="3637226" y="1556792"/>
            <a:ext cx="2623112" cy="95438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プロジェクト責任者</a:t>
            </a:r>
            <a:endParaRPr kumimoji="1" lang="en-US" altLang="ja-JP" b="1" dirty="0" smtClean="0"/>
          </a:p>
          <a:p>
            <a:pPr algn="ctr"/>
            <a:r>
              <a:rPr kumimoji="1" lang="en-US" altLang="ja-JP" b="1" dirty="0" smtClean="0"/>
              <a:t>(</a:t>
            </a:r>
            <a:r>
              <a:rPr kumimoji="1" lang="ja-JP" altLang="en-US" b="1" smtClean="0"/>
              <a:t>地元事業者社長</a:t>
            </a:r>
            <a:r>
              <a:rPr kumimoji="1" lang="en-US" altLang="ja-JP" b="1" smtClean="0"/>
              <a:t>)</a:t>
            </a:r>
            <a:endParaRPr kumimoji="1" lang="ja-JP" altLang="en-US" b="1" dirty="0"/>
          </a:p>
        </p:txBody>
      </p:sp>
      <p:cxnSp>
        <p:nvCxnSpPr>
          <p:cNvPr id="17" name="カギ線コネクタ 16"/>
          <p:cNvCxnSpPr>
            <a:endCxn id="16" idx="2"/>
          </p:cNvCxnSpPr>
          <p:nvPr/>
        </p:nvCxnSpPr>
        <p:spPr>
          <a:xfrm rot="10800000">
            <a:off x="4948782" y="2511178"/>
            <a:ext cx="3174946" cy="557783"/>
          </a:xfrm>
          <a:prstGeom prst="bentConnector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5400000" flipH="1" flipV="1">
            <a:off x="3835263" y="2531506"/>
            <a:ext cx="1151140" cy="1075901"/>
          </a:xfrm>
          <a:prstGeom prst="bentConnector3">
            <a:avLst>
              <a:gd name="adj1" fmla="val 5000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フローチャート: 処理 27"/>
          <p:cNvSpPr/>
          <p:nvPr/>
        </p:nvSpPr>
        <p:spPr>
          <a:xfrm>
            <a:off x="1087336" y="3634943"/>
            <a:ext cx="1788047" cy="447395"/>
          </a:xfrm>
          <a:prstGeom prst="flowChartProcess">
            <a:avLst/>
          </a:prstGeom>
          <a:solidFill>
            <a:schemeClr val="accent4">
              <a:lumMod val="20000"/>
              <a:lumOff val="8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設計（メカ）</a:t>
            </a:r>
            <a:endParaRPr kumimoji="1" lang="ja-JP" altLang="en-US" dirty="0">
              <a:solidFill>
                <a:schemeClr val="tx1">
                  <a:lumMod val="75000"/>
                  <a:lumOff val="25000"/>
                </a:schemeClr>
              </a:solidFill>
            </a:endParaRPr>
          </a:p>
        </p:txBody>
      </p:sp>
      <p:sp>
        <p:nvSpPr>
          <p:cNvPr id="29" name="フローチャート: 処理 28"/>
          <p:cNvSpPr/>
          <p:nvPr/>
        </p:nvSpPr>
        <p:spPr>
          <a:xfrm>
            <a:off x="3222168" y="3607162"/>
            <a:ext cx="1788047" cy="447395"/>
          </a:xfrm>
          <a:prstGeom prst="flowChartProcess">
            <a:avLst/>
          </a:prstGeom>
          <a:solidFill>
            <a:schemeClr val="accent4">
              <a:lumMod val="20000"/>
              <a:lumOff val="8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設計（電気）</a:t>
            </a:r>
            <a:endParaRPr kumimoji="1" lang="ja-JP" altLang="en-US" dirty="0">
              <a:solidFill>
                <a:schemeClr val="tx1">
                  <a:lumMod val="75000"/>
                  <a:lumOff val="25000"/>
                </a:schemeClr>
              </a:solidFill>
            </a:endParaRPr>
          </a:p>
        </p:txBody>
      </p:sp>
      <p:sp>
        <p:nvSpPr>
          <p:cNvPr id="30" name="フローチャート: 処理 29"/>
          <p:cNvSpPr/>
          <p:nvPr/>
        </p:nvSpPr>
        <p:spPr>
          <a:xfrm>
            <a:off x="5254356" y="3607162"/>
            <a:ext cx="1788047" cy="447395"/>
          </a:xfrm>
          <a:prstGeom prst="flowChartProcess">
            <a:avLst/>
          </a:prstGeom>
          <a:solidFill>
            <a:schemeClr val="accent4">
              <a:lumMod val="20000"/>
              <a:lumOff val="8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加工・製作</a:t>
            </a:r>
            <a:endParaRPr kumimoji="1" lang="ja-JP" altLang="en-US" dirty="0">
              <a:solidFill>
                <a:schemeClr val="tx1">
                  <a:lumMod val="75000"/>
                  <a:lumOff val="25000"/>
                </a:schemeClr>
              </a:solidFill>
            </a:endParaRPr>
          </a:p>
        </p:txBody>
      </p:sp>
      <p:sp>
        <p:nvSpPr>
          <p:cNvPr id="31" name="フローチャート: 処理 30"/>
          <p:cNvSpPr/>
          <p:nvPr/>
        </p:nvSpPr>
        <p:spPr>
          <a:xfrm>
            <a:off x="7286544" y="3602672"/>
            <a:ext cx="1788047" cy="447395"/>
          </a:xfrm>
          <a:prstGeom prst="flowChartProcess">
            <a:avLst/>
          </a:prstGeom>
          <a:solidFill>
            <a:schemeClr val="accent4">
              <a:lumMod val="20000"/>
              <a:lumOff val="8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75000"/>
                    <a:lumOff val="25000"/>
                  </a:schemeClr>
                </a:solidFill>
              </a:rPr>
              <a:t>・・・</a:t>
            </a:r>
            <a:endParaRPr kumimoji="1" lang="ja-JP" altLang="en-US" dirty="0">
              <a:solidFill>
                <a:schemeClr val="tx1">
                  <a:lumMod val="75000"/>
                  <a:lumOff val="25000"/>
                </a:schemeClr>
              </a:solidFill>
            </a:endParaRPr>
          </a:p>
        </p:txBody>
      </p:sp>
      <p:sp>
        <p:nvSpPr>
          <p:cNvPr id="33" name="フローチャート: 処理 32"/>
          <p:cNvSpPr/>
          <p:nvPr/>
        </p:nvSpPr>
        <p:spPr>
          <a:xfrm>
            <a:off x="1071631" y="4087490"/>
            <a:ext cx="1788047" cy="1020707"/>
          </a:xfrm>
          <a:prstGeom prst="flowChartProcess">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sp>
        <p:nvSpPr>
          <p:cNvPr id="35" name="線吹き出し 1 (枠付き) 34"/>
          <p:cNvSpPr/>
          <p:nvPr/>
        </p:nvSpPr>
        <p:spPr>
          <a:xfrm>
            <a:off x="7983050" y="3935349"/>
            <a:ext cx="1905894" cy="1014328"/>
          </a:xfrm>
          <a:prstGeom prst="borderCallout1">
            <a:avLst>
              <a:gd name="adj1" fmla="val -11494"/>
              <a:gd name="adj2" fmla="val -9924"/>
              <a:gd name="adj3" fmla="val 53135"/>
              <a:gd name="adj4" fmla="val -101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rgbClr val="002060"/>
                </a:solidFill>
              </a:rPr>
              <a:t>◎組立補佐</a:t>
            </a:r>
            <a:endParaRPr kumimoji="1" lang="en-US" altLang="ja-JP" sz="1600" dirty="0" smtClean="0">
              <a:solidFill>
                <a:srgbClr val="002060"/>
              </a:solidFill>
            </a:endParaRPr>
          </a:p>
          <a:p>
            <a:r>
              <a:rPr lang="ja-JP" altLang="en-US" sz="1600" dirty="0" smtClean="0">
                <a:solidFill>
                  <a:prstClr val="black"/>
                </a:solidFill>
                <a:latin typeface="Meiryo UI" panose="020B0604030504040204" pitchFamily="50" charset="-128"/>
                <a:ea typeface="Meiryo UI" panose="020B0604030504040204" pitchFamily="50" charset="-128"/>
              </a:rPr>
              <a:t>テクノアカデミー浜</a:t>
            </a:r>
            <a:endParaRPr kumimoji="1" lang="en-US" altLang="ja-JP" sz="1600" dirty="0">
              <a:solidFill>
                <a:srgbClr val="002060"/>
              </a:solidFill>
            </a:endParaRPr>
          </a:p>
          <a:p>
            <a:r>
              <a:rPr lang="ja-JP" altLang="en-US" sz="1600" dirty="0" smtClean="0">
                <a:solidFill>
                  <a:srgbClr val="002060"/>
                </a:solidFill>
              </a:rPr>
              <a:t>◎オペレータ</a:t>
            </a:r>
            <a:endParaRPr lang="en-US" altLang="ja-JP" sz="1600" dirty="0" smtClean="0">
              <a:solidFill>
                <a:srgbClr val="002060"/>
              </a:solidFill>
            </a:endParaRPr>
          </a:p>
          <a:p>
            <a:r>
              <a:rPr lang="ja-JP" altLang="en-US" sz="1600" dirty="0" smtClean="0">
                <a:solidFill>
                  <a:prstClr val="black"/>
                </a:solidFill>
                <a:latin typeface="Meiryo UI" panose="020B0604030504040204" pitchFamily="50" charset="-128"/>
                <a:ea typeface="Meiryo UI" panose="020B0604030504040204" pitchFamily="50" charset="-128"/>
              </a:rPr>
              <a:t>小高産業技術</a:t>
            </a:r>
            <a:r>
              <a:rPr lang="ja-JP" altLang="en-US" sz="1600" dirty="0">
                <a:solidFill>
                  <a:prstClr val="black"/>
                </a:solidFill>
                <a:latin typeface="Meiryo UI" panose="020B0604030504040204" pitchFamily="50" charset="-128"/>
                <a:ea typeface="Meiryo UI" panose="020B0604030504040204" pitchFamily="50" charset="-128"/>
              </a:rPr>
              <a:t>高校</a:t>
            </a:r>
            <a:endParaRPr kumimoji="1" lang="ja-JP" altLang="en-US" sz="16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7" name="角丸四角形 36"/>
          <p:cNvSpPr/>
          <p:nvPr/>
        </p:nvSpPr>
        <p:spPr>
          <a:xfrm>
            <a:off x="920552" y="5081746"/>
            <a:ext cx="8400306" cy="67908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latin typeface="Meiryo UI" panose="020B0604030504040204" pitchFamily="50" charset="-128"/>
                <a:ea typeface="Meiryo UI" panose="020B0604030504040204" pitchFamily="50" charset="-128"/>
              </a:rPr>
              <a:t>ロボット開発研究会に参加する地元事業者</a:t>
            </a:r>
            <a:r>
              <a:rPr lang="en-US" altLang="ja-JP" sz="2000" dirty="0" smtClean="0">
                <a:solidFill>
                  <a:prstClr val="black"/>
                </a:solidFill>
                <a:latin typeface="Meiryo UI" panose="020B0604030504040204" pitchFamily="50" charset="-128"/>
                <a:ea typeface="Meiryo UI" panose="020B0604030504040204" pitchFamily="50" charset="-128"/>
              </a:rPr>
              <a:t>11</a:t>
            </a:r>
            <a:r>
              <a:rPr lang="ja-JP" altLang="en-US" sz="2000" dirty="0" smtClean="0">
                <a:solidFill>
                  <a:prstClr val="black"/>
                </a:solidFill>
                <a:latin typeface="Meiryo UI" panose="020B0604030504040204" pitchFamily="50" charset="-128"/>
                <a:ea typeface="Meiryo UI" panose="020B0604030504040204" pitchFamily="50" charset="-128"/>
              </a:rPr>
              <a:t>社</a:t>
            </a:r>
            <a:endParaRPr kumimoji="1" lang="ja-JP" altLang="en-US" dirty="0">
              <a:solidFill>
                <a:srgbClr val="002060"/>
              </a:solidFill>
              <a:latin typeface="HGS創英角ﾎﾟｯﾌﾟ体" panose="040B0A00000000000000" pitchFamily="50" charset="-128"/>
              <a:ea typeface="HGS創英角ﾎﾟｯﾌﾟ体" panose="040B0A00000000000000" pitchFamily="50" charset="-128"/>
            </a:endParaRPr>
          </a:p>
        </p:txBody>
      </p:sp>
      <p:grpSp>
        <p:nvGrpSpPr>
          <p:cNvPr id="38" name="グループ化 37"/>
          <p:cNvGrpSpPr/>
          <p:nvPr/>
        </p:nvGrpSpPr>
        <p:grpSpPr>
          <a:xfrm>
            <a:off x="1494754" y="4242638"/>
            <a:ext cx="207841" cy="390170"/>
            <a:chOff x="10000343" y="1834079"/>
            <a:chExt cx="340445" cy="601814"/>
          </a:xfrm>
          <a:solidFill>
            <a:schemeClr val="bg1">
              <a:lumMod val="65000"/>
            </a:schemeClr>
          </a:solidFill>
        </p:grpSpPr>
        <p:sp>
          <p:nvSpPr>
            <p:cNvPr id="39"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p:cNvGrpSpPr/>
          <p:nvPr/>
        </p:nvGrpSpPr>
        <p:grpSpPr>
          <a:xfrm>
            <a:off x="3935872" y="4170466"/>
            <a:ext cx="207841" cy="390170"/>
            <a:chOff x="10000343" y="1834079"/>
            <a:chExt cx="340445" cy="601814"/>
          </a:xfrm>
          <a:solidFill>
            <a:schemeClr val="bg1">
              <a:lumMod val="65000"/>
            </a:schemeClr>
          </a:solidFill>
        </p:grpSpPr>
        <p:sp>
          <p:nvSpPr>
            <p:cNvPr id="42"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4293632" y="4336211"/>
            <a:ext cx="207841" cy="390170"/>
            <a:chOff x="10000343" y="1834079"/>
            <a:chExt cx="340445" cy="601814"/>
          </a:xfrm>
          <a:solidFill>
            <a:schemeClr val="bg1">
              <a:lumMod val="65000"/>
            </a:schemeClr>
          </a:solidFill>
        </p:grpSpPr>
        <p:sp>
          <p:nvSpPr>
            <p:cNvPr id="45"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1828770" y="4360647"/>
            <a:ext cx="207841" cy="390170"/>
            <a:chOff x="10000343" y="1834079"/>
            <a:chExt cx="340445" cy="601814"/>
          </a:xfrm>
          <a:solidFill>
            <a:schemeClr val="bg1">
              <a:lumMod val="65000"/>
            </a:schemeClr>
          </a:solidFill>
        </p:grpSpPr>
        <p:sp>
          <p:nvSpPr>
            <p:cNvPr id="48"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2207916" y="4206495"/>
            <a:ext cx="207841" cy="390170"/>
            <a:chOff x="10000343" y="1834079"/>
            <a:chExt cx="340445" cy="601814"/>
          </a:xfrm>
          <a:solidFill>
            <a:schemeClr val="bg1">
              <a:lumMod val="65000"/>
            </a:schemeClr>
          </a:solidFill>
        </p:grpSpPr>
        <p:sp>
          <p:nvSpPr>
            <p:cNvPr id="51"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二等辺三角形 51"/>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52"/>
          <p:cNvGrpSpPr/>
          <p:nvPr/>
        </p:nvGrpSpPr>
        <p:grpSpPr>
          <a:xfrm>
            <a:off x="5558500" y="4190322"/>
            <a:ext cx="207841" cy="390170"/>
            <a:chOff x="10000343" y="1834079"/>
            <a:chExt cx="340445" cy="601814"/>
          </a:xfrm>
          <a:solidFill>
            <a:schemeClr val="bg1">
              <a:lumMod val="65000"/>
            </a:schemeClr>
          </a:solidFill>
        </p:grpSpPr>
        <p:sp>
          <p:nvSpPr>
            <p:cNvPr id="54"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p:cNvGrpSpPr/>
          <p:nvPr/>
        </p:nvGrpSpPr>
        <p:grpSpPr>
          <a:xfrm>
            <a:off x="6038321" y="4253998"/>
            <a:ext cx="207841" cy="390170"/>
            <a:chOff x="10000343" y="1834079"/>
            <a:chExt cx="340445" cy="601814"/>
          </a:xfrm>
          <a:solidFill>
            <a:schemeClr val="bg1">
              <a:lumMod val="65000"/>
            </a:schemeClr>
          </a:solidFill>
        </p:grpSpPr>
        <p:sp>
          <p:nvSpPr>
            <p:cNvPr id="57"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5771179" y="4442513"/>
            <a:ext cx="207841" cy="390170"/>
            <a:chOff x="10000343" y="1834079"/>
            <a:chExt cx="340445" cy="601814"/>
          </a:xfrm>
          <a:solidFill>
            <a:schemeClr val="bg1">
              <a:lumMod val="65000"/>
            </a:schemeClr>
          </a:solidFill>
        </p:grpSpPr>
        <p:sp>
          <p:nvSpPr>
            <p:cNvPr id="60"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61"/>
          <p:cNvGrpSpPr/>
          <p:nvPr/>
        </p:nvGrpSpPr>
        <p:grpSpPr>
          <a:xfrm>
            <a:off x="6326337" y="4372007"/>
            <a:ext cx="207841" cy="390170"/>
            <a:chOff x="10000343" y="1834079"/>
            <a:chExt cx="340445" cy="601814"/>
          </a:xfrm>
          <a:solidFill>
            <a:schemeClr val="bg1">
              <a:lumMod val="65000"/>
            </a:schemeClr>
          </a:solidFill>
        </p:grpSpPr>
        <p:sp>
          <p:nvSpPr>
            <p:cNvPr id="63"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二等辺三角形 63"/>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p:nvGrpSpPr>
        <p:grpSpPr>
          <a:xfrm>
            <a:off x="3601717" y="4231471"/>
            <a:ext cx="207841" cy="390170"/>
            <a:chOff x="10000343" y="1834079"/>
            <a:chExt cx="340445" cy="601814"/>
          </a:xfrm>
          <a:solidFill>
            <a:schemeClr val="bg1">
              <a:lumMod val="65000"/>
            </a:schemeClr>
          </a:solidFill>
        </p:grpSpPr>
        <p:sp>
          <p:nvSpPr>
            <p:cNvPr id="66"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66"/>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p:cNvGrpSpPr/>
          <p:nvPr/>
        </p:nvGrpSpPr>
        <p:grpSpPr>
          <a:xfrm>
            <a:off x="6651835" y="4206495"/>
            <a:ext cx="207841" cy="390170"/>
            <a:chOff x="10000343" y="1834079"/>
            <a:chExt cx="340445" cy="601814"/>
          </a:xfrm>
          <a:solidFill>
            <a:schemeClr val="bg1">
              <a:lumMod val="65000"/>
            </a:schemeClr>
          </a:solidFill>
        </p:grpSpPr>
        <p:sp>
          <p:nvSpPr>
            <p:cNvPr id="69"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フローチャート: 処理 70"/>
          <p:cNvSpPr/>
          <p:nvPr/>
        </p:nvSpPr>
        <p:spPr>
          <a:xfrm>
            <a:off x="3222168" y="4054557"/>
            <a:ext cx="1788047" cy="1020707"/>
          </a:xfrm>
          <a:prstGeom prst="flowChartProcess">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sp>
        <p:nvSpPr>
          <p:cNvPr id="72" name="フローチャート: 処理 71"/>
          <p:cNvSpPr/>
          <p:nvPr/>
        </p:nvSpPr>
        <p:spPr>
          <a:xfrm>
            <a:off x="5248216" y="4046865"/>
            <a:ext cx="1788047" cy="1020707"/>
          </a:xfrm>
          <a:prstGeom prst="flowChartProcess">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75000"/>
                  <a:lumOff val="25000"/>
                </a:schemeClr>
              </a:solidFill>
            </a:endParaRPr>
          </a:p>
        </p:txBody>
      </p:sp>
      <p:cxnSp>
        <p:nvCxnSpPr>
          <p:cNvPr id="74" name="直線コネクタ 73"/>
          <p:cNvCxnSpPr/>
          <p:nvPr/>
        </p:nvCxnSpPr>
        <p:spPr>
          <a:xfrm flipH="1" flipV="1">
            <a:off x="1996647" y="3068962"/>
            <a:ext cx="4025" cy="57606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952140" y="5838975"/>
            <a:ext cx="6533666" cy="734445"/>
          </a:xfrm>
          <a:prstGeom prst="roundRect">
            <a:avLst>
              <a:gd name="adj" fmla="val 6453"/>
            </a:avLst>
          </a:prstGeom>
          <a:solidFill>
            <a:schemeClr val="bg1">
              <a:lumMod val="95000"/>
            </a:schemeClr>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600" dirty="0" smtClean="0">
                <a:solidFill>
                  <a:prstClr val="black"/>
                </a:solidFill>
                <a:latin typeface="Meiryo UI" panose="020B0604030504040204" pitchFamily="50" charset="-128"/>
                <a:ea typeface="Meiryo UI" panose="020B0604030504040204" pitchFamily="50" charset="-128"/>
              </a:rPr>
              <a:t>2019</a:t>
            </a:r>
            <a:r>
              <a:rPr lang="ja-JP" altLang="en-US" sz="1600" dirty="0" smtClean="0">
                <a:solidFill>
                  <a:prstClr val="black"/>
                </a:solidFill>
                <a:latin typeface="Meiryo UI" panose="020B0604030504040204" pitchFamily="50" charset="-128"/>
                <a:ea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rPr>
              <a:t>12</a:t>
            </a:r>
            <a:r>
              <a:rPr lang="ja-JP" altLang="en-US" sz="1600" dirty="0" smtClean="0">
                <a:solidFill>
                  <a:prstClr val="black"/>
                </a:solidFill>
                <a:latin typeface="Meiryo UI" panose="020B0604030504040204" pitchFamily="50" charset="-128"/>
                <a:ea typeface="Meiryo UI" panose="020B0604030504040204" pitchFamily="50" charset="-128"/>
              </a:rPr>
              <a:t>月　試作機完成</a:t>
            </a:r>
            <a:endParaRPr lang="en-US" altLang="ja-JP" sz="1600" dirty="0" smtClean="0">
              <a:solidFill>
                <a:prstClr val="black"/>
              </a:solidFill>
              <a:latin typeface="Meiryo UI" panose="020B0604030504040204" pitchFamily="50" charset="-128"/>
              <a:ea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rPr>
              <a:t>2020</a:t>
            </a:r>
            <a:r>
              <a:rPr lang="ja-JP" altLang="en-US" sz="1600" dirty="0" smtClean="0">
                <a:solidFill>
                  <a:prstClr val="black"/>
                </a:solidFill>
                <a:latin typeface="Meiryo UI" panose="020B0604030504040204" pitchFamily="50" charset="-128"/>
                <a:ea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rPr>
              <a:t>8</a:t>
            </a:r>
            <a:r>
              <a:rPr lang="ja-JP" altLang="en-US" sz="1600" dirty="0" smtClean="0">
                <a:solidFill>
                  <a:prstClr val="black"/>
                </a:solidFill>
                <a:latin typeface="Meiryo UI" panose="020B0604030504040204" pitchFamily="50" charset="-128"/>
                <a:ea typeface="Meiryo UI" panose="020B0604030504040204" pitchFamily="50" charset="-128"/>
              </a:rPr>
              <a:t>月　</a:t>
            </a:r>
            <a:r>
              <a:rPr lang="en-US" altLang="ja-JP" sz="1600" dirty="0" smtClean="0">
                <a:solidFill>
                  <a:prstClr val="black"/>
                </a:solidFill>
                <a:latin typeface="Meiryo UI" panose="020B0604030504040204" pitchFamily="50" charset="-128"/>
                <a:ea typeface="Meiryo UI" panose="020B0604030504040204" pitchFamily="50" charset="-128"/>
              </a:rPr>
              <a:t>WRS2020</a:t>
            </a:r>
            <a:r>
              <a:rPr lang="ja-JP" altLang="en-US" sz="1600" dirty="0" smtClean="0">
                <a:solidFill>
                  <a:prstClr val="black"/>
                </a:solidFill>
                <a:latin typeface="Meiryo UI" panose="020B0604030504040204" pitchFamily="50" charset="-128"/>
                <a:ea typeface="Meiryo UI" panose="020B0604030504040204" pitchFamily="50" charset="-128"/>
              </a:rPr>
              <a:t>のプラント災害予防チャレンジへの出場を目指す。</a:t>
            </a:r>
            <a:endParaRPr lang="en-US" altLang="ja-JP" sz="1600" dirty="0" smtClean="0">
              <a:solidFill>
                <a:srgbClr val="002060"/>
              </a:solidFill>
            </a:endParaRPr>
          </a:p>
          <a:p>
            <a:endParaRPr kumimoji="1" lang="ja-JP" altLang="en-US" sz="1400" dirty="0">
              <a:solidFill>
                <a:srgbClr val="002060"/>
              </a:solidFill>
            </a:endParaRPr>
          </a:p>
        </p:txBody>
      </p:sp>
      <p:sp>
        <p:nvSpPr>
          <p:cNvPr id="78" name="正方形/長方形 77"/>
          <p:cNvSpPr/>
          <p:nvPr/>
        </p:nvSpPr>
        <p:spPr>
          <a:xfrm>
            <a:off x="6142239" y="1352669"/>
            <a:ext cx="2535349" cy="9124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smtClean="0">
                <a:solidFill>
                  <a:schemeClr val="tx1"/>
                </a:solidFill>
              </a:rPr>
              <a:t>プロジェクトマネージャー</a:t>
            </a:r>
            <a:endParaRPr kumimoji="1" lang="en-US" altLang="ja-JP" sz="1600" b="1" dirty="0" smtClean="0">
              <a:solidFill>
                <a:schemeClr val="tx1"/>
              </a:solidFill>
            </a:endParaRPr>
          </a:p>
          <a:p>
            <a:pPr algn="ctr"/>
            <a:r>
              <a:rPr lang="en-US" altLang="ja-JP" sz="1600" b="1" dirty="0" smtClean="0">
                <a:solidFill>
                  <a:schemeClr val="tx1"/>
                </a:solidFill>
              </a:rPr>
              <a:t>【</a:t>
            </a:r>
            <a:r>
              <a:rPr lang="ja-JP" altLang="en-US" sz="1600" b="1" dirty="0" smtClean="0">
                <a:solidFill>
                  <a:schemeClr val="tx1"/>
                </a:solidFill>
              </a:rPr>
              <a:t>ゆめサポート南相馬</a:t>
            </a:r>
            <a:r>
              <a:rPr lang="en-US" altLang="ja-JP" sz="1600" b="1" dirty="0" smtClean="0">
                <a:solidFill>
                  <a:schemeClr val="tx1"/>
                </a:solidFill>
              </a:rPr>
              <a:t>】</a:t>
            </a:r>
            <a:endParaRPr kumimoji="1" lang="ja-JP" altLang="en-US" sz="1600" b="1" dirty="0">
              <a:solidFill>
                <a:schemeClr val="tx1"/>
              </a:solidFill>
            </a:endParaRPr>
          </a:p>
        </p:txBody>
      </p:sp>
      <p:sp>
        <p:nvSpPr>
          <p:cNvPr id="79" name="正方形/長方形 78"/>
          <p:cNvSpPr/>
          <p:nvPr/>
        </p:nvSpPr>
        <p:spPr>
          <a:xfrm>
            <a:off x="8420604" y="1501608"/>
            <a:ext cx="1583518" cy="954107"/>
          </a:xfrm>
          <a:prstGeom prst="rect">
            <a:avLst/>
          </a:prstGeom>
        </p:spPr>
        <p:txBody>
          <a:bodyPr wrap="square">
            <a:spAutoFit/>
          </a:bodyPr>
          <a:lstStyle/>
          <a:p>
            <a:r>
              <a:rPr lang="ja-JP" altLang="en-US" sz="1400" dirty="0" smtClean="0">
                <a:latin typeface="ＭＳ 明朝" panose="02020609040205080304" pitchFamily="17" charset="-128"/>
                <a:ea typeface="ＭＳ 明朝" panose="02020609040205080304" pitchFamily="17" charset="-128"/>
              </a:rPr>
              <a:t>・全体進行補佐</a:t>
            </a:r>
            <a:endParaRPr lang="en-US" altLang="ja-JP" sz="1400" dirty="0">
              <a:latin typeface="ＭＳ 明朝" panose="02020609040205080304" pitchFamily="17" charset="-128"/>
              <a:ea typeface="ＭＳ 明朝" panose="02020609040205080304" pitchFamily="17" charset="-128"/>
            </a:endParaRPr>
          </a:p>
          <a:p>
            <a:r>
              <a:rPr lang="ja-JP" altLang="en-US" sz="1400" dirty="0" smtClean="0">
                <a:latin typeface="ＭＳ 明朝" panose="02020609040205080304" pitchFamily="17" charset="-128"/>
                <a:ea typeface="ＭＳ 明朝" panose="02020609040205080304" pitchFamily="17" charset="-128"/>
              </a:rPr>
              <a:t>・進捗管理</a:t>
            </a:r>
            <a:endParaRPr lang="en-US" altLang="ja-JP" sz="1400" dirty="0" smtClean="0">
              <a:latin typeface="ＭＳ 明朝" panose="02020609040205080304" pitchFamily="17" charset="-128"/>
              <a:ea typeface="ＭＳ 明朝" panose="02020609040205080304" pitchFamily="17" charset="-128"/>
            </a:endParaRPr>
          </a:p>
          <a:p>
            <a:r>
              <a:rPr lang="ja-JP" altLang="en-US" sz="1400" dirty="0" smtClean="0">
                <a:latin typeface="ＭＳ 明朝" panose="02020609040205080304" pitchFamily="17" charset="-128"/>
                <a:ea typeface="ＭＳ 明朝" panose="02020609040205080304" pitchFamily="17" charset="-128"/>
              </a:rPr>
              <a:t>・補助金対応</a:t>
            </a:r>
            <a:endParaRPr lang="en-US" altLang="ja-JP" sz="1400" dirty="0" smtClean="0">
              <a:latin typeface="ＭＳ 明朝" panose="02020609040205080304" pitchFamily="17" charset="-128"/>
              <a:ea typeface="ＭＳ 明朝" panose="02020609040205080304" pitchFamily="17" charset="-128"/>
            </a:endParaRPr>
          </a:p>
          <a:p>
            <a:endParaRPr lang="ja-JP" altLang="en-US" sz="1400" dirty="0"/>
          </a:p>
        </p:txBody>
      </p:sp>
      <p:sp>
        <p:nvSpPr>
          <p:cNvPr id="80" name="テキスト ボックス 79"/>
          <p:cNvSpPr txBox="1"/>
          <p:nvPr/>
        </p:nvSpPr>
        <p:spPr>
          <a:xfrm>
            <a:off x="7333273" y="2404115"/>
            <a:ext cx="353943" cy="1043270"/>
          </a:xfrm>
          <a:prstGeom prst="rect">
            <a:avLst/>
          </a:prstGeom>
          <a:noFill/>
        </p:spPr>
        <p:txBody>
          <a:bodyPr vert="eaVert" wrap="square" rtlCol="0">
            <a:spAutoFit/>
          </a:bodyPr>
          <a:lstStyle/>
          <a:p>
            <a:r>
              <a:rPr lang="ja-JP" altLang="en-US" sz="1100" b="1" dirty="0">
                <a:solidFill>
                  <a:schemeClr val="bg1"/>
                </a:solidFill>
              </a:rPr>
              <a:t>専門家</a:t>
            </a:r>
            <a:endParaRPr kumimoji="1" lang="ja-JP" altLang="en-US" sz="1100" b="1" dirty="0">
              <a:solidFill>
                <a:schemeClr val="bg1"/>
              </a:solidFill>
            </a:endParaRPr>
          </a:p>
        </p:txBody>
      </p:sp>
      <p:grpSp>
        <p:nvGrpSpPr>
          <p:cNvPr id="84" name="グループ化 83"/>
          <p:cNvGrpSpPr/>
          <p:nvPr/>
        </p:nvGrpSpPr>
        <p:grpSpPr>
          <a:xfrm>
            <a:off x="6993726" y="2050297"/>
            <a:ext cx="354301" cy="567931"/>
            <a:chOff x="10000343" y="1834079"/>
            <a:chExt cx="340445" cy="601814"/>
          </a:xfrm>
          <a:solidFill>
            <a:srgbClr val="002060"/>
          </a:solidFill>
        </p:grpSpPr>
        <p:sp>
          <p:nvSpPr>
            <p:cNvPr id="85" name="円/楕円 11"/>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二等辺三角形 85"/>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p:cNvGrpSpPr/>
          <p:nvPr/>
        </p:nvGrpSpPr>
        <p:grpSpPr>
          <a:xfrm>
            <a:off x="7473721" y="4338414"/>
            <a:ext cx="207841" cy="390170"/>
            <a:chOff x="10000343" y="1834079"/>
            <a:chExt cx="340445" cy="601814"/>
          </a:xfrm>
          <a:solidFill>
            <a:schemeClr val="bg1">
              <a:lumMod val="65000"/>
            </a:schemeClr>
          </a:solidFill>
        </p:grpSpPr>
        <p:sp>
          <p:nvSpPr>
            <p:cNvPr id="88" name="円/楕円 50"/>
            <p:cNvSpPr/>
            <p:nvPr/>
          </p:nvSpPr>
          <p:spPr>
            <a:xfrm>
              <a:off x="10000343" y="1834079"/>
              <a:ext cx="340445" cy="36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二等辺三角形 88"/>
            <p:cNvSpPr/>
            <p:nvPr/>
          </p:nvSpPr>
          <p:spPr>
            <a:xfrm>
              <a:off x="10020139" y="1978554"/>
              <a:ext cx="300851" cy="45733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5" name="直線コネクタ 74"/>
          <p:cNvCxnSpPr/>
          <p:nvPr/>
        </p:nvCxnSpPr>
        <p:spPr>
          <a:xfrm flipH="1" flipV="1">
            <a:off x="6146367" y="3051024"/>
            <a:ext cx="4025" cy="57606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flipV="1">
            <a:off x="8123728" y="3051025"/>
            <a:ext cx="4025" cy="57606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1992622" y="3068961"/>
            <a:ext cx="1925110"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058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タイトル 1"/>
          <p:cNvSpPr txBox="1">
            <a:spLocks/>
          </p:cNvSpPr>
          <p:nvPr/>
        </p:nvSpPr>
        <p:spPr>
          <a:xfrm>
            <a:off x="200472" y="80671"/>
            <a:ext cx="9505056" cy="469479"/>
          </a:xfrm>
          <a:prstGeom prst="rect">
            <a:avLst/>
          </a:prstGeom>
          <a:solidFill>
            <a:srgbClr val="CCFFFF"/>
          </a:solidFill>
          <a:ln w="28575">
            <a:solidFill>
              <a:srgbClr val="00B0F0"/>
            </a:solidFill>
          </a:ln>
        </p:spPr>
        <p:txBody>
          <a:bodyPr lIns="88414" tIns="44207" rIns="88414" bIns="44207"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ビジネスマッチングイベント「ふくしまみらいビジネス交流会」の開催</a:t>
            </a:r>
          </a:p>
        </p:txBody>
      </p:sp>
      <p:sp>
        <p:nvSpPr>
          <p:cNvPr id="7" name="テキスト プレースホルダー 7"/>
          <p:cNvSpPr txBox="1">
            <a:spLocks/>
          </p:cNvSpPr>
          <p:nvPr/>
        </p:nvSpPr>
        <p:spPr>
          <a:xfrm>
            <a:off x="200472" y="607376"/>
            <a:ext cx="9505056" cy="1227382"/>
          </a:xfrm>
          <a:prstGeom prst="rect">
            <a:avLst/>
          </a:prstGeom>
          <a:solidFill>
            <a:schemeClr val="accent6">
              <a:lumMod val="20000"/>
              <a:lumOff val="80000"/>
              <a:alpha val="70000"/>
            </a:schemeClr>
          </a:solidFill>
          <a:ln>
            <a:solidFill>
              <a:schemeClr val="accent6"/>
            </a:solidFill>
          </a:ln>
        </p:spPr>
        <p:txBody>
          <a:bodyPr vert="horz" wrap="square" lIns="199513" tIns="99756" rIns="199513" bIns="99756"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0" indent="-360000">
              <a:lnSpc>
                <a:spcPts val="2000"/>
              </a:lnSpc>
              <a:spcBef>
                <a:spcPts val="0"/>
              </a:spcBef>
              <a:spcAft>
                <a:spcPts val="0"/>
              </a:spcAft>
              <a:buNone/>
            </a:pPr>
            <a:r>
              <a:rPr lang="ja-JP" altLang="en-US" sz="1800" dirty="0" smtClean="0">
                <a:solidFill>
                  <a:prstClr val="black"/>
                </a:solidFill>
              </a:rPr>
              <a:t>○　浜</a:t>
            </a:r>
            <a:r>
              <a:rPr lang="ja-JP" altLang="en-US" sz="1800" dirty="0">
                <a:solidFill>
                  <a:prstClr val="black"/>
                </a:solidFill>
              </a:rPr>
              <a:t>通りの地元事業者</a:t>
            </a:r>
            <a:r>
              <a:rPr lang="ja-JP" altLang="en-US" sz="1800" dirty="0" smtClean="0">
                <a:solidFill>
                  <a:prstClr val="black"/>
                </a:solidFill>
              </a:rPr>
              <a:t>が、域外から進出してきた企業</a:t>
            </a:r>
            <a:r>
              <a:rPr lang="ja-JP" altLang="en-US" sz="1800" dirty="0">
                <a:solidFill>
                  <a:prstClr val="black"/>
                </a:solidFill>
              </a:rPr>
              <a:t>との交流を通じ、将来の</a:t>
            </a:r>
            <a:r>
              <a:rPr lang="ja-JP" altLang="en-US" sz="1800" dirty="0" smtClean="0">
                <a:solidFill>
                  <a:prstClr val="black"/>
                </a:solidFill>
              </a:rPr>
              <a:t>ビジネス機会</a:t>
            </a:r>
            <a:r>
              <a:rPr lang="ja-JP" altLang="en-US" sz="1800" dirty="0">
                <a:solidFill>
                  <a:prstClr val="black"/>
                </a:solidFill>
              </a:rPr>
              <a:t>の創出を目指す</a:t>
            </a:r>
            <a:r>
              <a:rPr lang="ja-JP" altLang="en-US" sz="1800" dirty="0" smtClean="0">
                <a:solidFill>
                  <a:prstClr val="black"/>
                </a:solidFill>
              </a:rPr>
              <a:t>マッチングイベント「</a:t>
            </a:r>
            <a:r>
              <a:rPr lang="ja-JP" altLang="en-US" sz="1800" dirty="0">
                <a:solidFill>
                  <a:prstClr val="black"/>
                </a:solidFill>
              </a:rPr>
              <a:t>ふくしまみらいビジネス交流会</a:t>
            </a:r>
            <a:r>
              <a:rPr lang="ja-JP" altLang="en-US" sz="1800" dirty="0" smtClean="0">
                <a:solidFill>
                  <a:prstClr val="black"/>
                </a:solidFill>
              </a:rPr>
              <a:t>」を</a:t>
            </a:r>
            <a:r>
              <a:rPr lang="ja-JP" altLang="en-US" sz="1800" dirty="0" smtClean="0"/>
              <a:t>開催。</a:t>
            </a:r>
            <a:endParaRPr lang="en-US" altLang="ja-JP" sz="1800" dirty="0" smtClean="0">
              <a:solidFill>
                <a:prstClr val="black"/>
              </a:solidFill>
            </a:endParaRPr>
          </a:p>
          <a:p>
            <a:pPr marL="360000" indent="-360000">
              <a:lnSpc>
                <a:spcPts val="2000"/>
              </a:lnSpc>
              <a:spcBef>
                <a:spcPts val="0"/>
              </a:spcBef>
              <a:spcAft>
                <a:spcPts val="0"/>
              </a:spcAft>
              <a:buNone/>
            </a:pPr>
            <a:r>
              <a:rPr lang="ja-JP" altLang="en-US" sz="1800" dirty="0" smtClean="0">
                <a:solidFill>
                  <a:prstClr val="black"/>
                </a:solidFill>
              </a:rPr>
              <a:t>○　官民合同チームは、</a:t>
            </a:r>
            <a:r>
              <a:rPr lang="en-US" altLang="ja-JP" sz="1800" dirty="0" smtClean="0">
                <a:solidFill>
                  <a:prstClr val="black"/>
                </a:solidFill>
              </a:rPr>
              <a:t>(</a:t>
            </a:r>
            <a:r>
              <a:rPr lang="ja-JP" altLang="en-US" sz="1800" dirty="0" smtClean="0"/>
              <a:t>公</a:t>
            </a:r>
            <a:r>
              <a:rPr lang="ja-JP" altLang="en-US" sz="1800" dirty="0" smtClean="0">
                <a:solidFill>
                  <a:prstClr val="black"/>
                </a:solidFill>
              </a:rPr>
              <a:t>財</a:t>
            </a:r>
            <a:r>
              <a:rPr lang="ja-JP" altLang="en-US" sz="1800" dirty="0">
                <a:solidFill>
                  <a:prstClr val="black"/>
                </a:solidFill>
              </a:rPr>
              <a:t>）福島イノベーション・コースト構想推進機構と共同で主催し</a:t>
            </a:r>
            <a:r>
              <a:rPr lang="ja-JP" altLang="en-US" sz="1800" dirty="0" smtClean="0">
                <a:solidFill>
                  <a:prstClr val="black"/>
                </a:solidFill>
              </a:rPr>
              <a:t>、進出企業のニーズ把握を行った上で、将来のマッチングに向けた地元事業者の参加働きかけを実施</a:t>
            </a:r>
            <a:r>
              <a:rPr lang="ja-JP" altLang="en-US" sz="1800" dirty="0" smtClean="0">
                <a:solidFill>
                  <a:prstClr val="black"/>
                </a:solidFill>
                <a:cs typeface="メイリオ" panose="020B0604030504040204" pitchFamily="50" charset="-128"/>
              </a:rPr>
              <a:t>。</a:t>
            </a:r>
            <a:endParaRPr lang="ja-JP" altLang="en-US" sz="1800" dirty="0" smtClean="0"/>
          </a:p>
        </p:txBody>
      </p:sp>
      <p:sp>
        <p:nvSpPr>
          <p:cNvPr id="2" name="スライド番号プレースホルダー 1"/>
          <p:cNvSpPr>
            <a:spLocks noGrp="1"/>
          </p:cNvSpPr>
          <p:nvPr>
            <p:ph type="sldNum" sz="quarter" idx="12"/>
          </p:nvPr>
        </p:nvSpPr>
        <p:spPr>
          <a:xfrm>
            <a:off x="7764710" y="6525344"/>
            <a:ext cx="2228850" cy="365125"/>
          </a:xfrm>
        </p:spPr>
        <p:txBody>
          <a:bodyPr/>
          <a:lstStyle/>
          <a:p>
            <a:fld id="{D9550142-B990-490A-A107-ED7302A7FD52}" type="slidenum">
              <a:rPr lang="ja-JP" altLang="en-US" smtClean="0">
                <a:solidFill>
                  <a:prstClr val="black"/>
                </a:solidFill>
              </a:rPr>
              <a:pPr/>
              <a:t>35</a:t>
            </a:fld>
            <a:endParaRPr lang="ja-JP" altLang="en-US" dirty="0">
              <a:solidFill>
                <a:prstClr val="black"/>
              </a:solidFill>
            </a:endParaRPr>
          </a:p>
        </p:txBody>
      </p:sp>
      <p:sp>
        <p:nvSpPr>
          <p:cNvPr id="26" name="正方形/長方形 25"/>
          <p:cNvSpPr/>
          <p:nvPr/>
        </p:nvSpPr>
        <p:spPr>
          <a:xfrm>
            <a:off x="265907" y="1903472"/>
            <a:ext cx="4645412" cy="489654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10697" y="1916260"/>
            <a:ext cx="4547900" cy="584775"/>
          </a:xfrm>
          <a:prstGeom prst="rect">
            <a:avLst/>
          </a:prstGeom>
          <a:noFill/>
        </p:spPr>
        <p:txBody>
          <a:bodyPr wrap="square" lIns="36000" rIns="36000"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ふくしまみらいビジネス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交流会</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in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浪江</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月開催）</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20488" y="3789389"/>
            <a:ext cx="1872208"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域外企業によるプレゼン</a:t>
            </a:r>
            <a:endParaRPr kumimoji="1" lang="ja-JP" altLang="en-US" sz="12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617201" y="3808442"/>
            <a:ext cx="1872208"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個別商談</a:t>
            </a:r>
            <a:endParaRPr kumimoji="1" lang="en-US" altLang="ja-JP" sz="1200" b="1" dirty="0" smtClean="0">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9689" y="2498586"/>
            <a:ext cx="2067233" cy="1302549"/>
          </a:xfrm>
          <a:prstGeom prst="rect">
            <a:avLst/>
          </a:prstGeom>
        </p:spPr>
      </p:pic>
      <p:pic>
        <p:nvPicPr>
          <p:cNvPr id="32" name="図 3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2650" y="2526816"/>
            <a:ext cx="1676384" cy="1257288"/>
          </a:xfrm>
          <a:prstGeom prst="rect">
            <a:avLst/>
          </a:prstGeom>
        </p:spPr>
      </p:pic>
      <p:sp>
        <p:nvSpPr>
          <p:cNvPr id="33" name="テキスト ボックス 32"/>
          <p:cNvSpPr txBox="1"/>
          <p:nvPr/>
        </p:nvSpPr>
        <p:spPr>
          <a:xfrm>
            <a:off x="288302" y="4135720"/>
            <a:ext cx="4603738" cy="2677656"/>
          </a:xfrm>
          <a:prstGeom prst="rect">
            <a:avLst/>
          </a:prstGeom>
          <a:noFill/>
        </p:spPr>
        <p:txBody>
          <a:bodyPr wrap="square" rtlCol="0">
            <a:spAutoFit/>
          </a:bodyPr>
          <a:lstStyle/>
          <a:p>
            <a:r>
              <a:rPr lang="ja-JP" altLang="en-US" sz="1400" b="1" u="sng" dirty="0" smtClean="0">
                <a:latin typeface="Meiryo UI" panose="020B0604030504040204" pitchFamily="50" charset="-128"/>
                <a:ea typeface="Meiryo UI" panose="020B0604030504040204" pitchFamily="50" charset="-128"/>
              </a:rPr>
              <a:t>●登壇企業</a:t>
            </a:r>
            <a:endParaRPr lang="ja-JP" altLang="en-US" sz="1400" u="sng"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・フォーアールエナジー</a:t>
            </a:r>
            <a:r>
              <a:rPr lang="ja-JP" altLang="en-US" sz="1400" dirty="0">
                <a:latin typeface="Meiryo UI" panose="020B0604030504040204" pitchFamily="50" charset="-128"/>
                <a:ea typeface="Meiryo UI" panose="020B0604030504040204" pitchFamily="50" charset="-128"/>
              </a:rPr>
              <a:t>株式会社</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リチウムイオン電池</a:t>
            </a:r>
            <a:r>
              <a:rPr lang="en-US" altLang="ja-JP" sz="1400" dirty="0" smtClean="0">
                <a:latin typeface="Meiryo UI" panose="020B0604030504040204" pitchFamily="50" charset="-128"/>
                <a:ea typeface="Meiryo UI" panose="020B0604030504040204" pitchFamily="50" charset="-128"/>
              </a:rPr>
              <a:t>】</a:t>
            </a:r>
          </a:p>
          <a:p>
            <a:pPr algn="r"/>
            <a:r>
              <a:rPr lang="zh-CN" altLang="en-US" sz="1400" dirty="0" smtClean="0">
                <a:latin typeface="Meiryo UI" panose="020B0604030504040204" pitchFamily="50" charset="-128"/>
                <a:ea typeface="Meiryo UI" panose="020B0604030504040204" pitchFamily="50" charset="-128"/>
              </a:rPr>
              <a:t>（浪江町</a:t>
            </a:r>
            <a:r>
              <a:rPr lang="ja-JP" altLang="en-US" sz="1400" dirty="0" smtClean="0">
                <a:latin typeface="Meiryo UI" panose="020B0604030504040204" pitchFamily="50" charset="-128"/>
                <a:ea typeface="Meiryo UI" panose="020B0604030504040204" pitchFamily="50" charset="-128"/>
              </a:rPr>
              <a:t>進出</a:t>
            </a:r>
            <a:r>
              <a:rPr lang="zh-CN" altLang="en-US" sz="1400" dirty="0" smtClean="0">
                <a:latin typeface="Meiryo UI" panose="020B0604030504040204" pitchFamily="50" charset="-128"/>
                <a:ea typeface="Meiryo UI" panose="020B0604030504040204" pitchFamily="50" charset="-128"/>
              </a:rPr>
              <a:t>）</a:t>
            </a:r>
            <a:endParaRPr lang="en-US" altLang="zh-CN" sz="1400" dirty="0" err="1">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・イームズロボティクス</a:t>
            </a:r>
            <a:r>
              <a:rPr lang="ja-JP" altLang="en-US" sz="1400" dirty="0">
                <a:latin typeface="Meiryo UI" panose="020B0604030504040204" pitchFamily="50" charset="-128"/>
                <a:ea typeface="Meiryo UI" panose="020B0604030504040204" pitchFamily="50" charset="-128"/>
              </a:rPr>
              <a:t>株式会社</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ドローン</a:t>
            </a:r>
            <a:r>
              <a:rPr lang="en-US" altLang="ja-JP" sz="1400" dirty="0" smtClean="0">
                <a:latin typeface="Meiryo UI" panose="020B0604030504040204" pitchFamily="50" charset="-128"/>
                <a:ea typeface="Meiryo UI" panose="020B0604030504040204" pitchFamily="50" charset="-128"/>
              </a:rPr>
              <a:t>】</a:t>
            </a:r>
          </a:p>
          <a:p>
            <a:pPr algn="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南相馬市進出）</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zh-TW" altLang="en-US" sz="1400" dirty="0" smtClean="0">
                <a:latin typeface="Meiryo UI" panose="020B0604030504040204" pitchFamily="50" charset="-128"/>
                <a:ea typeface="Meiryo UI" panose="020B0604030504040204" pitchFamily="50" charset="-128"/>
              </a:rPr>
              <a:t>福島</a:t>
            </a:r>
            <a:r>
              <a:rPr lang="en-US" altLang="zh-TW" sz="1400" dirty="0" err="1">
                <a:latin typeface="Meiryo UI" panose="020B0604030504040204" pitchFamily="50" charset="-128"/>
                <a:ea typeface="Meiryo UI" panose="020B0604030504040204" pitchFamily="50" charset="-128"/>
              </a:rPr>
              <a:t>SiC</a:t>
            </a:r>
            <a:r>
              <a:rPr lang="zh-TW" altLang="en-US" sz="1400" dirty="0">
                <a:latin typeface="Meiryo UI" panose="020B0604030504040204" pitchFamily="50" charset="-128"/>
                <a:ea typeface="Meiryo UI" panose="020B0604030504040204" pitchFamily="50" charset="-128"/>
              </a:rPr>
              <a:t>応用技研株式会社</a:t>
            </a:r>
            <a:r>
              <a:rPr lang="en-US" altLang="zh-TW"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シリコンカーバイド半導体製品</a:t>
            </a:r>
            <a:r>
              <a:rPr lang="en-US" altLang="zh-TW" sz="1400" dirty="0" smtClean="0">
                <a:latin typeface="Meiryo UI" panose="020B0604030504040204" pitchFamily="50" charset="-128"/>
                <a:ea typeface="Meiryo UI" panose="020B0604030504040204" pitchFamily="50" charset="-128"/>
              </a:rPr>
              <a:t>】</a:t>
            </a:r>
          </a:p>
          <a:p>
            <a:pPr algn="r"/>
            <a:r>
              <a:rPr lang="ja-JP" altLang="en-US" sz="1400" dirty="0" smtClean="0">
                <a:latin typeface="Meiryo UI" panose="020B0604030504040204" pitchFamily="50" charset="-128"/>
                <a:ea typeface="Meiryo UI" panose="020B0604030504040204" pitchFamily="50" charset="-128"/>
              </a:rPr>
              <a:t>（本社・工場：楢葉町）</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LE</a:t>
            </a:r>
            <a:r>
              <a:rPr lang="ja-JP" altLang="en-US" sz="1400" dirty="0">
                <a:latin typeface="Meiryo UI" panose="020B0604030504040204" pitchFamily="50" charset="-128"/>
                <a:ea typeface="Meiryo UI" panose="020B0604030504040204" pitchFamily="50" charset="-128"/>
              </a:rPr>
              <a:t>システム株式会社</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蓄電池</a:t>
            </a:r>
            <a:r>
              <a:rPr lang="en-US" altLang="ja-JP" sz="1400" dirty="0" smtClean="0">
                <a:latin typeface="Meiryo UI" panose="020B0604030504040204" pitchFamily="50" charset="-128"/>
                <a:ea typeface="Meiryo UI" panose="020B0604030504040204" pitchFamily="50" charset="-128"/>
              </a:rPr>
              <a:t>】</a:t>
            </a:r>
          </a:p>
          <a:p>
            <a:pPr algn="r"/>
            <a:r>
              <a:rPr lang="ja-JP" altLang="en-US" sz="1400" dirty="0" smtClean="0">
                <a:latin typeface="Meiryo UI" panose="020B0604030504040204" pitchFamily="50" charset="-128"/>
                <a:ea typeface="Meiryo UI" panose="020B0604030504040204" pitchFamily="50" charset="-128"/>
              </a:rPr>
              <a:t>（浪江町進出予定）</a:t>
            </a:r>
            <a:endParaRPr lang="ja-JP" altLang="en-US" sz="1400" dirty="0">
              <a:latin typeface="Meiryo UI" panose="020B0604030504040204" pitchFamily="50" charset="-128"/>
              <a:ea typeface="Meiryo UI" panose="020B0604030504040204" pitchFamily="50" charset="-128"/>
            </a:endParaRPr>
          </a:p>
          <a:p>
            <a:r>
              <a:rPr lang="ja-JP" altLang="en-US" sz="1400" b="1" u="sng" dirty="0" smtClean="0">
                <a:latin typeface="Meiryo UI" panose="020B0604030504040204" pitchFamily="50" charset="-128"/>
                <a:ea typeface="Meiryo UI" panose="020B0604030504040204" pitchFamily="50" charset="-128"/>
              </a:rPr>
              <a:t>●参加者数</a:t>
            </a:r>
            <a:endParaRPr lang="ja-JP" altLang="en-US" sz="1400" u="sng"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７１企業</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団体１１６名</a:t>
            </a:r>
            <a:endParaRPr lang="ja-JP" altLang="en-US"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商談</a:t>
            </a:r>
            <a:r>
              <a:rPr lang="ja-JP" altLang="en-US" sz="1400" dirty="0">
                <a:latin typeface="Meiryo UI" panose="020B0604030504040204" pitchFamily="50" charset="-128"/>
                <a:ea typeface="Meiryo UI" panose="020B0604030504040204" pitchFamily="50" charset="-128"/>
              </a:rPr>
              <a:t>件数</a:t>
            </a:r>
            <a:r>
              <a:rPr lang="ja-JP" altLang="en-US" sz="1400" dirty="0" smtClean="0">
                <a:latin typeface="Meiryo UI" panose="020B0604030504040204" pitchFamily="50" charset="-128"/>
                <a:ea typeface="Meiryo UI" panose="020B0604030504040204" pitchFamily="50" charset="-128"/>
              </a:rPr>
              <a:t>：延べ</a:t>
            </a:r>
            <a:r>
              <a:rPr lang="en-US" altLang="ja-JP" sz="1400" dirty="0" smtClean="0">
                <a:latin typeface="Meiryo UI" panose="020B0604030504040204" pitchFamily="50" charset="-128"/>
                <a:ea typeface="Meiryo UI" panose="020B0604030504040204" pitchFamily="50" charset="-128"/>
              </a:rPr>
              <a:t>33</a:t>
            </a:r>
            <a:r>
              <a:rPr lang="ja-JP" altLang="en-US" sz="1400" dirty="0" smtClean="0">
                <a:latin typeface="Meiryo UI" panose="020B0604030504040204" pitchFamily="50" charset="-128"/>
                <a:ea typeface="Meiryo UI" panose="020B0604030504040204" pitchFamily="50" charset="-128"/>
              </a:rPr>
              <a:t>件</a:t>
            </a:r>
            <a:endParaRPr lang="ja-JP" altLang="en-US"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5038312" y="1916832"/>
            <a:ext cx="4627304" cy="4896544"/>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162506" y="1929620"/>
            <a:ext cx="4547900" cy="584775"/>
          </a:xfrm>
          <a:prstGeom prst="rect">
            <a:avLst/>
          </a:prstGeom>
          <a:noFill/>
        </p:spPr>
        <p:txBody>
          <a:bodyPr wrap="square" lIns="36000" rIns="36000"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ふくしまみらいビジネス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交流会</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in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Ｊヴィレッジ</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月開催）</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070190" y="4122360"/>
            <a:ext cx="4603738" cy="2677656"/>
          </a:xfrm>
          <a:prstGeom prst="rect">
            <a:avLst/>
          </a:prstGeom>
          <a:noFill/>
        </p:spPr>
        <p:txBody>
          <a:bodyPr wrap="square" rtlCol="0">
            <a:spAutoFit/>
          </a:bodyPr>
          <a:lstStyle/>
          <a:p>
            <a:r>
              <a:rPr lang="ja-JP" altLang="en-US" sz="1400" b="1" u="sng" dirty="0" smtClean="0">
                <a:latin typeface="Meiryo UI" panose="020B0604030504040204" pitchFamily="50" charset="-128"/>
                <a:ea typeface="Meiryo UI" panose="020B0604030504040204" pitchFamily="50" charset="-128"/>
              </a:rPr>
              <a:t>●登壇企業</a:t>
            </a:r>
            <a:endParaRPr lang="ja-JP" altLang="en-US" sz="1400" u="sng"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・株式会社エヌビーエス</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ガラス製品</a:t>
            </a:r>
            <a:r>
              <a:rPr lang="en-US" altLang="ja-JP" sz="1400" dirty="0" smtClean="0">
                <a:latin typeface="Meiryo UI" panose="020B0604030504040204" pitchFamily="50" charset="-128"/>
                <a:ea typeface="Meiryo UI" panose="020B0604030504040204" pitchFamily="50" charset="-128"/>
              </a:rPr>
              <a:t>】</a:t>
            </a:r>
          </a:p>
          <a:p>
            <a:pPr algn="r"/>
            <a:r>
              <a:rPr lang="zh-CN"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楢葉</a:t>
            </a:r>
            <a:r>
              <a:rPr lang="zh-CN" altLang="en-US" sz="1400" dirty="0" smtClean="0">
                <a:latin typeface="Meiryo UI" panose="020B0604030504040204" pitchFamily="50" charset="-128"/>
                <a:ea typeface="Meiryo UI" panose="020B0604030504040204" pitchFamily="50" charset="-128"/>
              </a:rPr>
              <a:t>町</a:t>
            </a:r>
            <a:r>
              <a:rPr lang="ja-JP" altLang="en-US" sz="1400" dirty="0" smtClean="0">
                <a:latin typeface="Meiryo UI" panose="020B0604030504040204" pitchFamily="50" charset="-128"/>
                <a:ea typeface="Meiryo UI" panose="020B0604030504040204" pitchFamily="50" charset="-128"/>
              </a:rPr>
              <a:t>進出予定</a:t>
            </a:r>
            <a:r>
              <a:rPr lang="zh-CN" altLang="en-US" sz="1400" dirty="0" smtClean="0">
                <a:latin typeface="Meiryo UI" panose="020B0604030504040204" pitchFamily="50" charset="-128"/>
                <a:ea typeface="Meiryo UI" panose="020B0604030504040204" pitchFamily="50" charset="-128"/>
              </a:rPr>
              <a:t>）</a:t>
            </a:r>
            <a:endParaRPr lang="en-US" altLang="zh-CN" sz="1400" dirty="0" err="1">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・株式会社右川ゴム製造所</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ゴム製品</a:t>
            </a:r>
            <a:r>
              <a:rPr lang="en-US" altLang="ja-JP" sz="1400" dirty="0" smtClean="0">
                <a:latin typeface="Meiryo UI" panose="020B0604030504040204" pitchFamily="50" charset="-128"/>
                <a:ea typeface="Meiryo UI" panose="020B0604030504040204" pitchFamily="50" charset="-128"/>
              </a:rPr>
              <a:t>】</a:t>
            </a:r>
          </a:p>
          <a:p>
            <a:pPr algn="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南相馬市進出予定）</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zh-TW" altLang="en-US" sz="1400" dirty="0" smtClean="0">
                <a:latin typeface="Meiryo UI" panose="020B0604030504040204" pitchFamily="50" charset="-128"/>
                <a:ea typeface="Meiryo UI" panose="020B0604030504040204" pitchFamily="50" charset="-128"/>
              </a:rPr>
              <a:t>株式会社</a:t>
            </a:r>
            <a:r>
              <a:rPr lang="ja-JP" altLang="en-US" sz="1400" dirty="0" smtClean="0">
                <a:latin typeface="Meiryo UI" panose="020B0604030504040204" pitchFamily="50" charset="-128"/>
                <a:ea typeface="Meiryo UI" panose="020B0604030504040204" pitchFamily="50" charset="-128"/>
              </a:rPr>
              <a:t>タジマモーターコーポレーション</a:t>
            </a:r>
            <a:r>
              <a:rPr lang="en-US" altLang="zh-TW"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電気自動車</a:t>
            </a:r>
            <a:r>
              <a:rPr lang="en-US" altLang="zh-TW" sz="1400" dirty="0" smtClean="0">
                <a:latin typeface="Meiryo UI" panose="020B0604030504040204" pitchFamily="50" charset="-128"/>
                <a:ea typeface="Meiryo UI" panose="020B0604030504040204" pitchFamily="50" charset="-128"/>
              </a:rPr>
              <a:t>】</a:t>
            </a:r>
          </a:p>
          <a:p>
            <a:pPr algn="r"/>
            <a:r>
              <a:rPr lang="ja-JP" altLang="en-US" sz="1400" dirty="0" smtClean="0">
                <a:latin typeface="Meiryo UI" panose="020B0604030504040204" pitchFamily="50" charset="-128"/>
                <a:ea typeface="Meiryo UI" panose="020B0604030504040204" pitchFamily="50" charset="-128"/>
              </a:rPr>
              <a:t>（いわき市進出予定）</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ミツフジ</a:t>
            </a:r>
            <a:r>
              <a:rPr lang="ja-JP" altLang="en-US" sz="1400" dirty="0" smtClean="0">
                <a:latin typeface="Meiryo UI" panose="020B0604030504040204" pitchFamily="50" charset="-128"/>
                <a:ea typeface="Meiryo UI" panose="020B0604030504040204" pitchFamily="50" charset="-128"/>
              </a:rPr>
              <a:t>株式</a:t>
            </a:r>
            <a:r>
              <a:rPr lang="ja-JP" altLang="en-US" sz="1400" dirty="0">
                <a:latin typeface="Meiryo UI" panose="020B0604030504040204" pitchFamily="50" charset="-128"/>
                <a:ea typeface="Meiryo UI" panose="020B0604030504040204" pitchFamily="50" charset="-128"/>
              </a:rPr>
              <a:t>会社</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ウェラブル</a:t>
            </a:r>
            <a:r>
              <a:rPr lang="en-US" altLang="ja-JP" sz="1400" dirty="0" err="1" smtClean="0">
                <a:latin typeface="Meiryo UI" panose="020B0604030504040204" pitchFamily="50" charset="-128"/>
                <a:ea typeface="Meiryo UI" panose="020B0604030504040204" pitchFamily="50" charset="-128"/>
              </a:rPr>
              <a:t>IoT</a:t>
            </a:r>
            <a:r>
              <a:rPr lang="ja-JP" altLang="en-US" sz="1400" dirty="0" smtClean="0">
                <a:latin typeface="Meiryo UI" panose="020B0604030504040204" pitchFamily="50" charset="-128"/>
                <a:ea typeface="Meiryo UI" panose="020B0604030504040204" pitchFamily="50" charset="-128"/>
              </a:rPr>
              <a:t>製品</a:t>
            </a:r>
            <a:r>
              <a:rPr lang="en-US" altLang="ja-JP" sz="1400" dirty="0" smtClean="0">
                <a:latin typeface="Meiryo UI" panose="020B0604030504040204" pitchFamily="50" charset="-128"/>
                <a:ea typeface="Meiryo UI" panose="020B0604030504040204" pitchFamily="50" charset="-128"/>
              </a:rPr>
              <a:t>】</a:t>
            </a:r>
          </a:p>
          <a:p>
            <a:pPr algn="r"/>
            <a:r>
              <a:rPr lang="ja-JP" altLang="en-US" sz="1400" dirty="0" smtClean="0">
                <a:latin typeface="Meiryo UI" panose="020B0604030504040204" pitchFamily="50" charset="-128"/>
                <a:ea typeface="Meiryo UI" panose="020B0604030504040204" pitchFamily="50" charset="-128"/>
              </a:rPr>
              <a:t>（川俣町進出）</a:t>
            </a:r>
            <a:endParaRPr lang="ja-JP" altLang="en-US" sz="1400" dirty="0">
              <a:latin typeface="Meiryo UI" panose="020B0604030504040204" pitchFamily="50" charset="-128"/>
              <a:ea typeface="Meiryo UI" panose="020B0604030504040204" pitchFamily="50" charset="-128"/>
            </a:endParaRPr>
          </a:p>
          <a:p>
            <a:r>
              <a:rPr lang="ja-JP" altLang="en-US" sz="1400" b="1" u="sng" dirty="0" smtClean="0">
                <a:latin typeface="Meiryo UI" panose="020B0604030504040204" pitchFamily="50" charset="-128"/>
                <a:ea typeface="Meiryo UI" panose="020B0604030504040204" pitchFamily="50" charset="-128"/>
              </a:rPr>
              <a:t>●参加者数</a:t>
            </a:r>
            <a:endParaRPr lang="ja-JP" altLang="en-US" sz="1400" u="sng"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６５企業</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団体１０３名</a:t>
            </a:r>
            <a:endParaRPr lang="ja-JP" altLang="en-US"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商談</a:t>
            </a:r>
            <a:r>
              <a:rPr lang="ja-JP" altLang="en-US" sz="1400" dirty="0">
                <a:latin typeface="Meiryo UI" panose="020B0604030504040204" pitchFamily="50" charset="-128"/>
                <a:ea typeface="Meiryo UI" panose="020B0604030504040204" pitchFamily="50" charset="-128"/>
              </a:rPr>
              <a:t>件数</a:t>
            </a:r>
            <a:r>
              <a:rPr lang="ja-JP" altLang="en-US" sz="1400" dirty="0" smtClean="0">
                <a:latin typeface="Meiryo UI" panose="020B0604030504040204" pitchFamily="50" charset="-128"/>
                <a:ea typeface="Meiryo UI" panose="020B0604030504040204" pitchFamily="50" charset="-128"/>
              </a:rPr>
              <a:t>：延べ</a:t>
            </a:r>
            <a:r>
              <a:rPr lang="en-US" altLang="ja-JP" sz="1400" dirty="0" smtClean="0">
                <a:latin typeface="Meiryo UI" panose="020B0604030504040204" pitchFamily="50" charset="-128"/>
                <a:ea typeface="Meiryo UI" panose="020B0604030504040204" pitchFamily="50" charset="-128"/>
              </a:rPr>
              <a:t>58</a:t>
            </a:r>
            <a:r>
              <a:rPr lang="ja-JP" altLang="en-US" sz="1400" dirty="0" smtClean="0">
                <a:latin typeface="Meiryo UI" panose="020B0604030504040204" pitchFamily="50" charset="-128"/>
                <a:ea typeface="Meiryo UI" panose="020B0604030504040204" pitchFamily="50" charset="-128"/>
              </a:rPr>
              <a:t>件</a:t>
            </a:r>
            <a:endParaRPr lang="ja-JP" altLang="en-US" sz="14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385048" y="3736040"/>
            <a:ext cx="1872208"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会場の様子</a:t>
            </a:r>
            <a:endParaRPr kumimoji="1" lang="ja-JP" altLang="en-US" sz="12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545288" y="3827173"/>
            <a:ext cx="1872208" cy="276999"/>
          </a:xfrm>
          <a:prstGeom prst="rect">
            <a:avLst/>
          </a:prstGeom>
          <a:noFill/>
        </p:spPr>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名刺交換会</a:t>
            </a:r>
            <a:endParaRPr kumimoji="1" lang="en-US" altLang="ja-JP" sz="1200" b="1" dirty="0" smtClean="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3951" y="2571248"/>
            <a:ext cx="1731422" cy="1154859"/>
          </a:xfrm>
          <a:prstGeom prst="rect">
            <a:avLst/>
          </a:prstGeom>
        </p:spPr>
      </p:pic>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7296" y="2568123"/>
            <a:ext cx="1681527" cy="1261686"/>
          </a:xfrm>
          <a:prstGeom prst="rect">
            <a:avLst/>
          </a:prstGeom>
        </p:spPr>
      </p:pic>
    </p:spTree>
    <p:extLst>
      <p:ext uri="{BB962C8B-B14F-4D97-AF65-F5344CB8AC3E}">
        <p14:creationId xmlns:p14="http://schemas.microsoft.com/office/powerpoint/2010/main" val="3297010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84215" y="1556792"/>
            <a:ext cx="9533256" cy="5256584"/>
          </a:xfrm>
          <a:prstGeom prst="rect">
            <a:avLst/>
          </a:prstGeom>
          <a:noFill/>
          <a:ln>
            <a:solidFill>
              <a:schemeClr val="tx1"/>
            </a:solidFill>
          </a:ln>
        </p:spPr>
        <p:txBody>
          <a:bodyPr wrap="square" rtlCol="0">
            <a:noAutofit/>
          </a:bodyPr>
          <a:lstStyle/>
          <a:p>
            <a:pPr marL="4397" marR="0" lvl="1" indent="0" algn="l" defTabSz="88416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創業者支援</a:t>
            </a:r>
            <a:r>
              <a:rPr kumimoji="1" lang="ja-JP" altLang="en-US" sz="18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プラットフォーム</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（官民合同チームと経済産業省にて設立・運営</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397" marR="0" lvl="1" indent="0" algn="l" defTabSz="88416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1F497D">
                    <a:lumMod val="50000"/>
                  </a:srgb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1" i="0" u="none" strike="noStrike" kern="1200" cap="none" spc="0" normalizeH="0" baseline="0" noProof="0" dirty="0" smtClean="0">
              <a:ln>
                <a:noFill/>
              </a:ln>
              <a:solidFill>
                <a:srgbClr val="1F497D">
                  <a:lumMod val="50000"/>
                </a:srgb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397" marR="0" lvl="1" indent="0" algn="l" defTabSz="88416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1F497D">
                    <a:lumMod val="50000"/>
                  </a:srgb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フロンティア</a:t>
            </a:r>
            <a:r>
              <a:rPr kumimoji="1" lang="ja-JP" altLang="en-US" sz="2000" b="1"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・ベンチャー・コミュニティー</a:t>
            </a:r>
            <a:r>
              <a:rPr kumimoji="1" lang="en-US" altLang="ja-JP" sz="2000" b="1"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(FVC</a:t>
            </a:r>
            <a:r>
              <a:rPr kumimoji="1" lang="ja-JP" altLang="en-US" sz="2000" b="1" i="0" u="none" strike="noStrike" kern="1200" cap="none" spc="0" normalizeH="0" baseline="0" noProof="0" dirty="0" smtClean="0">
                <a:ln>
                  <a:noFill/>
                </a:ln>
                <a:solidFill>
                  <a:srgbClr val="1F497D">
                    <a:lumMod val="50000"/>
                  </a:srgb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i="0" u="none" strike="noStrike" kern="1200" cap="none" spc="0" normalizeH="0" baseline="0" noProof="0" dirty="0" smtClean="0">
              <a:ln>
                <a:noFill/>
              </a:ln>
              <a:solidFill>
                <a:srgbClr val="1F497D">
                  <a:lumMod val="50000"/>
                </a:srgb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397" marR="0" lvl="1" indent="0" algn="l" defTabSz="88416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8416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双地域における様々な課題の解決に向けて、全国から</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被災地に創業</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希望者を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呼込むためのコミュニティ。</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8416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起業</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を後押しするため、創業希望者と著名起業家</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名：</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2019/4/1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現在）を</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ネットワーク化。</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a:stretch>
            <a:fillRect/>
          </a:stretch>
        </p:blipFill>
        <p:spPr>
          <a:xfrm>
            <a:off x="218805" y="3174572"/>
            <a:ext cx="4648178" cy="3566795"/>
          </a:xfrm>
          <a:prstGeom prst="rect">
            <a:avLst/>
          </a:prstGeom>
        </p:spPr>
      </p:pic>
      <p:pic>
        <p:nvPicPr>
          <p:cNvPr id="14" name="図 13"/>
          <p:cNvPicPr>
            <a:picLocks noChangeAspect="1"/>
          </p:cNvPicPr>
          <p:nvPr/>
        </p:nvPicPr>
        <p:blipFill>
          <a:blip r:embed="rId4"/>
          <a:stretch>
            <a:fillRect/>
          </a:stretch>
        </p:blipFill>
        <p:spPr>
          <a:xfrm>
            <a:off x="5011682" y="3174572"/>
            <a:ext cx="4669941" cy="3566795"/>
          </a:xfrm>
          <a:prstGeom prst="rect">
            <a:avLst/>
          </a:prstGeom>
        </p:spPr>
      </p:pic>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6145" y="5191670"/>
            <a:ext cx="1748512" cy="1336188"/>
          </a:xfrm>
          <a:prstGeom prst="rect">
            <a:avLst/>
          </a:prstGeom>
        </p:spPr>
      </p:pic>
      <p:grpSp>
        <p:nvGrpSpPr>
          <p:cNvPr id="2064" name="グループ化 12"/>
          <p:cNvGrpSpPr>
            <a:grpSpLocks/>
          </p:cNvGrpSpPr>
          <p:nvPr/>
        </p:nvGrpSpPr>
        <p:grpSpPr bwMode="auto">
          <a:xfrm>
            <a:off x="1314450" y="322384"/>
            <a:ext cx="285750" cy="844062"/>
            <a:chOff x="0" y="0"/>
            <a:chExt cx="2857" cy="9144"/>
          </a:xfrm>
        </p:grpSpPr>
      </p:grpSp>
      <p:sp>
        <p:nvSpPr>
          <p:cNvPr id="7" name="テキスト ボックス 6"/>
          <p:cNvSpPr txBox="1"/>
          <p:nvPr/>
        </p:nvSpPr>
        <p:spPr>
          <a:xfrm>
            <a:off x="171273" y="620688"/>
            <a:ext cx="9574885" cy="836552"/>
          </a:xfrm>
          <a:prstGeom prst="rect">
            <a:avLst/>
          </a:prstGeom>
          <a:noFill/>
          <a:ln w="12700">
            <a:solidFill>
              <a:schemeClr val="tx1"/>
            </a:solidFill>
          </a:ln>
        </p:spPr>
        <p:txBody>
          <a:bodyPr wrap="square" lIns="33231" tIns="33231" rIns="33231" bIns="33231" rtlCol="0" anchor="ctr">
            <a:spAutoFit/>
          </a:bodyPr>
          <a:lstStyle/>
          <a:p>
            <a:pPr marL="247657" marR="0" lvl="0" indent="-247657" algn="l" defTabSz="884160" rtl="0" eaLnBrk="1" fontAlgn="auto" latinLnBrk="0" hangingPunct="1">
              <a:lnSpc>
                <a:spcPts val="2031"/>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○域外</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からの企業、人材、資本、情報などを呼込み、新しい需要の創出を目指す。</a:t>
            </a:r>
          </a:p>
          <a:p>
            <a:pPr marL="247657" marR="0" lvl="0" indent="-247657" algn="l" defTabSz="884160" rtl="0" eaLnBrk="1" fontAlgn="auto" latinLnBrk="0" hangingPunct="1">
              <a:lnSpc>
                <a:spcPts val="2031"/>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○人材を地域に呼び込むためのコミュニティを運営し、起業イベントやツアーを実施しているほか、地域の創業支援拠点との連携を進めている。</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64374" y="3246581"/>
            <a:ext cx="4509704" cy="1677382"/>
          </a:xfrm>
          <a:prstGeom prst="rect">
            <a:avLst/>
          </a:prstGeom>
          <a:noFill/>
        </p:spPr>
        <p:txBody>
          <a:bodyPr wrap="square" rtlCol="0">
            <a:spAutoFit/>
          </a:bodyPr>
          <a:lstStyle/>
          <a:p>
            <a:pPr marL="0" marR="0" lvl="0" indent="0" algn="l" defTabSz="884160" rtl="0" eaLnBrk="1" fontAlgn="auto" latinLnBrk="0" hangingPunct="1">
              <a:lnSpc>
                <a:spcPct val="100000"/>
              </a:lnSpc>
              <a:spcBef>
                <a:spcPts val="0"/>
              </a:spcBef>
              <a:spcAft>
                <a:spcPts val="554"/>
              </a:spcAft>
              <a:buClrTx/>
              <a:buSzTx/>
              <a:buFontTx/>
              <a:buNone/>
              <a:tabLst/>
              <a:defRPr/>
            </a:pPr>
            <a:r>
              <a:rPr kumimoji="1" lang="ja-JP" altLang="en-US" sz="1800" b="1" i="0" u="sng"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起業イベント＆現地</a:t>
            </a:r>
            <a:r>
              <a:rPr kumimoji="1" lang="ja-JP" altLang="en-US" sz="1800" b="1" i="0" u="sng" strike="noStrike" kern="1200" cap="none" spc="0" normalizeH="0" baseline="0" noProof="0" dirty="0" smtClean="0">
                <a:ln>
                  <a:noFill/>
                </a:ln>
                <a:solidFill>
                  <a:srgbClr val="1F497D">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ツアー</a:t>
            </a:r>
            <a:endParaRPr kumimoji="1" lang="en-US" altLang="ja-JP" sz="1800" b="1" i="0" u="sng" strike="noStrike" kern="1200" cap="none" spc="0" normalizeH="0" baseline="0" noProof="0" dirty="0" smtClean="0">
              <a:ln>
                <a:noFill/>
              </a:ln>
              <a:solidFill>
                <a:srgbClr val="1F497D">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8416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課題（まちづくり、地域資源の活用等）に焦点をあてた大規模イベントを東京で</a:t>
            </a: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8416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その後、事業化の検討を行うための現地ツアーを開催（計１１回）。</a:t>
            </a:r>
            <a:endParaRPr kumimoji="1" lang="en-US" altLang="ja-JP"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8416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イベント</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・ツアー後も個別支援を継続実施</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テキスト ボックス 47"/>
          <p:cNvSpPr txBox="1"/>
          <p:nvPr/>
        </p:nvSpPr>
        <p:spPr>
          <a:xfrm>
            <a:off x="2800946" y="3282131"/>
            <a:ext cx="2074999" cy="319639"/>
          </a:xfrm>
          <a:prstGeom prst="rect">
            <a:avLst/>
          </a:prstGeom>
          <a:solidFill>
            <a:schemeClr val="bg1">
              <a:alpha val="50000"/>
            </a:schemeClr>
          </a:solidFill>
        </p:spPr>
        <p:txBody>
          <a:bodyPr wrap="square" rtlCol="0">
            <a:spAutoFit/>
          </a:bodyPr>
          <a:lstStyle/>
          <a:p>
            <a:pPr marL="0" marR="0" lvl="0" indent="0" algn="ctr" defTabSz="88416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477"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参加者：延べ</a:t>
            </a:r>
            <a:r>
              <a:rPr kumimoji="1" lang="en-US" altLang="ja-JP" sz="1477"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500</a:t>
            </a:r>
            <a:r>
              <a:rPr kumimoji="1" lang="ja-JP" altLang="en-US" sz="1477"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名</a:t>
            </a:r>
            <a:r>
              <a:rPr kumimoji="1" lang="en-US" altLang="ja-JP" sz="1477"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p>
        </p:txBody>
      </p:sp>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511" y="5180442"/>
            <a:ext cx="1944216" cy="1393282"/>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91950" y="5191670"/>
            <a:ext cx="1951171" cy="1405682"/>
          </a:xfrm>
          <a:prstGeom prst="rect">
            <a:avLst/>
          </a:prstGeom>
        </p:spPr>
      </p:pic>
      <p:pic>
        <p:nvPicPr>
          <p:cNvPr id="15" name="図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73280" y="5197518"/>
            <a:ext cx="1872208" cy="1376206"/>
          </a:xfrm>
          <a:prstGeom prst="rect">
            <a:avLst/>
          </a:prstGeom>
        </p:spPr>
      </p:pic>
      <p:sp>
        <p:nvSpPr>
          <p:cNvPr id="20" name="タイトル 1"/>
          <p:cNvSpPr txBox="1">
            <a:spLocks/>
          </p:cNvSpPr>
          <p:nvPr/>
        </p:nvSpPr>
        <p:spPr>
          <a:xfrm>
            <a:off x="171274" y="143169"/>
            <a:ext cx="9606261" cy="381615"/>
          </a:xfrm>
          <a:prstGeom prst="rect">
            <a:avLst/>
          </a:prstGeom>
          <a:solidFill>
            <a:srgbClr val="CCFFFF"/>
          </a:solidFill>
          <a:ln w="28575">
            <a:solidFill>
              <a:srgbClr val="00B0F0"/>
            </a:solidFill>
          </a:ln>
        </p:spPr>
        <p:txBody>
          <a:bodyPr lIns="85488" tIns="42744" rIns="85488" bIns="42744"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215"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地域への企業・人材の呼込みについて</a:t>
            </a:r>
            <a:endParaRPr kumimoji="1" lang="ja-JP" altLang="en-US" sz="22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8"/>
          <p:cNvSpPr>
            <a:spLocks noGrp="1"/>
          </p:cNvSpPr>
          <p:nvPr>
            <p:ph type="sldNum" sz="quarter" idx="12"/>
          </p:nvPr>
        </p:nvSpPr>
        <p:spPr>
          <a:xfrm>
            <a:off x="7803192" y="6522757"/>
            <a:ext cx="2228850" cy="365125"/>
          </a:xfrm>
        </p:spPr>
        <p:txBody>
          <a:bodyPr/>
          <a:lstStyle/>
          <a:p>
            <a:pPr marL="0" marR="0" lvl="0" indent="0" algn="r" defTabSz="957816" rtl="0" eaLnBrk="1" fontAlgn="auto" latinLnBrk="0" hangingPunct="1">
              <a:lnSpc>
                <a:spcPct val="100000"/>
              </a:lnSpc>
              <a:spcBef>
                <a:spcPts val="0"/>
              </a:spcBef>
              <a:spcAft>
                <a:spcPts val="0"/>
              </a:spcAft>
              <a:buClrTx/>
              <a:buSzTx/>
              <a:buFontTx/>
              <a:buNone/>
              <a:tabLst/>
              <a:defRPr/>
            </a:pPr>
            <a:fld id="{3AB051B4-8CDC-43FC-BB3C-3F24E54D5564}" type="slidenum">
              <a:rPr kumimoji="1" lang="ja-JP" altLang="en-US" sz="14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57816" rtl="0" eaLnBrk="1" fontAlgn="auto" latinLnBrk="0" hangingPunct="1">
                <a:lnSpc>
                  <a:spcPct val="100000"/>
                </a:lnSpc>
                <a:spcBef>
                  <a:spcPts val="0"/>
                </a:spcBef>
                <a:spcAft>
                  <a:spcPts val="0"/>
                </a:spcAft>
                <a:buClrTx/>
                <a:buSzTx/>
                <a:buFontTx/>
                <a:buNone/>
                <a:tabLst/>
                <a:defRPr/>
              </a:pPr>
              <a:t>36</a:t>
            </a:fld>
            <a:endParaRPr kumimoji="1" lang="ja-JP" altLang="en-US" sz="14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4859997" y="2064272"/>
            <a:ext cx="2074999" cy="319639"/>
          </a:xfrm>
          <a:prstGeom prst="rect">
            <a:avLst/>
          </a:prstGeom>
          <a:solidFill>
            <a:schemeClr val="bg1">
              <a:alpha val="50000"/>
            </a:schemeClr>
          </a:solidFill>
        </p:spPr>
        <p:txBody>
          <a:bodyPr wrap="square" rtlCol="0">
            <a:spAutoFit/>
          </a:bodyPr>
          <a:lstStyle/>
          <a:p>
            <a:pPr marL="0" marR="0" lvl="0" indent="0" algn="ctr" defTabSz="88416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477"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参加者：</a:t>
            </a:r>
            <a:r>
              <a:rPr kumimoji="1" lang="ja-JP" altLang="en-US" sz="1477" b="1"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延べ</a:t>
            </a:r>
            <a:r>
              <a:rPr kumimoji="1" lang="en-US" altLang="ja-JP" sz="1477" b="1"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220</a:t>
            </a:r>
            <a:r>
              <a:rPr kumimoji="1" lang="ja-JP" altLang="en-US" sz="1477"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名</a:t>
            </a:r>
            <a:r>
              <a:rPr kumimoji="1" lang="en-US" altLang="ja-JP" sz="1477"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p>
        </p:txBody>
      </p:sp>
      <p:sp>
        <p:nvSpPr>
          <p:cNvPr id="23" name="テキスト ボックス 22"/>
          <p:cNvSpPr txBox="1"/>
          <p:nvPr/>
        </p:nvSpPr>
        <p:spPr>
          <a:xfrm>
            <a:off x="5046769" y="3246581"/>
            <a:ext cx="4514743" cy="1923604"/>
          </a:xfrm>
          <a:prstGeom prst="rect">
            <a:avLst/>
          </a:prstGeom>
          <a:noFill/>
        </p:spPr>
        <p:txBody>
          <a:bodyPr wrap="square" rtlCol="0">
            <a:spAutoFit/>
          </a:bodyPr>
          <a:lstStyle/>
          <a:p>
            <a:pPr marL="0" marR="0" lvl="0" indent="0" algn="l" defTabSz="884160" rtl="0" eaLnBrk="1" fontAlgn="auto" latinLnBrk="0" hangingPunct="1">
              <a:lnSpc>
                <a:spcPct val="100000"/>
              </a:lnSpc>
              <a:spcBef>
                <a:spcPts val="0"/>
              </a:spcBef>
              <a:spcAft>
                <a:spcPts val="554"/>
              </a:spcAft>
              <a:buClrTx/>
              <a:buSzTx/>
              <a:buFontTx/>
              <a:buNone/>
              <a:tabLst/>
              <a:defRPr/>
            </a:pPr>
            <a:r>
              <a:rPr kumimoji="1" lang="ja-JP" altLang="en-US" sz="1800" b="1" i="0" u="sng" strike="noStrike" kern="1200" cap="none" spc="0" normalizeH="0" baseline="0" noProof="0" dirty="0" smtClean="0">
                <a:ln>
                  <a:noFill/>
                </a:ln>
                <a:solidFill>
                  <a:srgbClr val="1F497D">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インキュベーション施設との連携</a:t>
            </a:r>
            <a:endParaRPr kumimoji="1" lang="en-US" altLang="ja-JP" sz="1800" b="1" i="0" u="sng" strike="noStrike" kern="1200" cap="none" spc="0" normalizeH="0" baseline="0" noProof="0" dirty="0" smtClean="0">
              <a:ln>
                <a:noFill/>
              </a:ln>
              <a:solidFill>
                <a:srgbClr val="1F497D">
                  <a:lumMod val="7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84160" rtl="0" eaLnBrk="1" fontAlgn="auto" latinLnBrk="0" hangingPunct="1">
              <a:lnSpc>
                <a:spcPct val="100000"/>
              </a:lnSpc>
              <a:spcBef>
                <a:spcPts val="0"/>
              </a:spcBef>
              <a:spcAft>
                <a:spcPts val="0"/>
              </a:spcAft>
              <a:buClrTx/>
              <a:buSzTx/>
              <a:buFontTx/>
              <a:buNone/>
              <a:tabLst/>
              <a:defRPr/>
            </a:pP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創業支援</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に資する地域</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拠点と連携し</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、面的な展開を図る。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8416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年７月に</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、田村市</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の廃校を活用したテレワークセンター</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テラス石森</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包括連携協定を締結</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88416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南相馬の小高パイオニアヴィレッジ、あすびと福島とも協働</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530616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666043" y="6529232"/>
            <a:ext cx="2311400" cy="365125"/>
          </a:xfrm>
        </p:spPr>
        <p:txBody>
          <a:bodyPr/>
          <a:lstStyle/>
          <a:p>
            <a:fld id="{8EA630E9-1B0A-4B1D-BA36-D058A3B76EFC}" type="slidenum">
              <a:rPr lang="ja-JP" altLang="en-US" smtClean="0">
                <a:solidFill>
                  <a:prstClr val="black">
                    <a:tint val="75000"/>
                  </a:prstClr>
                </a:solidFill>
              </a:rPr>
              <a:pPr/>
              <a:t>37</a:t>
            </a:fld>
            <a:endParaRPr lang="ja-JP" altLang="en-US" dirty="0">
              <a:solidFill>
                <a:prstClr val="black">
                  <a:tint val="75000"/>
                </a:prstClr>
              </a:solidFill>
            </a:endParaRPr>
          </a:p>
        </p:txBody>
      </p:sp>
      <p:sp>
        <p:nvSpPr>
          <p:cNvPr id="82" name="タイトル 1"/>
          <p:cNvSpPr txBox="1">
            <a:spLocks/>
          </p:cNvSpPr>
          <p:nvPr/>
        </p:nvSpPr>
        <p:spPr>
          <a:xfrm>
            <a:off x="92460" y="47240"/>
            <a:ext cx="9721080"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lgn="ctr">
              <a:lnSpc>
                <a:spcPct val="100000"/>
              </a:lnSpc>
              <a:defRPr/>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創業者等に対するコンサルティング</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支援の開始について</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角丸四角形 139"/>
          <p:cNvSpPr/>
          <p:nvPr/>
        </p:nvSpPr>
        <p:spPr>
          <a:xfrm>
            <a:off x="4194388" y="3839220"/>
            <a:ext cx="5213068" cy="24929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272480" y="620688"/>
            <a:ext cx="9433048" cy="1293055"/>
          </a:xfrm>
          <a:prstGeom prst="rect">
            <a:avLst/>
          </a:prstGeom>
          <a:noFill/>
          <a:ln w="12700">
            <a:solidFill>
              <a:schemeClr val="tx1"/>
            </a:solidFill>
          </a:ln>
        </p:spPr>
        <p:txBody>
          <a:bodyPr wrap="square" lIns="30675" tIns="30675" rIns="30675" bIns="30675" rtlCol="0" anchor="t" anchorCtr="0">
            <a:spAutoFit/>
          </a:bodyPr>
          <a:lstStyle/>
          <a:p>
            <a:pPr marL="285750" indent="-285750" defTabSz="816168">
              <a:buFont typeface="Meiryo UI" panose="020B0604030504040204" pitchFamily="50" charset="-128"/>
              <a:buChar char="○"/>
              <a:defRPr/>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で、コンサルティング支援の対象</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は被災</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事業者に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限定</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816168">
              <a:buFont typeface="Meiryo UI" panose="020B0604030504040204" pitchFamily="50" charset="-128"/>
              <a:buChar char="○"/>
              <a:defRP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年４月から</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は、まち機能の早期回復に資する創業等に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取り組む方々に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対しても</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、これまでの人材確保、販路開拓の支援に加え、一定の審査を行った上でコンサルティング支援を行う。</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テキスト ボックス 141"/>
          <p:cNvSpPr txBox="1"/>
          <p:nvPr/>
        </p:nvSpPr>
        <p:spPr>
          <a:xfrm>
            <a:off x="2758317" y="4278082"/>
            <a:ext cx="1427228" cy="646331"/>
          </a:xfrm>
          <a:prstGeom prst="rect">
            <a:avLst/>
          </a:prstGeom>
          <a:noFill/>
        </p:spPr>
        <p:txBody>
          <a:bodyPr wrap="square" rtlCol="0">
            <a:spAutoFit/>
          </a:bodyPr>
          <a:lstStyle/>
          <a:p>
            <a:pPr algn="ctr"/>
            <a:r>
              <a:rPr lang="ja-JP" altLang="en-US" sz="1800" dirty="0">
                <a:latin typeface="Meiryo UI" panose="020B0604030504040204" pitchFamily="50" charset="-128"/>
                <a:ea typeface="Meiryo UI" panose="020B0604030504040204" pitchFamily="50" charset="-128"/>
                <a:cs typeface="メイリオ" panose="020B0604030504040204" pitchFamily="50" charset="-128"/>
              </a:rPr>
              <a:t>官民合同</a:t>
            </a:r>
            <a:endParaRPr lang="en-US" altLang="ja-JP" sz="1800" dirty="0">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800" dirty="0">
                <a:latin typeface="Meiryo UI" panose="020B0604030504040204" pitchFamily="50" charset="-128"/>
                <a:ea typeface="Meiryo UI" panose="020B0604030504040204" pitchFamily="50" charset="-128"/>
                <a:cs typeface="メイリオ" panose="020B0604030504040204" pitchFamily="50" charset="-128"/>
              </a:rPr>
              <a:t>チーム</a:t>
            </a:r>
          </a:p>
        </p:txBody>
      </p:sp>
      <p:sp>
        <p:nvSpPr>
          <p:cNvPr id="143" name="右矢印 142"/>
          <p:cNvSpPr/>
          <p:nvPr/>
        </p:nvSpPr>
        <p:spPr bwMode="auto">
          <a:xfrm rot="9640204" flipH="1">
            <a:off x="4131377" y="3129209"/>
            <a:ext cx="1166739" cy="555744"/>
          </a:xfrm>
          <a:prstGeom prst="rightArrow">
            <a:avLst>
              <a:gd name="adj1" fmla="val 42534"/>
              <a:gd name="adj2" fmla="val 50000"/>
            </a:avLst>
          </a:prstGeom>
          <a:solidFill>
            <a:schemeClr val="tx1"/>
          </a:solidFill>
          <a:ln>
            <a:noFill/>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endParaRPr kumimoji="0" lang="ja-JP" altLang="en-US" dirty="0">
              <a:solidFill>
                <a:prstClr val="black"/>
              </a:solidFill>
              <a:latin typeface="Meiryo UI" panose="020B0604030504040204" pitchFamily="50" charset="-128"/>
              <a:ea typeface="Meiryo UI" panose="020B0604030504040204" pitchFamily="50" charset="-128"/>
            </a:endParaRPr>
          </a:p>
        </p:txBody>
      </p:sp>
      <p:grpSp>
        <p:nvGrpSpPr>
          <p:cNvPr id="144" name="グループ化 143"/>
          <p:cNvGrpSpPr/>
          <p:nvPr/>
        </p:nvGrpSpPr>
        <p:grpSpPr>
          <a:xfrm>
            <a:off x="3292225" y="3483349"/>
            <a:ext cx="417223" cy="680688"/>
            <a:chOff x="10073290" y="1834079"/>
            <a:chExt cx="340445" cy="601814"/>
          </a:xfrm>
          <a:solidFill>
            <a:srgbClr val="002060"/>
          </a:solidFill>
        </p:grpSpPr>
        <p:sp>
          <p:nvSpPr>
            <p:cNvPr id="145" name="円/楕円 11"/>
            <p:cNvSpPr/>
            <p:nvPr/>
          </p:nvSpPr>
          <p:spPr>
            <a:xfrm>
              <a:off x="10073290" y="1834079"/>
              <a:ext cx="340445" cy="364044"/>
            </a:xfrm>
            <a:prstGeom prst="ellipse">
              <a:avLst/>
            </a:prstGeom>
            <a:solidFill>
              <a:srgbClr val="00B050"/>
            </a:solid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sp>
          <p:nvSpPr>
            <p:cNvPr id="146" name="二等辺三角形 145"/>
            <p:cNvSpPr/>
            <p:nvPr/>
          </p:nvSpPr>
          <p:spPr>
            <a:xfrm>
              <a:off x="10093085" y="1978554"/>
              <a:ext cx="300851" cy="457339"/>
            </a:xfrm>
            <a:prstGeom prst="triangle">
              <a:avLst/>
            </a:prstGeom>
            <a:solidFill>
              <a:srgbClr val="00B050"/>
            </a:solid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grpSp>
      <p:grpSp>
        <p:nvGrpSpPr>
          <p:cNvPr id="147" name="グループ化 146"/>
          <p:cNvGrpSpPr/>
          <p:nvPr/>
        </p:nvGrpSpPr>
        <p:grpSpPr>
          <a:xfrm>
            <a:off x="5590649" y="2425516"/>
            <a:ext cx="440439" cy="718564"/>
            <a:chOff x="10000343" y="1834079"/>
            <a:chExt cx="340445" cy="601814"/>
          </a:xfrm>
          <a:solidFill>
            <a:schemeClr val="accent2"/>
          </a:solidFill>
        </p:grpSpPr>
        <p:sp>
          <p:nvSpPr>
            <p:cNvPr id="148" name="円/楕円 11"/>
            <p:cNvSpPr/>
            <p:nvPr/>
          </p:nvSpPr>
          <p:spPr>
            <a:xfrm>
              <a:off x="10000343" y="1834079"/>
              <a:ext cx="340445" cy="364044"/>
            </a:xfrm>
            <a:prstGeom prst="ellips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sp>
          <p:nvSpPr>
            <p:cNvPr id="149" name="二等辺三角形 148"/>
            <p:cNvSpPr/>
            <p:nvPr/>
          </p:nvSpPr>
          <p:spPr>
            <a:xfrm>
              <a:off x="10020139" y="1978554"/>
              <a:ext cx="300851" cy="457339"/>
            </a:xfrm>
            <a:prstGeom prst="triangl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grpSp>
      <p:grpSp>
        <p:nvGrpSpPr>
          <p:cNvPr id="150" name="グループ化 149"/>
          <p:cNvGrpSpPr/>
          <p:nvPr/>
        </p:nvGrpSpPr>
        <p:grpSpPr>
          <a:xfrm>
            <a:off x="5308850" y="4301074"/>
            <a:ext cx="428457" cy="699017"/>
            <a:chOff x="10000343" y="1927986"/>
            <a:chExt cx="340445" cy="601815"/>
          </a:xfrm>
          <a:solidFill>
            <a:schemeClr val="accent6"/>
          </a:solidFill>
        </p:grpSpPr>
        <p:sp>
          <p:nvSpPr>
            <p:cNvPr id="151" name="円/楕円 11"/>
            <p:cNvSpPr/>
            <p:nvPr/>
          </p:nvSpPr>
          <p:spPr>
            <a:xfrm>
              <a:off x="10000343" y="1927986"/>
              <a:ext cx="340445" cy="364044"/>
            </a:xfrm>
            <a:prstGeom prst="ellips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sp>
          <p:nvSpPr>
            <p:cNvPr id="152" name="二等辺三角形 151"/>
            <p:cNvSpPr/>
            <p:nvPr/>
          </p:nvSpPr>
          <p:spPr>
            <a:xfrm>
              <a:off x="10020139" y="2072462"/>
              <a:ext cx="300851" cy="457339"/>
            </a:xfrm>
            <a:prstGeom prst="triangl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grpSp>
      <p:sp>
        <p:nvSpPr>
          <p:cNvPr id="153" name="テキスト ボックス 152"/>
          <p:cNvSpPr txBox="1"/>
          <p:nvPr/>
        </p:nvSpPr>
        <p:spPr>
          <a:xfrm>
            <a:off x="6051637" y="3214000"/>
            <a:ext cx="1341459" cy="369332"/>
          </a:xfrm>
          <a:prstGeom prst="rect">
            <a:avLst/>
          </a:prstGeom>
          <a:noFill/>
        </p:spPr>
        <p:txBody>
          <a:bodyPr wrap="square" rtlCol="0">
            <a:spAutoFit/>
          </a:bodyPr>
          <a:lstStyle/>
          <a:p>
            <a:pPr algn="ctr"/>
            <a:r>
              <a:rPr lang="ja-JP" altLang="en-US" sz="1800" dirty="0">
                <a:latin typeface="Meiryo UI" panose="020B0604030504040204" pitchFamily="50" charset="-128"/>
                <a:ea typeface="Meiryo UI" panose="020B0604030504040204" pitchFamily="50" charset="-128"/>
                <a:cs typeface="メイリオ" panose="020B0604030504040204" pitchFamily="50" charset="-128"/>
              </a:rPr>
              <a:t>被災事業者</a:t>
            </a:r>
          </a:p>
        </p:txBody>
      </p:sp>
      <p:sp>
        <p:nvSpPr>
          <p:cNvPr id="154" name="テキスト ボックス 153"/>
          <p:cNvSpPr txBox="1"/>
          <p:nvPr/>
        </p:nvSpPr>
        <p:spPr>
          <a:xfrm>
            <a:off x="5041661" y="5024756"/>
            <a:ext cx="1341459" cy="369332"/>
          </a:xfrm>
          <a:prstGeom prst="rect">
            <a:avLst/>
          </a:prstGeom>
          <a:noFill/>
        </p:spPr>
        <p:txBody>
          <a:bodyPr wrap="square" rtlCol="0">
            <a:spAutoFit/>
          </a:bodyPr>
          <a:lstStyle/>
          <a:p>
            <a:pPr algn="ctr"/>
            <a:r>
              <a:rPr lang="ja-JP" altLang="en-US" sz="1800" dirty="0">
                <a:latin typeface="Meiryo UI" panose="020B0604030504040204" pitchFamily="50" charset="-128"/>
                <a:ea typeface="Meiryo UI" panose="020B0604030504040204" pitchFamily="50" charset="-128"/>
                <a:cs typeface="メイリオ" panose="020B0604030504040204" pitchFamily="50" charset="-128"/>
              </a:rPr>
              <a:t>創業者等</a:t>
            </a:r>
          </a:p>
        </p:txBody>
      </p:sp>
      <p:sp>
        <p:nvSpPr>
          <p:cNvPr id="155" name="正方形/長方形 154"/>
          <p:cNvSpPr/>
          <p:nvPr/>
        </p:nvSpPr>
        <p:spPr>
          <a:xfrm>
            <a:off x="3155780" y="2692880"/>
            <a:ext cx="2006723" cy="584775"/>
          </a:xfrm>
          <a:prstGeom prst="rect">
            <a:avLst/>
          </a:prstGeom>
        </p:spPr>
        <p:txBody>
          <a:bodyPr wrap="square">
            <a:spAutoFit/>
          </a:bodyPr>
          <a:lstStyle/>
          <a:p>
            <a:r>
              <a:rPr lang="ja-JP" altLang="en-US" sz="1600" dirty="0">
                <a:solidFill>
                  <a:srgbClr val="333333"/>
                </a:solidFill>
                <a:latin typeface="Meiryo UI" panose="020B0604030504040204" pitchFamily="50" charset="-128"/>
                <a:ea typeface="Meiryo UI" panose="020B0604030504040204" pitchFamily="50" charset="-128"/>
              </a:rPr>
              <a:t>専門家による</a:t>
            </a:r>
            <a:endParaRPr lang="en-US" altLang="ja-JP" sz="1600" dirty="0">
              <a:solidFill>
                <a:srgbClr val="333333"/>
              </a:solidFill>
              <a:latin typeface="Meiryo UI" panose="020B0604030504040204" pitchFamily="50" charset="-128"/>
              <a:ea typeface="Meiryo UI" panose="020B0604030504040204" pitchFamily="50" charset="-128"/>
            </a:endParaRPr>
          </a:p>
          <a:p>
            <a:r>
              <a:rPr lang="ja-JP" altLang="en-US" sz="1600" dirty="0">
                <a:solidFill>
                  <a:srgbClr val="333333"/>
                </a:solidFill>
                <a:latin typeface="Meiryo UI" panose="020B0604030504040204" pitchFamily="50" charset="-128"/>
                <a:ea typeface="Meiryo UI" panose="020B0604030504040204" pitchFamily="50" charset="-128"/>
              </a:rPr>
              <a:t>コンサルティング支援</a:t>
            </a:r>
            <a:endParaRPr lang="ja-JP" altLang="en-US" sz="1600" dirty="0">
              <a:latin typeface="Meiryo UI" panose="020B0604030504040204" pitchFamily="50" charset="-128"/>
              <a:ea typeface="Meiryo UI" panose="020B0604030504040204" pitchFamily="50" charset="-128"/>
            </a:endParaRPr>
          </a:p>
        </p:txBody>
      </p:sp>
      <p:sp>
        <p:nvSpPr>
          <p:cNvPr id="156" name="右矢印 155"/>
          <p:cNvSpPr/>
          <p:nvPr/>
        </p:nvSpPr>
        <p:spPr bwMode="auto">
          <a:xfrm rot="13084269" flipH="1">
            <a:off x="4068818" y="4098526"/>
            <a:ext cx="796842" cy="397287"/>
          </a:xfrm>
          <a:prstGeom prst="rightArrow">
            <a:avLst>
              <a:gd name="adj1" fmla="val 42534"/>
              <a:gd name="adj2" fmla="val 50000"/>
            </a:avLst>
          </a:prstGeom>
          <a:solidFill>
            <a:schemeClr val="tx1"/>
          </a:solidFill>
          <a:ln>
            <a:noFill/>
            <a:headEnd/>
            <a:tailEnd/>
          </a:ln>
          <a:extLst/>
        </p:spPr>
        <p:style>
          <a:lnRef idx="2">
            <a:schemeClr val="accent2"/>
          </a:lnRef>
          <a:fillRef idx="1">
            <a:schemeClr val="lt1"/>
          </a:fillRef>
          <a:effectRef idx="0">
            <a:schemeClr val="accent2"/>
          </a:effectRef>
          <a:fontRef idx="minor">
            <a:schemeClr val="dk1"/>
          </a:fontRef>
        </p:style>
        <p:txBody>
          <a:bodyPr wrap="none" rtlCol="0" anchor="ctr"/>
          <a:lstStyle/>
          <a:p>
            <a:endParaRPr kumimoji="0" lang="ja-JP" altLang="en-US" dirty="0">
              <a:solidFill>
                <a:prstClr val="black"/>
              </a:solidFill>
              <a:latin typeface="Meiryo UI" panose="020B0604030504040204" pitchFamily="50" charset="-128"/>
              <a:ea typeface="Meiryo UI" panose="020B0604030504040204" pitchFamily="50" charset="-128"/>
            </a:endParaRPr>
          </a:p>
        </p:txBody>
      </p:sp>
      <p:sp>
        <p:nvSpPr>
          <p:cNvPr id="157" name="テキスト ボックス 156"/>
          <p:cNvSpPr txBox="1"/>
          <p:nvPr/>
        </p:nvSpPr>
        <p:spPr>
          <a:xfrm>
            <a:off x="4654928" y="5387812"/>
            <a:ext cx="2385916"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被災事業者のご家族</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震災時に従業員だった方</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市町村外の方　　</a:t>
            </a:r>
            <a:r>
              <a:rPr lang="ja-JP" altLang="en-US" sz="1100" dirty="0">
                <a:latin typeface="Meiryo UI" panose="020B0604030504040204" pitchFamily="50" charset="-128"/>
                <a:ea typeface="Meiryo UI" panose="020B0604030504040204" pitchFamily="50" charset="-128"/>
              </a:rPr>
              <a:t>等</a:t>
            </a:r>
            <a:endParaRPr lang="ja-JP" altLang="en-US" sz="1600" dirty="0">
              <a:latin typeface="Meiryo UI" panose="020B0604030504040204" pitchFamily="50" charset="-128"/>
              <a:ea typeface="Meiryo UI" panose="020B0604030504040204" pitchFamily="50" charset="-128"/>
            </a:endParaRPr>
          </a:p>
        </p:txBody>
      </p:sp>
      <p:sp>
        <p:nvSpPr>
          <p:cNvPr id="158" name="右中かっこ 157"/>
          <p:cNvSpPr/>
          <p:nvPr/>
        </p:nvSpPr>
        <p:spPr>
          <a:xfrm>
            <a:off x="6798724" y="5381211"/>
            <a:ext cx="242119" cy="83759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159" name="テキスト ボックス 158"/>
          <p:cNvSpPr txBox="1"/>
          <p:nvPr/>
        </p:nvSpPr>
        <p:spPr>
          <a:xfrm>
            <a:off x="7072150" y="5578977"/>
            <a:ext cx="2013467"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市町村内で事業を開始</a:t>
            </a:r>
          </a:p>
        </p:txBody>
      </p:sp>
      <p:sp>
        <p:nvSpPr>
          <p:cNvPr id="160" name="テキスト ボックス 159"/>
          <p:cNvSpPr txBox="1"/>
          <p:nvPr/>
        </p:nvSpPr>
        <p:spPr>
          <a:xfrm>
            <a:off x="4817352" y="3921528"/>
            <a:ext cx="3231991"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rPr>
              <a:t>年４月～コンサル</a:t>
            </a:r>
            <a:r>
              <a:rPr lang="ja-JP" altLang="en-US" sz="1600" dirty="0">
                <a:latin typeface="Meiryo UI" panose="020B0604030504040204" pitchFamily="50" charset="-128"/>
                <a:ea typeface="Meiryo UI" panose="020B0604030504040204" pitchFamily="50" charset="-128"/>
              </a:rPr>
              <a:t>支援可能</a:t>
            </a:r>
          </a:p>
        </p:txBody>
      </p:sp>
      <p:grpSp>
        <p:nvGrpSpPr>
          <p:cNvPr id="161" name="グループ化 160"/>
          <p:cNvGrpSpPr/>
          <p:nvPr/>
        </p:nvGrpSpPr>
        <p:grpSpPr>
          <a:xfrm>
            <a:off x="6072671" y="2425516"/>
            <a:ext cx="440439" cy="718564"/>
            <a:chOff x="10000343" y="1834079"/>
            <a:chExt cx="340445" cy="601814"/>
          </a:xfrm>
          <a:solidFill>
            <a:schemeClr val="accent2"/>
          </a:solidFill>
        </p:grpSpPr>
        <p:sp>
          <p:nvSpPr>
            <p:cNvPr id="162" name="円/楕円 11"/>
            <p:cNvSpPr/>
            <p:nvPr/>
          </p:nvSpPr>
          <p:spPr>
            <a:xfrm>
              <a:off x="10000343" y="1834079"/>
              <a:ext cx="340445" cy="364044"/>
            </a:xfrm>
            <a:prstGeom prst="ellips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sp>
          <p:nvSpPr>
            <p:cNvPr id="163" name="二等辺三角形 162"/>
            <p:cNvSpPr/>
            <p:nvPr/>
          </p:nvSpPr>
          <p:spPr>
            <a:xfrm>
              <a:off x="10020139" y="1978554"/>
              <a:ext cx="300851" cy="457339"/>
            </a:xfrm>
            <a:prstGeom prst="triangl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grpSp>
      <p:grpSp>
        <p:nvGrpSpPr>
          <p:cNvPr id="164" name="グループ化 163"/>
          <p:cNvGrpSpPr/>
          <p:nvPr/>
        </p:nvGrpSpPr>
        <p:grpSpPr>
          <a:xfrm>
            <a:off x="7036715" y="2425516"/>
            <a:ext cx="440439" cy="718564"/>
            <a:chOff x="10000343" y="1834079"/>
            <a:chExt cx="340445" cy="601814"/>
          </a:xfrm>
          <a:solidFill>
            <a:schemeClr val="accent2"/>
          </a:solidFill>
        </p:grpSpPr>
        <p:sp>
          <p:nvSpPr>
            <p:cNvPr id="165" name="円/楕円 11"/>
            <p:cNvSpPr/>
            <p:nvPr/>
          </p:nvSpPr>
          <p:spPr>
            <a:xfrm>
              <a:off x="10000343" y="1834079"/>
              <a:ext cx="340445" cy="364044"/>
            </a:xfrm>
            <a:prstGeom prst="ellips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sp>
          <p:nvSpPr>
            <p:cNvPr id="166" name="二等辺三角形 165"/>
            <p:cNvSpPr/>
            <p:nvPr/>
          </p:nvSpPr>
          <p:spPr>
            <a:xfrm>
              <a:off x="10020139" y="1978554"/>
              <a:ext cx="300851" cy="457339"/>
            </a:xfrm>
            <a:prstGeom prst="triangl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grpSp>
      <p:grpSp>
        <p:nvGrpSpPr>
          <p:cNvPr id="167" name="グループ化 166"/>
          <p:cNvGrpSpPr/>
          <p:nvPr/>
        </p:nvGrpSpPr>
        <p:grpSpPr>
          <a:xfrm>
            <a:off x="5803237" y="4301074"/>
            <a:ext cx="428457" cy="699017"/>
            <a:chOff x="10000343" y="1927986"/>
            <a:chExt cx="340445" cy="601815"/>
          </a:xfrm>
          <a:solidFill>
            <a:schemeClr val="accent6"/>
          </a:solidFill>
        </p:grpSpPr>
        <p:sp>
          <p:nvSpPr>
            <p:cNvPr id="168" name="円/楕円 11"/>
            <p:cNvSpPr/>
            <p:nvPr/>
          </p:nvSpPr>
          <p:spPr>
            <a:xfrm>
              <a:off x="10000343" y="1927986"/>
              <a:ext cx="340445" cy="364044"/>
            </a:xfrm>
            <a:prstGeom prst="ellips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sp>
          <p:nvSpPr>
            <p:cNvPr id="169" name="二等辺三角形 168"/>
            <p:cNvSpPr/>
            <p:nvPr/>
          </p:nvSpPr>
          <p:spPr>
            <a:xfrm>
              <a:off x="10020139" y="2072462"/>
              <a:ext cx="300851" cy="457339"/>
            </a:xfrm>
            <a:prstGeom prst="triangl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grpSp>
      <p:grpSp>
        <p:nvGrpSpPr>
          <p:cNvPr id="170" name="グループ化 169"/>
          <p:cNvGrpSpPr/>
          <p:nvPr/>
        </p:nvGrpSpPr>
        <p:grpSpPr>
          <a:xfrm>
            <a:off x="1545412" y="3427142"/>
            <a:ext cx="417550" cy="681221"/>
            <a:chOff x="10000343" y="1834079"/>
            <a:chExt cx="340445" cy="601814"/>
          </a:xfrm>
          <a:solidFill>
            <a:srgbClr val="0070C0"/>
          </a:solidFill>
        </p:grpSpPr>
        <p:sp>
          <p:nvSpPr>
            <p:cNvPr id="171" name="円/楕円 11"/>
            <p:cNvSpPr/>
            <p:nvPr/>
          </p:nvSpPr>
          <p:spPr>
            <a:xfrm>
              <a:off x="10000343" y="1834079"/>
              <a:ext cx="340445" cy="364044"/>
            </a:xfrm>
            <a:prstGeom prst="ellips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sp>
          <p:nvSpPr>
            <p:cNvPr id="172" name="二等辺三角形 171"/>
            <p:cNvSpPr/>
            <p:nvPr/>
          </p:nvSpPr>
          <p:spPr>
            <a:xfrm>
              <a:off x="10020139" y="1978554"/>
              <a:ext cx="300851" cy="457339"/>
            </a:xfrm>
            <a:prstGeom prst="triangl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grpSp>
      <p:grpSp>
        <p:nvGrpSpPr>
          <p:cNvPr id="173" name="グループ化 172"/>
          <p:cNvGrpSpPr/>
          <p:nvPr/>
        </p:nvGrpSpPr>
        <p:grpSpPr>
          <a:xfrm>
            <a:off x="1112565" y="3430751"/>
            <a:ext cx="417550" cy="681221"/>
            <a:chOff x="10000343" y="1834079"/>
            <a:chExt cx="340445" cy="601814"/>
          </a:xfrm>
          <a:solidFill>
            <a:srgbClr val="00B0F0"/>
          </a:solidFill>
        </p:grpSpPr>
        <p:sp>
          <p:nvSpPr>
            <p:cNvPr id="174" name="円/楕円 11"/>
            <p:cNvSpPr/>
            <p:nvPr/>
          </p:nvSpPr>
          <p:spPr>
            <a:xfrm>
              <a:off x="10000343" y="1834079"/>
              <a:ext cx="340445" cy="364044"/>
            </a:xfrm>
            <a:prstGeom prst="ellips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sp>
          <p:nvSpPr>
            <p:cNvPr id="175" name="二等辺三角形 174"/>
            <p:cNvSpPr/>
            <p:nvPr/>
          </p:nvSpPr>
          <p:spPr>
            <a:xfrm>
              <a:off x="10020139" y="1978554"/>
              <a:ext cx="300851" cy="457339"/>
            </a:xfrm>
            <a:prstGeom prst="triangl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grpSp>
      <p:sp>
        <p:nvSpPr>
          <p:cNvPr id="176" name="テキスト ボックス 175"/>
          <p:cNvSpPr txBox="1"/>
          <p:nvPr/>
        </p:nvSpPr>
        <p:spPr>
          <a:xfrm>
            <a:off x="992560" y="4166514"/>
            <a:ext cx="1475538" cy="923330"/>
          </a:xfrm>
          <a:prstGeom prst="rect">
            <a:avLst/>
          </a:prstGeom>
          <a:noFill/>
        </p:spPr>
        <p:txBody>
          <a:bodyPr wrap="square" rtlCol="0">
            <a:spAutoFit/>
          </a:bodyPr>
          <a:lstStyle/>
          <a:p>
            <a:r>
              <a:rPr lang="ja-JP" altLang="en-US" sz="1800" dirty="0">
                <a:latin typeface="Meiryo UI" panose="020B0604030504040204" pitchFamily="50" charset="-128"/>
                <a:ea typeface="Meiryo UI" panose="020B0604030504040204" pitchFamily="50" charset="-128"/>
              </a:rPr>
              <a:t>市町村</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商工会議所</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商工会</a:t>
            </a:r>
          </a:p>
        </p:txBody>
      </p:sp>
      <p:sp>
        <p:nvSpPr>
          <p:cNvPr id="177" name="左右矢印 176"/>
          <p:cNvSpPr/>
          <p:nvPr/>
        </p:nvSpPr>
        <p:spPr>
          <a:xfrm>
            <a:off x="2070911" y="3627057"/>
            <a:ext cx="948502" cy="402211"/>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 name="テキスト ボックス 177"/>
          <p:cNvSpPr txBox="1"/>
          <p:nvPr/>
        </p:nvSpPr>
        <p:spPr>
          <a:xfrm>
            <a:off x="2249027" y="3370024"/>
            <a:ext cx="70699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連携</a:t>
            </a:r>
          </a:p>
        </p:txBody>
      </p:sp>
      <p:grpSp>
        <p:nvGrpSpPr>
          <p:cNvPr id="179" name="グループ化 178"/>
          <p:cNvGrpSpPr/>
          <p:nvPr/>
        </p:nvGrpSpPr>
        <p:grpSpPr>
          <a:xfrm>
            <a:off x="6554693" y="2420888"/>
            <a:ext cx="440439" cy="718564"/>
            <a:chOff x="10000343" y="1834079"/>
            <a:chExt cx="340445" cy="601814"/>
          </a:xfrm>
          <a:solidFill>
            <a:schemeClr val="accent2"/>
          </a:solidFill>
        </p:grpSpPr>
        <p:sp>
          <p:nvSpPr>
            <p:cNvPr id="180" name="円/楕円 11"/>
            <p:cNvSpPr/>
            <p:nvPr/>
          </p:nvSpPr>
          <p:spPr>
            <a:xfrm>
              <a:off x="10000343" y="1834079"/>
              <a:ext cx="340445" cy="364044"/>
            </a:xfrm>
            <a:prstGeom prst="ellips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sp>
          <p:nvSpPr>
            <p:cNvPr id="181" name="二等辺三角形 180"/>
            <p:cNvSpPr/>
            <p:nvPr/>
          </p:nvSpPr>
          <p:spPr>
            <a:xfrm>
              <a:off x="10020139" y="1978554"/>
              <a:ext cx="300851" cy="457339"/>
            </a:xfrm>
            <a:prstGeom prst="triangl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grpSp>
      <p:grpSp>
        <p:nvGrpSpPr>
          <p:cNvPr id="182" name="グループ化 181"/>
          <p:cNvGrpSpPr/>
          <p:nvPr/>
        </p:nvGrpSpPr>
        <p:grpSpPr>
          <a:xfrm>
            <a:off x="7518738" y="2420888"/>
            <a:ext cx="440439" cy="718564"/>
            <a:chOff x="10000343" y="1834079"/>
            <a:chExt cx="340445" cy="601814"/>
          </a:xfrm>
          <a:solidFill>
            <a:schemeClr val="accent2"/>
          </a:solidFill>
        </p:grpSpPr>
        <p:sp>
          <p:nvSpPr>
            <p:cNvPr id="183" name="円/楕円 11"/>
            <p:cNvSpPr/>
            <p:nvPr/>
          </p:nvSpPr>
          <p:spPr>
            <a:xfrm>
              <a:off x="10000343" y="1834079"/>
              <a:ext cx="340445" cy="364044"/>
            </a:xfrm>
            <a:prstGeom prst="ellips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sp>
          <p:nvSpPr>
            <p:cNvPr id="184" name="二等辺三角形 183"/>
            <p:cNvSpPr/>
            <p:nvPr/>
          </p:nvSpPr>
          <p:spPr>
            <a:xfrm>
              <a:off x="10020139" y="1978554"/>
              <a:ext cx="300851" cy="457339"/>
            </a:xfrm>
            <a:prstGeom prst="triangle">
              <a:avLst/>
            </a:prstGeom>
            <a:grpFill/>
            <a:ln w="12700" cap="flat" cmpd="sng" algn="ctr">
              <a:noFill/>
              <a:prstDash val="solid"/>
              <a:miter lim="800000"/>
            </a:ln>
            <a:effectLst/>
          </p:spPr>
          <p:txBody>
            <a:bodyPr rtlCol="0" anchor="ctr"/>
            <a:lstStyle/>
            <a:p>
              <a:pPr algn="ctr" defTabSz="685817">
                <a:defRPr/>
              </a:pPr>
              <a:endParaRPr kumimoji="0" lang="ja-JP" altLang="en-US" sz="1350" kern="0">
                <a:solidFill>
                  <a:prstClr val="white"/>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237354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92460" y="47240"/>
            <a:ext cx="9721080"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交流人口の拡大に向けた取組み　</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72478" y="569356"/>
            <a:ext cx="9357625" cy="699404"/>
          </a:xfrm>
          <a:prstGeom prst="rect">
            <a:avLst/>
          </a:prstGeom>
          <a:noFill/>
          <a:ln w="12700">
            <a:solidFill>
              <a:schemeClr val="tx1"/>
            </a:solidFill>
          </a:ln>
        </p:spPr>
        <p:txBody>
          <a:bodyPr wrap="square" tIns="72000" bIns="72000" rtlCol="0">
            <a:spAutoFit/>
          </a:bodyPr>
          <a:lstStyle/>
          <a:p>
            <a:pPr marL="268288" lvl="0" indent="-268288">
              <a:spcAft>
                <a:spcPts val="300"/>
              </a:spcAft>
              <a:defRPr/>
            </a:pPr>
            <a:r>
              <a:rPr lang="ja-JP" altLang="en-US" sz="1800" dirty="0" smtClean="0">
                <a:solidFill>
                  <a:prstClr val="black"/>
                </a:solidFill>
                <a:latin typeface="Meiryo UI" panose="020B0604030504040204" pitchFamily="50" charset="-128"/>
                <a:ea typeface="Meiryo UI" panose="020B0604030504040204" pitchFamily="50" charset="-128"/>
              </a:rPr>
              <a:t>○</a:t>
            </a:r>
            <a:r>
              <a:rPr lang="en-US" altLang="ja-JP" sz="1800" dirty="0" smtClean="0">
                <a:solidFill>
                  <a:prstClr val="black"/>
                </a:solidFill>
                <a:latin typeface="Meiryo UI" panose="020B0604030504040204" pitchFamily="50" charset="-128"/>
                <a:ea typeface="Meiryo UI" panose="020B0604030504040204" pitchFamily="50" charset="-128"/>
              </a:rPr>
              <a:t>12</a:t>
            </a:r>
            <a:r>
              <a:rPr lang="ja-JP" altLang="en-US" sz="1800" dirty="0" smtClean="0">
                <a:solidFill>
                  <a:prstClr val="black"/>
                </a:solidFill>
                <a:latin typeface="Meiryo UI" panose="020B0604030504040204" pitchFamily="50" charset="-128"/>
                <a:ea typeface="Meiryo UI" panose="020B0604030504040204" pitchFamily="50" charset="-128"/>
              </a:rPr>
              <a:t>市町村の外から地域に入り、新規創業による交流人口の拡大や情報発信に取り組む事業者を官民合同チームでも積極的に支援。</a:t>
            </a:r>
            <a:endParaRPr kumimoji="1" lang="en-US" altLang="ja-JP" sz="1800" b="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正方形/長方形 33"/>
          <p:cNvSpPr/>
          <p:nvPr/>
        </p:nvSpPr>
        <p:spPr>
          <a:xfrm>
            <a:off x="5105813" y="1475052"/>
            <a:ext cx="4515931" cy="5194308"/>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a:p>
        </p:txBody>
      </p:sp>
      <p:sp>
        <p:nvSpPr>
          <p:cNvPr id="57" name="テキスト ボックス 56"/>
          <p:cNvSpPr txBox="1"/>
          <p:nvPr/>
        </p:nvSpPr>
        <p:spPr>
          <a:xfrm>
            <a:off x="5850469" y="1544457"/>
            <a:ext cx="3223698" cy="766492"/>
          </a:xfrm>
          <a:prstGeom prst="rect">
            <a:avLst/>
          </a:prstGeom>
          <a:noFill/>
        </p:spPr>
        <p:txBody>
          <a:bodyPr wrap="square" rtlCol="0">
            <a:spAutoFit/>
          </a:bodyPr>
          <a:lstStyle/>
          <a:p>
            <a:pPr algn="ctr">
              <a:lnSpc>
                <a:spcPts val="2800"/>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賑わいの創出の取組事例</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（浪江町）</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2" name="図 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6955" y="2483909"/>
            <a:ext cx="2079735" cy="1445191"/>
          </a:xfrm>
          <a:prstGeom prst="rect">
            <a:avLst/>
          </a:prstGeom>
        </p:spPr>
      </p:pic>
      <p:pic>
        <p:nvPicPr>
          <p:cNvPr id="63" name="図 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8935" y="2483909"/>
            <a:ext cx="2090569" cy="1445191"/>
          </a:xfrm>
          <a:prstGeom prst="rect">
            <a:avLst/>
          </a:prstGeom>
        </p:spPr>
      </p:pic>
      <p:sp>
        <p:nvSpPr>
          <p:cNvPr id="31" name="正方形/長方形 30"/>
          <p:cNvSpPr/>
          <p:nvPr/>
        </p:nvSpPr>
        <p:spPr>
          <a:xfrm>
            <a:off x="272479" y="1472450"/>
            <a:ext cx="4548933" cy="5196910"/>
          </a:xfrm>
          <a:prstGeom prst="rect">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a:p>
        </p:txBody>
      </p:sp>
      <p:sp>
        <p:nvSpPr>
          <p:cNvPr id="32" name="テキスト ボックス 31"/>
          <p:cNvSpPr txBox="1"/>
          <p:nvPr/>
        </p:nvSpPr>
        <p:spPr>
          <a:xfrm>
            <a:off x="1250651" y="1526067"/>
            <a:ext cx="2530319" cy="810478"/>
          </a:xfrm>
          <a:prstGeom prst="rect">
            <a:avLst/>
          </a:prstGeom>
          <a:noFill/>
        </p:spPr>
        <p:txBody>
          <a:bodyPr wrap="square" rtlCol="0">
            <a:spAutoFit/>
          </a:bodyPr>
          <a:lstStyle/>
          <a:p>
            <a:pPr algn="ctr">
              <a:lnSpc>
                <a:spcPts val="2800"/>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情報の発信の取組事例</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2800"/>
              </a:lnSpc>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（南相馬市）</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640187" y="6590224"/>
            <a:ext cx="2311400" cy="365125"/>
          </a:xfrm>
        </p:spPr>
        <p:txBody>
          <a:bodyPr/>
          <a:lstStyle/>
          <a:p>
            <a:fld id="{8EA630E9-1B0A-4B1D-BA36-D058A3B76EFC}" type="slidenum">
              <a:rPr lang="ja-JP" altLang="en-US" smtClean="0">
                <a:solidFill>
                  <a:prstClr val="black">
                    <a:tint val="75000"/>
                  </a:prstClr>
                </a:solidFill>
              </a:rPr>
              <a:pPr/>
              <a:t>38</a:t>
            </a:fld>
            <a:endParaRPr lang="ja-JP" altLang="en-US" dirty="0">
              <a:solidFill>
                <a:prstClr val="black">
                  <a:tint val="75000"/>
                </a:prstClr>
              </a:solidFill>
            </a:endParaRPr>
          </a:p>
        </p:txBody>
      </p:sp>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160" y="2457320"/>
            <a:ext cx="1959659" cy="1471780"/>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25059" y="2487168"/>
            <a:ext cx="2181299" cy="1441932"/>
          </a:xfrm>
          <a:prstGeom prst="rect">
            <a:avLst/>
          </a:prstGeom>
        </p:spPr>
      </p:pic>
      <p:sp>
        <p:nvSpPr>
          <p:cNvPr id="20" name="正方形/長方形 19"/>
          <p:cNvSpPr/>
          <p:nvPr/>
        </p:nvSpPr>
        <p:spPr>
          <a:xfrm>
            <a:off x="272480" y="4450609"/>
            <a:ext cx="4472227" cy="2146742"/>
          </a:xfrm>
          <a:prstGeom prst="rect">
            <a:avLst/>
          </a:prstGeom>
        </p:spPr>
        <p:txBody>
          <a:bodyPr wrap="square">
            <a:spAutoFit/>
          </a:bodyPr>
          <a:lstStyle/>
          <a:p>
            <a:pPr marL="168523" indent="-168523">
              <a:spcAft>
                <a:spcPts val="923"/>
              </a:spcAft>
            </a:pPr>
            <a:r>
              <a:rPr lang="ja-JP" altLang="en-US" sz="1800" b="1" dirty="0" smtClean="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南相馬市では、「福島ロボットテストフィールド」が一部開所し、宿泊需要の増加が想定されている。</a:t>
            </a:r>
            <a:endParaRPr lang="en-US" altLang="ja-JP" sz="1800" dirty="0" smtClean="0">
              <a:latin typeface="Meiryo UI" panose="020B0604030504040204" pitchFamily="50" charset="-128"/>
              <a:ea typeface="Meiryo UI" panose="020B0604030504040204" pitchFamily="50" charset="-128"/>
            </a:endParaRPr>
          </a:p>
          <a:p>
            <a:pPr marL="168523" indent="-168523">
              <a:spcAft>
                <a:spcPts val="923"/>
              </a:spcAft>
            </a:pPr>
            <a:r>
              <a:rPr lang="ja-JP" altLang="en-US" sz="1800" dirty="0">
                <a:latin typeface="Meiryo UI" panose="020B0604030504040204" pitchFamily="50" charset="-128"/>
                <a:ea typeface="Meiryo UI" panose="020B0604030504040204" pitchFamily="50" charset="-128"/>
              </a:rPr>
              <a:t>○この動静を受けて、地域の交通インフラを担う企業が市内宿泊施設の空室状況一覧や地域情報を発信する「南相馬市の交通・宿泊・観光の情報を発信するポータルサイト」を</a:t>
            </a:r>
            <a:r>
              <a:rPr lang="ja-JP" altLang="en-US" sz="1800" dirty="0" smtClean="0">
                <a:latin typeface="Meiryo UI" panose="020B0604030504040204" pitchFamily="50" charset="-128"/>
                <a:ea typeface="Meiryo UI" panose="020B0604030504040204" pitchFamily="50" charset="-128"/>
              </a:rPr>
              <a:t>開設。</a:t>
            </a:r>
            <a:endParaRPr lang="en-US" altLang="ja-JP" sz="1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601072" y="3985319"/>
            <a:ext cx="1274068"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店舗外観</a:t>
            </a:r>
          </a:p>
        </p:txBody>
      </p:sp>
      <p:sp>
        <p:nvSpPr>
          <p:cNvPr id="22" name="テキスト ボックス 21"/>
          <p:cNvSpPr txBox="1"/>
          <p:nvPr/>
        </p:nvSpPr>
        <p:spPr>
          <a:xfrm>
            <a:off x="7580123" y="3984439"/>
            <a:ext cx="1728192"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rPr>
              <a:t>種類豊富な焼酎</a:t>
            </a:r>
            <a:endParaRPr lang="ja-JP" altLang="en-US" sz="140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5126387" y="4424777"/>
            <a:ext cx="4472227" cy="2146742"/>
          </a:xfrm>
          <a:prstGeom prst="rect">
            <a:avLst/>
          </a:prstGeom>
        </p:spPr>
        <p:txBody>
          <a:bodyPr wrap="square">
            <a:spAutoFit/>
          </a:bodyPr>
          <a:lstStyle/>
          <a:p>
            <a:pPr marL="168523" indent="-168523">
              <a:spcAft>
                <a:spcPts val="923"/>
              </a:spcAft>
            </a:pPr>
            <a:r>
              <a:rPr lang="ja-JP" altLang="en-US" sz="1800" b="1"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浪江町の若者達が、まちおこしのため浪江駅前に飲食店の誘致を計画。</a:t>
            </a:r>
            <a:r>
              <a:rPr lang="ja-JP" altLang="en-US" sz="1800" dirty="0">
                <a:latin typeface="Meiryo UI" panose="020B0604030504040204" pitchFamily="50" charset="-128"/>
                <a:ea typeface="Meiryo UI" panose="020B0604030504040204" pitchFamily="50" charset="-128"/>
              </a:rPr>
              <a:t>官民合同チームから創業補助金の申請</a:t>
            </a:r>
            <a:r>
              <a:rPr lang="ja-JP" altLang="en-US" sz="1800" dirty="0" smtClean="0">
                <a:latin typeface="Meiryo UI" panose="020B0604030504040204" pitchFamily="50" charset="-128"/>
                <a:ea typeface="Meiryo UI" panose="020B0604030504040204" pitchFamily="50" charset="-128"/>
              </a:rPr>
              <a:t>支援を受け、平成</a:t>
            </a:r>
            <a:r>
              <a:rPr lang="en-US" altLang="ja-JP" sz="1800" dirty="0" smtClean="0">
                <a:latin typeface="Meiryo UI" panose="020B0604030504040204" pitchFamily="50" charset="-128"/>
                <a:ea typeface="Meiryo UI" panose="020B0604030504040204" pitchFamily="50" charset="-128"/>
              </a:rPr>
              <a:t>30</a:t>
            </a:r>
            <a:r>
              <a:rPr lang="ja-JP" altLang="en-US" sz="1800" dirty="0" smtClean="0">
                <a:latin typeface="Meiryo UI" panose="020B0604030504040204" pitchFamily="50" charset="-128"/>
                <a:ea typeface="Meiryo UI" panose="020B0604030504040204" pitchFamily="50" charset="-128"/>
              </a:rPr>
              <a:t>年</a:t>
            </a:r>
            <a:r>
              <a:rPr lang="en-US" altLang="ja-JP" sz="1800" dirty="0" smtClean="0">
                <a:latin typeface="Meiryo UI" panose="020B0604030504040204" pitchFamily="50" charset="-128"/>
                <a:ea typeface="Meiryo UI" panose="020B0604030504040204" pitchFamily="50" charset="-128"/>
              </a:rPr>
              <a:t>3</a:t>
            </a:r>
            <a:r>
              <a:rPr lang="ja-JP" altLang="en-US" sz="1800" dirty="0" smtClean="0">
                <a:latin typeface="Meiryo UI" panose="020B0604030504040204" pitchFamily="50" charset="-128"/>
                <a:ea typeface="Meiryo UI" panose="020B0604030504040204" pitchFamily="50" charset="-128"/>
              </a:rPr>
              <a:t>月にオープン。</a:t>
            </a:r>
            <a:endParaRPr lang="en-US" altLang="ja-JP" sz="1800" dirty="0" smtClean="0">
              <a:latin typeface="Meiryo UI" panose="020B0604030504040204" pitchFamily="50" charset="-128"/>
              <a:ea typeface="Meiryo UI" panose="020B0604030504040204" pitchFamily="50" charset="-128"/>
            </a:endParaRPr>
          </a:p>
          <a:p>
            <a:pPr marL="168523" indent="-168523">
              <a:spcAft>
                <a:spcPts val="923"/>
              </a:spcAft>
            </a:pPr>
            <a:r>
              <a:rPr lang="ja-JP" altLang="en-US" sz="1800" dirty="0">
                <a:latin typeface="Meiryo UI" panose="020B0604030504040204" pitchFamily="50" charset="-128"/>
                <a:ea typeface="Meiryo UI" panose="020B0604030504040204" pitchFamily="50" charset="-128"/>
              </a:rPr>
              <a:t>○希少な焼酎含め</a:t>
            </a:r>
            <a:r>
              <a:rPr lang="en-US" altLang="ja-JP" sz="1800" dirty="0">
                <a:latin typeface="Meiryo UI" panose="020B0604030504040204" pitchFamily="50" charset="-128"/>
                <a:ea typeface="Meiryo UI" panose="020B0604030504040204" pitchFamily="50" charset="-128"/>
              </a:rPr>
              <a:t>40</a:t>
            </a:r>
            <a:r>
              <a:rPr lang="ja-JP" altLang="en-US" sz="1800" dirty="0">
                <a:latin typeface="Meiryo UI" panose="020B0604030504040204" pitchFamily="50" charset="-128"/>
                <a:ea typeface="Meiryo UI" panose="020B0604030504040204" pitchFamily="50" charset="-128"/>
              </a:rPr>
              <a:t>本近い品揃えが自慢。「お店が浪江の一つの明かりとなり、どんどん増えていければ」との思いを持つ。</a:t>
            </a:r>
            <a:endParaRPr lang="en-US" altLang="ja-JP" sz="18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525950" y="3985318"/>
            <a:ext cx="1965285" cy="307777"/>
          </a:xfrm>
          <a:prstGeom prst="rect">
            <a:avLst/>
          </a:prstGeom>
          <a:noFill/>
        </p:spPr>
        <p:txBody>
          <a:bodyPr wrap="square" rtlCol="0">
            <a:spAutoFit/>
          </a:bodyPr>
          <a:lstStyle/>
          <a:p>
            <a:pPr algn="ctr"/>
            <a:r>
              <a:rPr lang="ja-JP" altLang="en-US" sz="1400" b="1" dirty="0" smtClean="0">
                <a:latin typeface="Meiryo UI" panose="020B0604030504040204" pitchFamily="50" charset="-128"/>
                <a:ea typeface="Meiryo UI" panose="020B0604030504040204" pitchFamily="50" charset="-128"/>
              </a:rPr>
              <a:t>開設したポータルサイト</a:t>
            </a:r>
            <a:endParaRPr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2383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nvPr>
        </p:nvGraphicFramePr>
        <p:xfrm>
          <a:off x="200472" y="692696"/>
          <a:ext cx="956444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正方形/長方形 16"/>
          <p:cNvSpPr/>
          <p:nvPr/>
        </p:nvSpPr>
        <p:spPr>
          <a:xfrm>
            <a:off x="5337823" y="3780539"/>
            <a:ext cx="4061128" cy="811367"/>
          </a:xfrm>
          <a:prstGeom prst="rect">
            <a:avLst/>
          </a:prstGeom>
        </p:spPr>
        <p:style>
          <a:lnRef idx="1">
            <a:schemeClr val="accent5"/>
          </a:lnRef>
          <a:fillRef idx="2">
            <a:schemeClr val="accent5"/>
          </a:fillRef>
          <a:effectRef idx="1">
            <a:schemeClr val="accent5"/>
          </a:effectRef>
          <a:fontRef idx="minor">
            <a:schemeClr val="dk1"/>
          </a:fontRef>
        </p:style>
        <p:txBody>
          <a:bodyPr wrap="square" tIns="36000" bIns="36000">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ja-JP" sz="2400" b="0" i="0" u="none" strike="noStrike" kern="0" cap="none" spc="0" normalizeH="0" baseline="0" noProof="0" dirty="0" smtClean="0">
                <a:ln>
                  <a:noFill/>
                </a:ln>
                <a:solidFill>
                  <a:prstClr val="black"/>
                </a:solidFill>
                <a:effectLst/>
                <a:uLnTx/>
                <a:uFillTx/>
                <a:latin typeface="Calibri"/>
                <a:ea typeface="ＭＳ ゴシック" panose="020B0609070205080204" pitchFamily="49" charset="-128"/>
                <a:cs typeface="ＭＳ Ｐゴシック" panose="020B0600070205080204" pitchFamily="50" charset="-128"/>
              </a:rPr>
              <a:t>外部</a:t>
            </a:r>
            <a:r>
              <a:rPr kumimoji="1" lang="ja-JP" altLang="ja-JP" sz="2400" b="0" i="0" u="none" strike="noStrike" kern="0" cap="none" spc="0" normalizeH="0" baseline="0" noProof="0" dirty="0">
                <a:ln>
                  <a:noFill/>
                </a:ln>
                <a:solidFill>
                  <a:prstClr val="black"/>
                </a:solidFill>
                <a:effectLst/>
                <a:uLnTx/>
                <a:uFillTx/>
                <a:latin typeface="Calibri"/>
                <a:ea typeface="ＭＳ ゴシック" panose="020B0609070205080204" pitchFamily="49" charset="-128"/>
                <a:cs typeface="ＭＳ Ｐゴシック" panose="020B0600070205080204" pitchFamily="50" charset="-128"/>
              </a:rPr>
              <a:t>人材・資本の呼込み</a:t>
            </a:r>
            <a:r>
              <a:rPr kumimoji="1" lang="ja-JP" altLang="ja-JP" sz="2400" b="0" i="0" u="none" strike="noStrike" kern="0" cap="none" spc="0" normalizeH="0" baseline="0" noProof="0" dirty="0" smtClean="0">
                <a:ln>
                  <a:noFill/>
                </a:ln>
                <a:solidFill>
                  <a:prstClr val="black"/>
                </a:solidFill>
                <a:effectLst/>
                <a:uLnTx/>
                <a:uFillTx/>
                <a:latin typeface="Calibri"/>
                <a:ea typeface="ＭＳ ゴシック" panose="020B0609070205080204" pitchFamily="49" charset="-128"/>
                <a:cs typeface="ＭＳ Ｐゴシック" panose="020B0600070205080204" pitchFamily="50" charset="-128"/>
              </a:rPr>
              <a:t>と</a:t>
            </a:r>
            <a:endParaRPr kumimoji="1" lang="en-US" altLang="ja-JP" sz="2400" b="0" i="0" u="none" strike="noStrike" kern="0" cap="none" spc="0" normalizeH="0" baseline="0" noProof="0" dirty="0" smtClean="0">
              <a:ln>
                <a:noFill/>
              </a:ln>
              <a:solidFill>
                <a:prstClr val="black"/>
              </a:solidFill>
              <a:effectLst/>
              <a:uLnTx/>
              <a:uFillTx/>
              <a:latin typeface="Calibri"/>
              <a:ea typeface="ＭＳ ゴシック" panose="020B0609070205080204" pitchFamily="49" charset="-128"/>
              <a:cs typeface="ＭＳ Ｐゴシック" panose="020B0600070205080204" pitchFamily="50" charset="-128"/>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ja-JP" sz="2400" b="0" i="0" u="none" strike="noStrike" kern="0" cap="none" spc="0" normalizeH="0" baseline="0" noProof="0" dirty="0" smtClean="0">
                <a:ln>
                  <a:noFill/>
                </a:ln>
                <a:solidFill>
                  <a:prstClr val="black"/>
                </a:solidFill>
                <a:effectLst/>
                <a:uLnTx/>
                <a:uFillTx/>
                <a:latin typeface="Calibri"/>
                <a:ea typeface="ＭＳ ゴシック" panose="020B0609070205080204" pitchFamily="49" charset="-128"/>
                <a:cs typeface="ＭＳ Ｐゴシック" panose="020B0600070205080204" pitchFamily="50" charset="-128"/>
              </a:rPr>
              <a:t>新しい地域づくり</a:t>
            </a: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627956" y="3847491"/>
            <a:ext cx="3950004" cy="687494"/>
          </a:xfrm>
          <a:prstGeom prst="rect">
            <a:avLst/>
          </a:prstGeom>
        </p:spPr>
        <p:style>
          <a:lnRef idx="1">
            <a:schemeClr val="accent3"/>
          </a:lnRef>
          <a:fillRef idx="2">
            <a:schemeClr val="accent3"/>
          </a:fillRef>
          <a:effectRef idx="1">
            <a:schemeClr val="accent3"/>
          </a:effectRef>
          <a:fontRef idx="minor">
            <a:schemeClr val="dk1"/>
          </a:fontRef>
        </p:style>
        <p:txBody>
          <a:bodyPr wrap="square" anchor="ctr" anchorCtr="0">
            <a:no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ＭＳ Ｐゴシック" panose="020B0600070205080204" pitchFamily="50" charset="-128"/>
              </a:rPr>
              <a:t>営農再開の</a:t>
            </a:r>
            <a:r>
              <a:rPr kumimoji="1" lang="ja-JP" altLang="ja-JP" sz="2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ＭＳ Ｐゴシック" panose="020B0600070205080204" pitchFamily="50" charset="-128"/>
              </a:rPr>
              <a:t>支援</a:t>
            </a:r>
            <a:endParaRPr kumimoji="1" lang="ja-JP"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ＭＳ Ｐゴシック" panose="020B0600070205080204" pitchFamily="50" charset="-128"/>
            </a:endParaRPr>
          </a:p>
        </p:txBody>
      </p:sp>
      <p:sp>
        <p:nvSpPr>
          <p:cNvPr id="3" name="正方形/長方形 2"/>
          <p:cNvSpPr/>
          <p:nvPr/>
        </p:nvSpPr>
        <p:spPr>
          <a:xfrm>
            <a:off x="4981235" y="2724760"/>
            <a:ext cx="4774304" cy="830997"/>
          </a:xfrm>
          <a:prstGeom prst="rect">
            <a:avLst/>
          </a:prstGeom>
        </p:spPr>
        <p:txBody>
          <a:bodyPr wrap="square">
            <a:spAutoFit/>
          </a:bodyPr>
          <a:lstStyle/>
          <a:p>
            <a:pPr marL="266700" lvl="0" indent="-266700">
              <a:defRPr/>
            </a:pPr>
            <a:r>
              <a:rPr lang="ja-JP" altLang="en-US" sz="1600" dirty="0">
                <a:solidFill>
                  <a:prstClr val="black"/>
                </a:solidFill>
                <a:latin typeface="游ゴシック" panose="020B0400000000000000" pitchFamily="50" charset="-128"/>
                <a:ea typeface="游ゴシック" panose="020B0400000000000000" pitchFamily="50" charset="-128"/>
              </a:rPr>
              <a:t>・まちづくり会社や商業施設等の設立・運営支援</a:t>
            </a:r>
          </a:p>
          <a:p>
            <a:pPr marL="266700" lvl="0" indent="-266700">
              <a:defRPr/>
            </a:pPr>
            <a:r>
              <a:rPr lang="ja-JP" altLang="en-US" sz="1600" dirty="0">
                <a:solidFill>
                  <a:prstClr val="black"/>
                </a:solidFill>
                <a:latin typeface="游ゴシック" panose="020B0400000000000000" pitchFamily="50" charset="-128"/>
                <a:ea typeface="游ゴシック" panose="020B0400000000000000" pitchFamily="50" charset="-128"/>
              </a:rPr>
              <a:t>・観光・交流人口拡大支援</a:t>
            </a:r>
          </a:p>
          <a:p>
            <a:pPr marL="266700" lvl="0" indent="-266700">
              <a:defRPr/>
            </a:pPr>
            <a:r>
              <a:rPr lang="ja-JP" altLang="en-US" sz="1600" dirty="0">
                <a:solidFill>
                  <a:prstClr val="black"/>
                </a:solidFill>
                <a:latin typeface="游ゴシック" panose="020B0400000000000000" pitchFamily="50" charset="-128"/>
                <a:ea typeface="游ゴシック" panose="020B0400000000000000" pitchFamily="50" charset="-128"/>
              </a:rPr>
              <a:t>・物流配送課題等、生活・事業環境整備支援</a:t>
            </a:r>
          </a:p>
        </p:txBody>
      </p:sp>
      <p:sp>
        <p:nvSpPr>
          <p:cNvPr id="32" name="タイトル 1"/>
          <p:cNvSpPr txBox="1">
            <a:spLocks/>
          </p:cNvSpPr>
          <p:nvPr/>
        </p:nvSpPr>
        <p:spPr>
          <a:xfrm>
            <a:off x="100837" y="103650"/>
            <a:ext cx="9694217"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福島</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相双復興推進機構（官民合同チーム</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）の活動</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49133" y="2739929"/>
            <a:ext cx="4707651" cy="1077218"/>
          </a:xfrm>
          <a:prstGeom prst="rect">
            <a:avLst/>
          </a:prstGeom>
        </p:spPr>
        <p:txBody>
          <a:bodyPr wrap="square">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・専門家によるコンサルタント支援</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人材</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確保</a:t>
            </a:r>
            <a:r>
              <a:rPr kumimoji="1" lang="ja-JP" altLang="en-US"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支援</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・販路開拓支援</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・生活設計・事業承継支援</a:t>
            </a:r>
          </a:p>
        </p:txBody>
      </p:sp>
      <p:sp>
        <p:nvSpPr>
          <p:cNvPr id="7" name="正方形/長方形 6"/>
          <p:cNvSpPr/>
          <p:nvPr/>
        </p:nvSpPr>
        <p:spPr>
          <a:xfrm>
            <a:off x="4977574" y="5569059"/>
            <a:ext cx="4781626" cy="1077218"/>
          </a:xfrm>
          <a:prstGeom prst="rect">
            <a:avLst/>
          </a:prstGeom>
        </p:spPr>
        <p:txBody>
          <a:bodyPr wrap="square">
            <a:spAutoFit/>
          </a:bodyPr>
          <a:lstStyle/>
          <a:p>
            <a:pPr marL="268288" marR="0" lvl="0" indent="-268288"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・福島イノベーション・コースト構想の推進</a:t>
            </a:r>
            <a:r>
              <a:rPr kumimoji="1" lang="ja-JP" altLang="en-US"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と</a:t>
            </a:r>
            <a:r>
              <a:rPr kumimoji="1" lang="en-US" altLang="ja-JP"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
            </a:r>
            <a:br>
              <a:rPr kumimoji="1" lang="en-US" altLang="ja-JP"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地元事</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業者の関与支援</a:t>
            </a: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・交流人口増加に繋がる情報発信支援</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・外部からの人材呼び込みと創業</a:t>
            </a:r>
            <a:r>
              <a:rPr kumimoji="1" lang="ja-JP" altLang="en-US"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支援</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p:cNvSpPr/>
          <p:nvPr/>
        </p:nvSpPr>
        <p:spPr>
          <a:xfrm>
            <a:off x="249133" y="5589240"/>
            <a:ext cx="4728441" cy="1077218"/>
          </a:xfrm>
          <a:prstGeom prst="rect">
            <a:avLst/>
          </a:prstGeom>
        </p:spPr>
        <p:txBody>
          <a:bodyPr wrap="square">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個別訪問を通じた経営・技術支援</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・農地集約や大規模化の加速化支援</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・風評被害対策及び販路開拓支援</a:t>
            </a:r>
          </a:p>
          <a:p>
            <a:pPr marL="176213" marR="0" lvl="0" indent="-176213"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effectLst/>
                <a:uLnTx/>
                <a:uFillTx/>
                <a:latin typeface="游ゴシック" panose="020B0400000000000000" pitchFamily="50" charset="-128"/>
                <a:ea typeface="游ゴシック" panose="020B0400000000000000" pitchFamily="50" charset="-128"/>
                <a:cs typeface="+mn-cs"/>
              </a:rPr>
              <a:t>・地域状況に応じた耕畜連携などの支援</a:t>
            </a:r>
            <a:endParaRPr kumimoji="1" lang="ja-JP" altLang="en-US" sz="16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p:cNvSpPr txBox="1"/>
          <p:nvPr/>
        </p:nvSpPr>
        <p:spPr>
          <a:xfrm>
            <a:off x="272480" y="1572479"/>
            <a:ext cx="4622066" cy="1167451"/>
          </a:xfrm>
          <a:prstGeom prst="rect">
            <a:avLst/>
          </a:prstGeom>
          <a:noFill/>
          <a:ln w="57150" cmpd="thickThin">
            <a:solidFill>
              <a:schemeClr val="accent6">
                <a:lumMod val="40000"/>
                <a:lumOff val="60000"/>
              </a:schemeClr>
            </a:solidFill>
          </a:ln>
        </p:spPr>
        <p:txBody>
          <a:bodyPr wrap="square" rtlCol="0">
            <a:noAutofit/>
          </a:bodyPr>
          <a:lstStyle/>
          <a:p>
            <a:pPr lvl="0">
              <a:defRPr/>
            </a:pPr>
            <a:r>
              <a:rPr lang="ja-JP" altLang="en-US" sz="1800" dirty="0"/>
              <a:t>事業再開意向のある事業者</a:t>
            </a:r>
            <a:r>
              <a:rPr lang="ja-JP" altLang="en-US" sz="1800" dirty="0" smtClean="0"/>
              <a:t>が自立的</a:t>
            </a:r>
            <a:r>
              <a:rPr lang="ja-JP" altLang="en-US" sz="1800" dirty="0"/>
              <a:t>な経営を</a:t>
            </a:r>
            <a:r>
              <a:rPr lang="ja-JP" altLang="en-US" sz="1800" dirty="0" smtClean="0"/>
              <a:t>行うために支援を実施。</a:t>
            </a:r>
            <a:r>
              <a:rPr lang="ja-JP" altLang="en-US" sz="1800" dirty="0"/>
              <a:t>廃業する</a:t>
            </a:r>
            <a:r>
              <a:rPr lang="ja-JP" altLang="en-US" sz="1800" dirty="0" smtClean="0"/>
              <a:t>事業者やまち</a:t>
            </a:r>
            <a:r>
              <a:rPr lang="ja-JP" altLang="en-US" sz="1800" dirty="0"/>
              <a:t>機能の回復に資する震災後</a:t>
            </a:r>
            <a:r>
              <a:rPr lang="ja-JP" altLang="en-US" sz="1800" dirty="0" smtClean="0"/>
              <a:t>創業者に対する支援も行う。</a:t>
            </a:r>
            <a:endParaRPr lang="ja-JP" altLang="en-US" sz="1800" dirty="0"/>
          </a:p>
        </p:txBody>
      </p:sp>
      <p:sp>
        <p:nvSpPr>
          <p:cNvPr id="29" name="テキスト ボックス 28"/>
          <p:cNvSpPr txBox="1"/>
          <p:nvPr/>
        </p:nvSpPr>
        <p:spPr>
          <a:xfrm>
            <a:off x="5116083" y="1628506"/>
            <a:ext cx="4536000" cy="923330"/>
          </a:xfrm>
          <a:prstGeom prst="rect">
            <a:avLst/>
          </a:prstGeom>
          <a:noFill/>
          <a:ln w="57150" cmpd="thickThin">
            <a:solidFill>
              <a:schemeClr val="accent1"/>
            </a:solidFill>
          </a:ln>
        </p:spPr>
        <p:txBody>
          <a:bodyPr wrap="square" rtlCol="0">
            <a:spAutoFit/>
          </a:bodyPr>
          <a:lstStyle/>
          <a:p>
            <a:pPr>
              <a:defRPr/>
            </a:pPr>
            <a:r>
              <a:rPr lang="ja-JP" altLang="en-US" sz="1800" dirty="0"/>
              <a:t>被災事業者が帰還し事業再開しやすい環境を整備するため</a:t>
            </a:r>
            <a:r>
              <a:rPr lang="ja-JP" altLang="en-US" sz="1800" dirty="0" smtClean="0"/>
              <a:t>、まちづくり</a:t>
            </a:r>
            <a:r>
              <a:rPr lang="ja-JP" altLang="en-US" sz="1800" dirty="0"/>
              <a:t>専門家等に</a:t>
            </a:r>
            <a:r>
              <a:rPr lang="ja-JP" altLang="en-US" sz="1800" dirty="0" smtClean="0"/>
              <a:t>より自治体のまちづくりを面的に支援している。</a:t>
            </a:r>
            <a:endParaRPr lang="ja-JP" altLang="en-US" sz="1800" dirty="0"/>
          </a:p>
        </p:txBody>
      </p:sp>
      <p:sp>
        <p:nvSpPr>
          <p:cNvPr id="36" name="テキスト ボックス 35"/>
          <p:cNvSpPr txBox="1"/>
          <p:nvPr/>
        </p:nvSpPr>
        <p:spPr>
          <a:xfrm>
            <a:off x="336099" y="4615071"/>
            <a:ext cx="4535101" cy="864000"/>
          </a:xfrm>
          <a:prstGeom prst="rect">
            <a:avLst/>
          </a:prstGeom>
          <a:noFill/>
          <a:ln w="57150" cmpd="thickThin">
            <a:solidFill>
              <a:schemeClr val="accent3">
                <a:lumMod val="60000"/>
                <a:lumOff val="40000"/>
              </a:schemeClr>
            </a:solidFill>
          </a:ln>
        </p:spPr>
        <p:txBody>
          <a:bodyPr wrap="square" tIns="36000" bIns="36000" rtlCol="0">
            <a:no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effectLst/>
                <a:uLnTx/>
                <a:uFillTx/>
                <a:latin typeface="Calibri"/>
                <a:ea typeface="ＭＳ Ｐゴシック" panose="020B0600070205080204" pitchFamily="50" charset="-128"/>
                <a:cs typeface="+mn-cs"/>
              </a:rPr>
              <a:t>営農再開意向のある農業者が、継続的に農業を行っていくために支援を実施。あわせて風評被害の払拭を目指す。</a:t>
            </a:r>
            <a:endParaRPr kumimoji="1" lang="ja-JP" altLang="en-US" sz="18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sp>
        <p:nvSpPr>
          <p:cNvPr id="37" name="テキスト ボックス 36"/>
          <p:cNvSpPr txBox="1"/>
          <p:nvPr/>
        </p:nvSpPr>
        <p:spPr>
          <a:xfrm>
            <a:off x="5116083" y="4629624"/>
            <a:ext cx="4536000" cy="864000"/>
          </a:xfrm>
          <a:prstGeom prst="rect">
            <a:avLst/>
          </a:prstGeom>
          <a:noFill/>
          <a:ln w="57150" cmpd="thickThin">
            <a:solidFill>
              <a:schemeClr val="accent5"/>
            </a:solidFill>
          </a:ln>
        </p:spPr>
        <p:txBody>
          <a:bodyPr wrap="square" tIns="36000" rIns="72000" bIns="36000" rtlCol="0">
            <a:no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effectLst/>
                <a:uLnTx/>
                <a:uFillTx/>
                <a:latin typeface="Calibri"/>
                <a:ea typeface="ＭＳ Ｐゴシック" panose="020B0600070205080204" pitchFamily="50" charset="-128"/>
                <a:cs typeface="+mn-cs"/>
              </a:rPr>
              <a:t>人</a:t>
            </a:r>
            <a:r>
              <a:rPr kumimoji="1" lang="ja-JP" altLang="en-US" sz="1800" b="0" i="0" u="none" strike="noStrike" kern="1200" cap="none" spc="0" normalizeH="0" baseline="0" noProof="0" dirty="0">
                <a:ln>
                  <a:noFill/>
                </a:ln>
                <a:effectLst/>
                <a:uLnTx/>
                <a:uFillTx/>
                <a:latin typeface="Calibri"/>
                <a:ea typeface="ＭＳ Ｐゴシック" panose="020B0600070205080204" pitchFamily="50" charset="-128"/>
                <a:cs typeface="+mn-cs"/>
              </a:rPr>
              <a:t>口</a:t>
            </a:r>
            <a:r>
              <a:rPr kumimoji="1" lang="ja-JP" altLang="en-US" sz="1800" b="0" i="0" u="none" strike="noStrike" kern="1200" cap="none" spc="0" normalizeH="0" baseline="0" noProof="0" dirty="0" smtClean="0">
                <a:ln>
                  <a:noFill/>
                </a:ln>
                <a:effectLst/>
                <a:uLnTx/>
                <a:uFillTx/>
                <a:latin typeface="Calibri"/>
                <a:ea typeface="ＭＳ Ｐゴシック" panose="020B0600070205080204" pitchFamily="50" charset="-128"/>
                <a:cs typeface="+mn-cs"/>
              </a:rPr>
              <a:t>が減少していることから、域外から人・資本などを呼び込んで、地域経済に新たな波及効果をもたらすこと</a:t>
            </a:r>
            <a:r>
              <a:rPr lang="ja-JP" altLang="en-US" sz="1800" dirty="0" smtClean="0">
                <a:latin typeface="Calibri"/>
                <a:ea typeface="ＭＳ Ｐゴシック" panose="020B0600070205080204" pitchFamily="50" charset="-128"/>
              </a:rPr>
              <a:t>を目指す</a:t>
            </a:r>
            <a:r>
              <a:rPr kumimoji="1" lang="ja-JP" altLang="en-US" sz="1800" b="0" i="0" u="none" strike="noStrike" kern="1200" cap="none" spc="0" normalizeH="0" baseline="0" noProof="0" dirty="0" err="1" smtClean="0">
                <a:ln>
                  <a:noFill/>
                </a:ln>
                <a:effectLst/>
                <a:uLnTx/>
                <a:uFillTx/>
                <a:latin typeface="Calibri"/>
                <a:ea typeface="ＭＳ Ｐゴシック" panose="020B0600070205080204" pitchFamily="50" charset="-128"/>
                <a:cs typeface="+mn-cs"/>
              </a:rPr>
              <a:t>。</a:t>
            </a:r>
            <a:endParaRPr kumimoji="1" lang="ja-JP" altLang="en-US" sz="18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a:xfrm>
            <a:off x="7610152" y="6594450"/>
            <a:ext cx="2311400" cy="218926"/>
          </a:xfrm>
        </p:spPr>
        <p:txBody>
          <a:bodyPr/>
          <a:lstStyle/>
          <a:p>
            <a:fld id="{8EA630E9-1B0A-4B1D-BA36-D058A3B76EFC}" type="slidenum">
              <a:rPr lang="ja-JP" altLang="en-US" smtClean="0">
                <a:solidFill>
                  <a:prstClr val="black">
                    <a:tint val="75000"/>
                  </a:prstClr>
                </a:solidFill>
              </a:rPr>
              <a:pPr/>
              <a:t>3</a:t>
            </a:fld>
            <a:endParaRPr lang="ja-JP" altLang="en-US" dirty="0">
              <a:solidFill>
                <a:prstClr val="black">
                  <a:tint val="75000"/>
                </a:prstClr>
              </a:solidFill>
            </a:endParaRPr>
          </a:p>
        </p:txBody>
      </p:sp>
      <p:sp>
        <p:nvSpPr>
          <p:cNvPr id="18" name="正方形/長方形 17"/>
          <p:cNvSpPr/>
          <p:nvPr/>
        </p:nvSpPr>
        <p:spPr>
          <a:xfrm>
            <a:off x="627956" y="824234"/>
            <a:ext cx="3950004" cy="687494"/>
          </a:xfrm>
          <a:prstGeom prst="rect">
            <a:avLst/>
          </a:prstGeom>
        </p:spPr>
        <p:style>
          <a:lnRef idx="1">
            <a:schemeClr val="accent6"/>
          </a:lnRef>
          <a:fillRef idx="2">
            <a:schemeClr val="accent6"/>
          </a:fillRef>
          <a:effectRef idx="1">
            <a:schemeClr val="accent6"/>
          </a:effectRef>
          <a:fontRef idx="minor">
            <a:schemeClr val="dk1"/>
          </a:fontRef>
        </p:style>
        <p:txBody>
          <a:bodyPr wrap="square" anchor="ctr" anchorCtr="0">
            <a:no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ＭＳ Ｐゴシック" panose="020B0600070205080204" pitchFamily="50" charset="-128"/>
              </a:rPr>
              <a:t>事業・なりわいの再生支援</a:t>
            </a:r>
            <a:endParaRPr kumimoji="1" lang="ja-JP"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ＭＳ Ｐゴシック" panose="020B0600070205080204" pitchFamily="50" charset="-128"/>
            </a:endParaRPr>
          </a:p>
        </p:txBody>
      </p:sp>
      <p:sp>
        <p:nvSpPr>
          <p:cNvPr id="20" name="正方形/長方形 19"/>
          <p:cNvSpPr/>
          <p:nvPr/>
        </p:nvSpPr>
        <p:spPr>
          <a:xfrm>
            <a:off x="5337823" y="782825"/>
            <a:ext cx="4061128" cy="687494"/>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chorCtr="0">
            <a:no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ＭＳ Ｐゴシック" panose="020B0600070205080204" pitchFamily="50" charset="-128"/>
              </a:rPr>
              <a:t>まちづくり支援</a:t>
            </a:r>
            <a:endParaRPr kumimoji="1" lang="ja-JP"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ＭＳ Ｐゴシック" panose="020B0600070205080204" pitchFamily="50" charset="-128"/>
            </a:endParaRPr>
          </a:p>
        </p:txBody>
      </p:sp>
    </p:spTree>
    <p:extLst>
      <p:ext uri="{BB962C8B-B14F-4D97-AF65-F5344CB8AC3E}">
        <p14:creationId xmlns:p14="http://schemas.microsoft.com/office/powerpoint/2010/main" val="38982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5848889" y="3923585"/>
            <a:ext cx="3731234" cy="646331"/>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１．実験圃場の取組</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南相馬市の</a:t>
            </a:r>
            <a:r>
              <a:rPr lang="ja-JP" altLang="en-US" sz="1200" dirty="0" smtClean="0">
                <a:latin typeface="HG丸ｺﾞｼｯｸM-PRO" panose="020F0600000000000000" pitchFamily="50" charset="-128"/>
                <a:ea typeface="HG丸ｺﾞｼｯｸM-PRO" panose="020F0600000000000000" pitchFamily="50" charset="-128"/>
              </a:rPr>
              <a:t>農業者が</a:t>
            </a:r>
            <a:r>
              <a:rPr lang="ja-JP" altLang="en-US" sz="1200" dirty="0">
                <a:latin typeface="HG丸ｺﾞｼｯｸM-PRO" panose="020F0600000000000000" pitchFamily="50" charset="-128"/>
                <a:ea typeface="HG丸ｺﾞｼｯｸM-PRO" panose="020F0600000000000000" pitchFamily="50" charset="-128"/>
              </a:rPr>
              <a:t>、水稲</a:t>
            </a:r>
            <a:r>
              <a:rPr lang="ja-JP" altLang="en-US" sz="1200" dirty="0" smtClean="0">
                <a:latin typeface="HG丸ｺﾞｼｯｸM-PRO" panose="020F0600000000000000" pitchFamily="50" charset="-128"/>
                <a:ea typeface="HG丸ｺﾞｼｯｸM-PRO" panose="020F0600000000000000" pitchFamily="50" charset="-128"/>
              </a:rPr>
              <a:t>・かぼちゃ</a:t>
            </a:r>
            <a:r>
              <a:rPr lang="ja-JP" altLang="en-US" sz="1200" dirty="0">
                <a:latin typeface="HG丸ｺﾞｼｯｸM-PRO" panose="020F0600000000000000" pitchFamily="50" charset="-128"/>
                <a:ea typeface="HG丸ｺﾞｼｯｸM-PRO" panose="020F0600000000000000" pitchFamily="50" charset="-128"/>
              </a:rPr>
              <a:t>で試験的に自然栽培を開始</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4" name="テキスト ボックス 36"/>
          <p:cNvSpPr txBox="1"/>
          <p:nvPr/>
        </p:nvSpPr>
        <p:spPr>
          <a:xfrm>
            <a:off x="183825" y="2040138"/>
            <a:ext cx="3198493"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5561" indent="-155561">
              <a:lnSpc>
                <a:spcPts val="1619"/>
              </a:lnSpc>
              <a:spcAft>
                <a:spcPts val="852"/>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米のブランド化・自然栽培に取組み、若者の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呼び込みも積極的に推進することで、限界集落から脱却した神子原地区を視察　　　　　　　　　　　　　　　　　　　　　　　　　　　　　　　　　　　　</a:t>
            </a:r>
          </a:p>
        </p:txBody>
      </p:sp>
      <p:sp>
        <p:nvSpPr>
          <p:cNvPr id="29" name="正方形/長方形 28"/>
          <p:cNvSpPr/>
          <p:nvPr/>
        </p:nvSpPr>
        <p:spPr>
          <a:xfrm>
            <a:off x="5831526" y="3868318"/>
            <a:ext cx="3650051" cy="2903167"/>
          </a:xfrm>
          <a:prstGeom prst="rect">
            <a:avLst/>
          </a:prstGeom>
          <a:no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535" dirty="0"/>
              <a:t>を</a:t>
            </a:r>
          </a:p>
        </p:txBody>
      </p:sp>
      <p:sp>
        <p:nvSpPr>
          <p:cNvPr id="30" name="テキスト ボックス 29"/>
          <p:cNvSpPr txBox="1"/>
          <p:nvPr/>
        </p:nvSpPr>
        <p:spPr>
          <a:xfrm>
            <a:off x="5822210" y="6252814"/>
            <a:ext cx="3595643" cy="461665"/>
          </a:xfrm>
          <a:prstGeom prst="rect">
            <a:avLst/>
          </a:prstGeom>
          <a:noFill/>
        </p:spPr>
        <p:txBody>
          <a:bodyPr wrap="square" rtlCol="0">
            <a:spAutoFit/>
          </a:bodyPr>
          <a:lstStyle/>
          <a:p>
            <a:pPr marL="174625" indent="-174625"/>
            <a:r>
              <a:rPr lang="ja-JP" altLang="en-US" sz="1200" dirty="0">
                <a:latin typeface="HG丸ｺﾞｼｯｸM-PRO" panose="020F0600000000000000" pitchFamily="50" charset="-128"/>
                <a:ea typeface="HG丸ｺﾞｼｯｸM-PRO" panose="020F0600000000000000" pitchFamily="50" charset="-128"/>
              </a:rPr>
              <a:t>２．その他自然栽培の先進地視察や先駆者を招聘した技術指導・講演も実施予定</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394422" y="4142119"/>
            <a:ext cx="2162428" cy="276999"/>
          </a:xfrm>
          <a:prstGeom prst="rect">
            <a:avLst/>
          </a:prstGeom>
          <a:noFill/>
        </p:spPr>
        <p:txBody>
          <a:bodyPr wrap="square" rtlCol="0">
            <a:spAutoFit/>
          </a:bodyPr>
          <a:lstStyle/>
          <a:p>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青森県弘前市</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H29.12</a:t>
            </a:r>
            <a:r>
              <a:rPr lang="ja-JP" altLang="en-US" sz="1200" dirty="0">
                <a:latin typeface="HG丸ｺﾞｼｯｸM-PRO" panose="020F0600000000000000" pitchFamily="50" charset="-128"/>
                <a:ea typeface="HG丸ｺﾞｼｯｸM-PRO" panose="020F0600000000000000" pitchFamily="50" charset="-128"/>
              </a:rPr>
              <a:t>）</a:t>
            </a:r>
          </a:p>
        </p:txBody>
      </p:sp>
      <p:sp>
        <p:nvSpPr>
          <p:cNvPr id="33" name="テキスト ボックス 32"/>
          <p:cNvSpPr txBox="1"/>
          <p:nvPr/>
        </p:nvSpPr>
        <p:spPr>
          <a:xfrm>
            <a:off x="3355503" y="4147568"/>
            <a:ext cx="2049181" cy="276999"/>
          </a:xfrm>
          <a:prstGeom prst="rect">
            <a:avLst/>
          </a:prstGeom>
          <a:noFill/>
        </p:spPr>
        <p:txBody>
          <a:bodyPr wrap="square" rtlCol="0">
            <a:spAutoFit/>
          </a:bodyPr>
          <a:lstStyle/>
          <a:p>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熊本県水俣市</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H30.2</a:t>
            </a:r>
            <a:r>
              <a:rPr lang="ja-JP" altLang="en-US" sz="1200" dirty="0">
                <a:latin typeface="HG丸ｺﾞｼｯｸM-PRO" panose="020F0600000000000000" pitchFamily="50" charset="-128"/>
                <a:ea typeface="HG丸ｺﾞｼｯｸM-PRO" panose="020F0600000000000000" pitchFamily="50" charset="-128"/>
              </a:rPr>
              <a:t>）</a:t>
            </a:r>
          </a:p>
        </p:txBody>
      </p:sp>
      <p:sp>
        <p:nvSpPr>
          <p:cNvPr id="36" name="テキスト ボックス 36"/>
          <p:cNvSpPr txBox="1"/>
          <p:nvPr/>
        </p:nvSpPr>
        <p:spPr>
          <a:xfrm>
            <a:off x="235510" y="4404332"/>
            <a:ext cx="3288740"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5561" indent="-155561">
              <a:lnSpc>
                <a:spcPts val="1619"/>
              </a:lnSpc>
              <a:spcAft>
                <a:spcPts val="852"/>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自然栽培の「奇跡のりんご」で有名な木村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秋則氏や弘前大学杉山修一教授から福島　　</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支援を取り付け　　　　　　　　　　　　　　　　　　　　　　　　　　　　　　　　　　　　　　</a:t>
            </a:r>
          </a:p>
        </p:txBody>
      </p:sp>
      <p:sp>
        <p:nvSpPr>
          <p:cNvPr id="37" name="テキスト ボックス 36"/>
          <p:cNvSpPr txBox="1"/>
          <p:nvPr/>
        </p:nvSpPr>
        <p:spPr>
          <a:xfrm>
            <a:off x="3355502" y="4406184"/>
            <a:ext cx="2274400"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619"/>
              </a:lnSpc>
              <a:spcAft>
                <a:spcPts val="852"/>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水俣病の反省から自然栽培に積極的に取り組み、紅茶が世界的に高く評価されている水俣市を視察　　　　　　　　　　　　　　　　　　　　　　　　　　　　　　　　　　　　　　</a:t>
            </a:r>
          </a:p>
        </p:txBody>
      </p:sp>
      <p:sp>
        <p:nvSpPr>
          <p:cNvPr id="42" name="テキスト ボックス 41"/>
          <p:cNvSpPr txBox="1"/>
          <p:nvPr/>
        </p:nvSpPr>
        <p:spPr>
          <a:xfrm>
            <a:off x="6463219" y="5685010"/>
            <a:ext cx="1842168" cy="261610"/>
          </a:xfrm>
          <a:prstGeom prst="rect">
            <a:avLst/>
          </a:prstGeom>
          <a:noFill/>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水稲：１０ａ</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8003168" y="5695087"/>
            <a:ext cx="1728509" cy="261610"/>
          </a:xfrm>
          <a:prstGeom prst="rect">
            <a:avLst/>
          </a:prstGeom>
          <a:noFill/>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かぼちゃ：７ａ</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44" name="タイトル 1"/>
          <p:cNvSpPr txBox="1">
            <a:spLocks/>
          </p:cNvSpPr>
          <p:nvPr/>
        </p:nvSpPr>
        <p:spPr>
          <a:xfrm>
            <a:off x="128464" y="67930"/>
            <a:ext cx="9603213" cy="365067"/>
          </a:xfrm>
          <a:prstGeom prst="rect">
            <a:avLst/>
          </a:prstGeom>
          <a:solidFill>
            <a:srgbClr val="CCFFFF"/>
          </a:solidFill>
          <a:ln w="28575">
            <a:solidFill>
              <a:srgbClr val="00B0F0"/>
            </a:solidFill>
          </a:ln>
        </p:spPr>
        <p:txBody>
          <a:bodyPr lIns="78912" tIns="39456" rIns="78912" bIns="3945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045" b="1"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自然栽培の担い手発掘に向けた取組み</a:t>
            </a:r>
            <a:endParaRPr lang="en-US" altLang="ja-JP" sz="2045" b="1"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4771" y="4739527"/>
            <a:ext cx="1597831" cy="980342"/>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6590" y="4750931"/>
            <a:ext cx="1577997" cy="968938"/>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5174" y="5207751"/>
            <a:ext cx="2039257" cy="1563735"/>
          </a:xfrm>
          <a:prstGeom prst="rect">
            <a:avLst/>
          </a:prstGeom>
        </p:spPr>
      </p:pic>
      <p:sp>
        <p:nvSpPr>
          <p:cNvPr id="7" name="テキスト ボックス 6"/>
          <p:cNvSpPr txBox="1"/>
          <p:nvPr/>
        </p:nvSpPr>
        <p:spPr>
          <a:xfrm>
            <a:off x="56456" y="476672"/>
            <a:ext cx="9721080" cy="646331"/>
          </a:xfrm>
          <a:prstGeom prst="rect">
            <a:avLst/>
          </a:prstGeom>
          <a:noFill/>
          <a:ln>
            <a:solidFill>
              <a:schemeClr val="tx1">
                <a:lumMod val="75000"/>
                <a:lumOff val="25000"/>
              </a:schemeClr>
            </a:solidFill>
          </a:ln>
        </p:spPr>
        <p:txBody>
          <a:bodyPr wrap="square" rtlCol="0">
            <a:spAutoFit/>
          </a:bodyPr>
          <a:lstStyle/>
          <a:p>
            <a:pPr marL="285750" indent="-285750">
              <a:buFont typeface="Meiryo UI" panose="020B0604030504040204" pitchFamily="50" charset="-128"/>
              <a:buChar char="○"/>
            </a:pPr>
            <a:r>
              <a:rPr lang="ja-JP" altLang="en-US" sz="1800" dirty="0">
                <a:latin typeface="Meiryo UI" panose="020B0604030504040204" pitchFamily="50" charset="-128"/>
                <a:ea typeface="Meiryo UI" panose="020B0604030504040204" pitchFamily="50" charset="-128"/>
              </a:rPr>
              <a:t>農作物や土壌そのものに内在する力を最大限に活用して、無農薬・無施肥で取り組む自然栽培を相双地域で普及していこうという動き</a:t>
            </a:r>
            <a:r>
              <a:rPr lang="ja-JP" altLang="en-US" sz="1800" dirty="0" smtClean="0">
                <a:latin typeface="Meiryo UI" panose="020B0604030504040204" pitchFamily="50" charset="-128"/>
                <a:ea typeface="Meiryo UI" panose="020B0604030504040204" pitchFamily="50" charset="-128"/>
              </a:rPr>
              <a:t>が平成</a:t>
            </a:r>
            <a:r>
              <a:rPr lang="en-US" altLang="ja-JP" sz="1800" dirty="0">
                <a:latin typeface="Meiryo UI" panose="020B0604030504040204" pitchFamily="50" charset="-128"/>
                <a:ea typeface="Meiryo UI" panose="020B0604030504040204" pitchFamily="50" charset="-128"/>
              </a:rPr>
              <a:t>29</a:t>
            </a:r>
            <a:r>
              <a:rPr lang="ja-JP" altLang="en-US" sz="1800" dirty="0" smtClean="0">
                <a:latin typeface="Meiryo UI" panose="020B0604030504040204" pitchFamily="50" charset="-128"/>
                <a:ea typeface="Meiryo UI" panose="020B0604030504040204" pitchFamily="50" charset="-128"/>
              </a:rPr>
              <a:t>年度</a:t>
            </a:r>
            <a:r>
              <a:rPr lang="ja-JP" altLang="en-US" sz="1800" dirty="0">
                <a:latin typeface="Meiryo UI" panose="020B0604030504040204" pitchFamily="50" charset="-128"/>
                <a:ea typeface="Meiryo UI" panose="020B0604030504040204" pitchFamily="50" charset="-128"/>
              </a:rPr>
              <a:t>から始まっており、官民合同チームも積極的に</a:t>
            </a:r>
            <a:r>
              <a:rPr lang="ja-JP" altLang="en-US" sz="1800" dirty="0" smtClean="0">
                <a:latin typeface="Meiryo UI" panose="020B0604030504040204" pitchFamily="50" charset="-128"/>
                <a:ea typeface="Meiryo UI" panose="020B0604030504040204" pitchFamily="50" charset="-128"/>
              </a:rPr>
              <a:t>支援。</a:t>
            </a:r>
            <a:endParaRPr lang="ja-JP" altLang="en-US" sz="1800" dirty="0">
              <a:latin typeface="Meiryo UI" panose="020B0604030504040204" pitchFamily="50" charset="-128"/>
              <a:ea typeface="Meiryo UI" panose="020B0604030504040204" pitchFamily="50" charset="-128"/>
            </a:endParaRPr>
          </a:p>
        </p:txBody>
      </p:sp>
      <p:sp>
        <p:nvSpPr>
          <p:cNvPr id="39" name="テキスト ボックス 36"/>
          <p:cNvSpPr txBox="1"/>
          <p:nvPr/>
        </p:nvSpPr>
        <p:spPr>
          <a:xfrm>
            <a:off x="408739" y="1265229"/>
            <a:ext cx="2810229" cy="502702"/>
          </a:xfrm>
          <a:prstGeom prst="rect">
            <a:avLst/>
          </a:prstGeom>
          <a:solidFill>
            <a:schemeClr val="bg1">
              <a:lumMod val="75000"/>
            </a:schemeClr>
          </a:solidFill>
          <a:ln>
            <a:solidFill>
              <a:srgbClr val="0070C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5561" indent="-155561" algn="ctr">
              <a:lnSpc>
                <a:spcPts val="1619"/>
              </a:lnSpc>
              <a:spcAft>
                <a:spcPts val="852"/>
              </a:spcAft>
            </a:pPr>
            <a:r>
              <a:rPr lang="ja-JP" altLang="en-US" sz="1363" dirty="0">
                <a:latin typeface="Meiryo UI" panose="020B0604030504040204" pitchFamily="50" charset="-128"/>
                <a:ea typeface="Meiryo UI" panose="020B0604030504040204" pitchFamily="50" charset="-128"/>
                <a:cs typeface="Meiryo UI" panose="020B0604030504040204" pitchFamily="50" charset="-128"/>
              </a:rPr>
              <a:t>官民合同チームによる自然栽培</a:t>
            </a:r>
            <a:r>
              <a:rPr lang="en-US" altLang="ja-JP" sz="1363" dirty="0">
                <a:latin typeface="Meiryo UI" panose="020B0604030504040204" pitchFamily="50" charset="-128"/>
                <a:ea typeface="Meiryo UI" panose="020B0604030504040204" pitchFamily="50" charset="-128"/>
                <a:cs typeface="Meiryo UI" panose="020B0604030504040204" pitchFamily="50" charset="-128"/>
              </a:rPr>
              <a:t/>
            </a:r>
            <a:br>
              <a:rPr lang="en-US" altLang="ja-JP" sz="1363" dirty="0">
                <a:latin typeface="Meiryo UI" panose="020B0604030504040204" pitchFamily="50" charset="-128"/>
                <a:ea typeface="Meiryo UI" panose="020B0604030504040204" pitchFamily="50" charset="-128"/>
                <a:cs typeface="Meiryo UI" panose="020B0604030504040204" pitchFamily="50" charset="-128"/>
              </a:rPr>
            </a:br>
            <a:r>
              <a:rPr lang="ja-JP" altLang="en-US" sz="1363" dirty="0">
                <a:latin typeface="Meiryo UI" panose="020B0604030504040204" pitchFamily="50" charset="-128"/>
                <a:ea typeface="Meiryo UI" panose="020B0604030504040204" pitchFamily="50" charset="-128"/>
                <a:cs typeface="Meiryo UI" panose="020B0604030504040204" pitchFamily="50" charset="-128"/>
              </a:rPr>
              <a:t>ネットワーク拡大支援　　　　　　　　　　　　　　　　　　　　　　　　　　　　　　　　　　　　　　</a:t>
            </a:r>
          </a:p>
        </p:txBody>
      </p:sp>
      <p:sp>
        <p:nvSpPr>
          <p:cNvPr id="48" name="テキスト ボックス 47"/>
          <p:cNvSpPr txBox="1"/>
          <p:nvPr/>
        </p:nvSpPr>
        <p:spPr>
          <a:xfrm>
            <a:off x="359358" y="1817581"/>
            <a:ext cx="2233994" cy="276999"/>
          </a:xfrm>
          <a:prstGeom prst="rect">
            <a:avLst/>
          </a:prstGeom>
          <a:noFill/>
        </p:spPr>
        <p:txBody>
          <a:bodyPr wrap="square" rtlCol="0">
            <a:spAutoFit/>
          </a:bodyPr>
          <a:lstStyle/>
          <a:p>
            <a:r>
              <a:rPr lang="ja-JP" altLang="en-US" sz="12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石川県羽咋市</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H29.7</a:t>
            </a:r>
            <a:r>
              <a:rPr lang="ja-JP" altLang="en-US" sz="1200" dirty="0">
                <a:latin typeface="HG丸ｺﾞｼｯｸM-PRO" panose="020F0600000000000000" pitchFamily="50" charset="-128"/>
                <a:ea typeface="HG丸ｺﾞｼｯｸM-PRO" panose="020F0600000000000000" pitchFamily="50" charset="-128"/>
              </a:rPr>
              <a:t>）</a:t>
            </a:r>
          </a:p>
        </p:txBody>
      </p:sp>
      <p:sp>
        <p:nvSpPr>
          <p:cNvPr id="49" name="テキスト ボックス 48"/>
          <p:cNvSpPr txBox="1"/>
          <p:nvPr/>
        </p:nvSpPr>
        <p:spPr>
          <a:xfrm>
            <a:off x="3266105" y="1339797"/>
            <a:ext cx="2371969" cy="307777"/>
          </a:xfrm>
          <a:prstGeom prst="rect">
            <a:avLst/>
          </a:prstGeom>
          <a:noFill/>
        </p:spPr>
        <p:txBody>
          <a:bodyPr wrap="square" rtlCol="0">
            <a:spAutoFit/>
          </a:bodyPr>
          <a:lstStyle/>
          <a:p>
            <a:pPr algn="ctr"/>
            <a:r>
              <a:rPr lang="ja-JP" altLang="en-US" sz="14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相双自然栽培懇談会</a:t>
            </a:r>
            <a:endParaRPr lang="en-US" altLang="ja-JP" sz="14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50" name="テキスト ボックス 36"/>
          <p:cNvSpPr txBox="1"/>
          <p:nvPr/>
        </p:nvSpPr>
        <p:spPr>
          <a:xfrm>
            <a:off x="3446522" y="1779144"/>
            <a:ext cx="1980845" cy="193899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619"/>
              </a:lnSpc>
              <a:spcAft>
                <a:spcPts val="852"/>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自然栽培の素晴らしさ・可能性への認知を拡げ、担い手である</a:t>
            </a:r>
            <a:r>
              <a:rPr lang="ja-JP" altLang="en-US" sz="12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を支援するために、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仕入れ・流通を担う</a:t>
            </a:r>
            <a:r>
              <a:rPr lang="ja-JP" altLang="en-US" sz="12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レストランなど消費者へ料理を提供する</a:t>
            </a:r>
            <a:r>
              <a:rPr lang="ja-JP" altLang="en-US" sz="12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を結び付けたネットワークの構築に向けて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月発足（補助金などを活用し事業展開）　　　　　　　　　　　　　　　　　　　　　　　　　　　　　　　　　　　　　　</a:t>
            </a:r>
          </a:p>
        </p:txBody>
      </p:sp>
      <p:sp>
        <p:nvSpPr>
          <p:cNvPr id="51" name="角丸四角形 50"/>
          <p:cNvSpPr/>
          <p:nvPr/>
        </p:nvSpPr>
        <p:spPr>
          <a:xfrm>
            <a:off x="3399682" y="1235532"/>
            <a:ext cx="2074749" cy="2688053"/>
          </a:xfrm>
          <a:prstGeom prst="roundRect">
            <a:avLst>
              <a:gd name="adj" fmla="val 5149"/>
            </a:avLst>
          </a:prstGeom>
          <a:noFill/>
          <a:ln w="381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pic>
        <p:nvPicPr>
          <p:cNvPr id="52" name="図 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0304" y="1822378"/>
            <a:ext cx="1424398" cy="1259025"/>
          </a:xfrm>
          <a:prstGeom prst="rect">
            <a:avLst/>
          </a:prstGeom>
        </p:spPr>
      </p:pic>
      <p:sp>
        <p:nvSpPr>
          <p:cNvPr id="54" name="正方形/長方形 53"/>
          <p:cNvSpPr/>
          <p:nvPr/>
        </p:nvSpPr>
        <p:spPr>
          <a:xfrm>
            <a:off x="5822209" y="1705527"/>
            <a:ext cx="3680717" cy="1521536"/>
          </a:xfrm>
          <a:prstGeom prst="rect">
            <a:avLst/>
          </a:prstGeom>
          <a:no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535" dirty="0"/>
              <a:t>を</a:t>
            </a:r>
          </a:p>
        </p:txBody>
      </p:sp>
      <p:sp>
        <p:nvSpPr>
          <p:cNvPr id="55" name="テキスト ボックス 36"/>
          <p:cNvSpPr txBox="1"/>
          <p:nvPr/>
        </p:nvSpPr>
        <p:spPr>
          <a:xfrm>
            <a:off x="5831526" y="1891734"/>
            <a:ext cx="2237913" cy="11182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619"/>
              </a:lnSpc>
              <a:spcAft>
                <a:spcPts val="852"/>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羽咋市から元「スーパー公務員」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で有名な高野氏を招聘し、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名の参加者が自然栽培の魅力に触れ、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NHK</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ニュースや地元紙でも取り上げられた　　　</a:t>
            </a:r>
            <a:r>
              <a:rPr lang="ja-JP" altLang="en-US" sz="1363"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6" name="テキスト ボックス 36"/>
          <p:cNvSpPr txBox="1"/>
          <p:nvPr/>
        </p:nvSpPr>
        <p:spPr>
          <a:xfrm>
            <a:off x="5801718" y="1383197"/>
            <a:ext cx="3715723" cy="297517"/>
          </a:xfrm>
          <a:prstGeom prst="rect">
            <a:avLst/>
          </a:prstGeom>
          <a:solidFill>
            <a:srgbClr val="002060"/>
          </a:solidFill>
          <a:ln>
            <a:solidFill>
              <a:srgbClr val="0070C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5561" indent="-155561" algn="ctr">
              <a:lnSpc>
                <a:spcPts val="1619"/>
              </a:lnSpc>
              <a:spcAft>
                <a:spcPts val="852"/>
              </a:spcAft>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自然栽培フォーラムの開催（Ｈ</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 name="二等辺三角形 9"/>
          <p:cNvSpPr/>
          <p:nvPr/>
        </p:nvSpPr>
        <p:spPr>
          <a:xfrm rot="5400000">
            <a:off x="3092595" y="1386475"/>
            <a:ext cx="398278" cy="277283"/>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テキスト ボックス 36"/>
          <p:cNvSpPr txBox="1"/>
          <p:nvPr/>
        </p:nvSpPr>
        <p:spPr>
          <a:xfrm>
            <a:off x="5813532" y="3569379"/>
            <a:ext cx="3684009" cy="297517"/>
          </a:xfrm>
          <a:prstGeom prst="rect">
            <a:avLst/>
          </a:prstGeom>
          <a:solidFill>
            <a:srgbClr val="002060"/>
          </a:solidFill>
          <a:ln>
            <a:solidFill>
              <a:srgbClr val="0070C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5561" indent="-155561" algn="ctr">
              <a:lnSpc>
                <a:spcPts val="1619"/>
              </a:lnSpc>
              <a:spcAft>
                <a:spcPts val="852"/>
              </a:spcAf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の取組み　　　　　　　　　　　　　　　　　　　　　　　　　　　　　　　　　　　　　</a:t>
            </a:r>
          </a:p>
        </p:txBody>
      </p:sp>
      <p:cxnSp>
        <p:nvCxnSpPr>
          <p:cNvPr id="17" name="直線矢印コネクタ 16"/>
          <p:cNvCxnSpPr/>
          <p:nvPr/>
        </p:nvCxnSpPr>
        <p:spPr>
          <a:xfrm>
            <a:off x="5330190" y="1531955"/>
            <a:ext cx="462918" cy="1"/>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5733965" y="5968359"/>
            <a:ext cx="3705442" cy="261610"/>
          </a:xfrm>
          <a:prstGeom prst="rect">
            <a:avLst/>
          </a:prstGeom>
          <a:noFill/>
        </p:spPr>
        <p:txBody>
          <a:bodyPr wrap="square" rtlCol="0">
            <a:spAutoFit/>
          </a:bodyPr>
          <a:lstStyle/>
          <a:p>
            <a:r>
              <a:rPr lang="ja-JP" altLang="en-US" sz="1100" dirty="0">
                <a:latin typeface="HG丸ｺﾞｼｯｸM-PRO" panose="020F0600000000000000" pitchFamily="50" charset="-128"/>
                <a:ea typeface="HG丸ｺﾞｼｯｸM-PRO" panose="020F0600000000000000" pitchFamily="50" charset="-128"/>
              </a:rPr>
              <a:t>（注）かぼちゃの圃場ではソーラーシェアリングも実施</a:t>
            </a:r>
            <a:endParaRPr lang="en-US" altLang="ja-JP" sz="1100" dirty="0">
              <a:latin typeface="HG丸ｺﾞｼｯｸM-PRO" panose="020F0600000000000000" pitchFamily="50" charset="-128"/>
              <a:ea typeface="HG丸ｺﾞｼｯｸM-PRO" panose="020F0600000000000000" pitchFamily="50" charset="-128"/>
            </a:endParaRPr>
          </a:p>
        </p:txBody>
      </p:sp>
      <p:cxnSp>
        <p:nvCxnSpPr>
          <p:cNvPr id="67" name="直線矢印コネクタ 66"/>
          <p:cNvCxnSpPr/>
          <p:nvPr/>
        </p:nvCxnSpPr>
        <p:spPr>
          <a:xfrm>
            <a:off x="5595401" y="3718137"/>
            <a:ext cx="214321" cy="1"/>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604942" y="1525116"/>
            <a:ext cx="1569" cy="219302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4" name="図 33" descr="C:\Users\074g0031\AppData\Local\Microsoft\Windows\INetCache\Content.Word\IMG_0755.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308" y="2683885"/>
            <a:ext cx="2356022" cy="1446260"/>
          </a:xfrm>
          <a:prstGeom prst="rect">
            <a:avLst/>
          </a:prstGeom>
          <a:noFill/>
          <a:ln>
            <a:noFill/>
          </a:ln>
        </p:spPr>
      </p:pic>
      <p:pic>
        <p:nvPicPr>
          <p:cNvPr id="2" name="Picture 2" descr="IMG_145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8359" y="5055980"/>
            <a:ext cx="2257717" cy="1787359"/>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655536" y="6502586"/>
            <a:ext cx="2311400" cy="365125"/>
          </a:xfrm>
        </p:spPr>
        <p:txBody>
          <a:bodyPr/>
          <a:lstStyle/>
          <a:p>
            <a:fld id="{8EA630E9-1B0A-4B1D-BA36-D058A3B76EFC}" type="slidenum">
              <a:rPr lang="ja-JP" altLang="en-US" smtClean="0">
                <a:solidFill>
                  <a:prstClr val="black">
                    <a:tint val="75000"/>
                  </a:prstClr>
                </a:solidFill>
              </a:rPr>
              <a:pPr/>
              <a:t>39</a:t>
            </a:fld>
            <a:endParaRPr lang="ja-JP" altLang="en-US" dirty="0">
              <a:solidFill>
                <a:prstClr val="black">
                  <a:tint val="75000"/>
                </a:prstClr>
              </a:solidFill>
            </a:endParaRPr>
          </a:p>
        </p:txBody>
      </p:sp>
    </p:spTree>
    <p:extLst>
      <p:ext uri="{BB962C8B-B14F-4D97-AF65-F5344CB8AC3E}">
        <p14:creationId xmlns:p14="http://schemas.microsoft.com/office/powerpoint/2010/main" val="190811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5921" y="2572714"/>
            <a:ext cx="9214155" cy="712270"/>
          </a:xfrm>
          <a:prstGeom prst="rect">
            <a:avLst/>
          </a:prstGeom>
          <a:noFill/>
        </p:spPr>
        <p:txBody>
          <a:bodyPr wrap="square" lIns="95782" tIns="47891" rIns="95782" bIns="47891" rtlCol="0">
            <a:spAutoFit/>
          </a:bodyPr>
          <a:lstStyle/>
          <a:p>
            <a:pPr algn="ctr"/>
            <a:r>
              <a:rPr lang="ja-JP" altLang="en-US" sz="4000" dirty="0">
                <a:latin typeface="ＭＳ Ｐゴシック" panose="020B0600070205080204" pitchFamily="50" charset="-128"/>
                <a:cs typeface="メイリオ" panose="020B0604030504040204" pitchFamily="50" charset="-128"/>
              </a:rPr>
              <a:t>７</a:t>
            </a:r>
            <a:r>
              <a:rPr lang="ja-JP" altLang="en-US" sz="4000" dirty="0" smtClean="0">
                <a:latin typeface="ＭＳ Ｐゴシック" panose="020B0600070205080204" pitchFamily="50" charset="-128"/>
                <a:cs typeface="メイリオ" panose="020B0604030504040204" pitchFamily="50" charset="-128"/>
              </a:rPr>
              <a:t>．目指す将来像</a:t>
            </a:r>
            <a:endParaRPr lang="ja-JP" altLang="en-US" sz="4000" dirty="0">
              <a:latin typeface="ＭＳ Ｐゴシック" panose="020B060007020508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594600" y="6465403"/>
            <a:ext cx="2311400" cy="365125"/>
          </a:xfrm>
        </p:spPr>
        <p:txBody>
          <a:bodyPr/>
          <a:lstStyle/>
          <a:p>
            <a:fld id="{8EA630E9-1B0A-4B1D-BA36-D058A3B76EFC}" type="slidenum">
              <a:rPr lang="ja-JP" altLang="en-US" smtClean="0">
                <a:solidFill>
                  <a:prstClr val="black">
                    <a:tint val="75000"/>
                  </a:prstClr>
                </a:solidFill>
              </a:rPr>
              <a:pPr/>
              <a:t>40</a:t>
            </a:fld>
            <a:endParaRPr lang="ja-JP" altLang="en-US" dirty="0">
              <a:solidFill>
                <a:prstClr val="black">
                  <a:tint val="75000"/>
                </a:prstClr>
              </a:solidFill>
            </a:endParaRPr>
          </a:p>
        </p:txBody>
      </p:sp>
    </p:spTree>
    <p:extLst>
      <p:ext uri="{BB962C8B-B14F-4D97-AF65-F5344CB8AC3E}">
        <p14:creationId xmlns:p14="http://schemas.microsoft.com/office/powerpoint/2010/main" val="3907379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a:xfrm>
            <a:off x="105892" y="116632"/>
            <a:ext cx="9694217"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目指す将来像</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689304" y="6597352"/>
            <a:ext cx="2311400" cy="249580"/>
          </a:xfrm>
        </p:spPr>
        <p:txBody>
          <a:bodyPr/>
          <a:lstStyle/>
          <a:p>
            <a:fld id="{8EA630E9-1B0A-4B1D-BA36-D058A3B76EFC}" type="slidenum">
              <a:rPr lang="ja-JP" altLang="en-US" smtClean="0">
                <a:solidFill>
                  <a:prstClr val="black">
                    <a:tint val="75000"/>
                  </a:prstClr>
                </a:solidFill>
              </a:rPr>
              <a:pPr/>
              <a:t>41</a:t>
            </a:fld>
            <a:endParaRPr lang="ja-JP" altLang="en-US" dirty="0">
              <a:solidFill>
                <a:prstClr val="black">
                  <a:tint val="75000"/>
                </a:prstClr>
              </a:solidFill>
            </a:endParaRPr>
          </a:p>
        </p:txBody>
      </p:sp>
      <p:sp>
        <p:nvSpPr>
          <p:cNvPr id="8" name="ホームベース 7"/>
          <p:cNvSpPr/>
          <p:nvPr/>
        </p:nvSpPr>
        <p:spPr>
          <a:xfrm rot="5400000">
            <a:off x="2864715" y="-1989072"/>
            <a:ext cx="4176464" cy="9540001"/>
          </a:xfrm>
          <a:prstGeom prst="homePlate">
            <a:avLst>
              <a:gd name="adj" fmla="val 11381"/>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137361" y="5135264"/>
            <a:ext cx="9540000" cy="1354217"/>
          </a:xfrm>
          <a:prstGeom prst="rect">
            <a:avLst/>
          </a:prstGeom>
          <a:ln w="19050">
            <a:solidFill>
              <a:srgbClr val="FFCC00"/>
            </a:solidFill>
          </a:ln>
        </p:spPr>
        <p:txBody>
          <a:bodyPr wrap="square">
            <a:spAutoFit/>
          </a:bodyPr>
          <a:lstStyle/>
          <a:p>
            <a:pPr marL="266700" marR="0" lvl="0" indent="-266700" algn="just" defTabSz="957816" rtl="0" eaLnBrk="1" fontAlgn="auto" latinLnBrk="0" hangingPunct="1">
              <a:lnSpc>
                <a:spcPct val="100000"/>
              </a:lnSpc>
              <a:spcBef>
                <a:spcPts val="600"/>
              </a:spcBef>
              <a:spcAft>
                <a:spcPts val="60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〇復興が達成されれば、課題</a:t>
            </a:r>
            <a:r>
              <a:rPr kumimoji="1" lang="ja-JP"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対応</a:t>
            </a:r>
            <a:r>
              <a:rPr kumimoji="1" lang="ja-JP"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に成功したモデルケースと</a:t>
            </a:r>
            <a:r>
              <a:rPr kumimoji="1" lang="ja-JP"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な</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り、福島相双地域は</a:t>
            </a:r>
            <a:r>
              <a:rPr kumimoji="1" lang="ja-JP" altLang="en-US"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事業を始める上での</a:t>
            </a:r>
            <a:r>
              <a:rPr kumimoji="1" lang="ja-JP" altLang="ja-JP" sz="2400" b="0" i="0" u="sng"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2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希望の地」</a:t>
            </a:r>
            <a:r>
              <a:rPr kumimoji="1" lang="ja-JP"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と</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な</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る</a:t>
            </a:r>
            <a:r>
              <a:rPr kumimoji="1" lang="ja-JP"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endPar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just" defTabSz="957816" rtl="0" eaLnBrk="1" fontAlgn="auto" latinLnBrk="0" hangingPunct="1">
              <a:lnSpc>
                <a:spcPct val="100000"/>
              </a:lnSpc>
              <a:spcBef>
                <a:spcPts val="600"/>
              </a:spcBef>
              <a:spcAft>
                <a:spcPts val="600"/>
              </a:spcAft>
              <a:buClrTx/>
              <a:buSzTx/>
              <a:buFontTx/>
              <a:buNone/>
              <a:tabLst/>
              <a:defRPr/>
            </a:pPr>
            <a:r>
              <a:rPr kumimoji="1" lang="ja-JP" altLang="en-US"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〇官民</a:t>
            </a:r>
            <a:r>
              <a:rPr kumimoji="1" lang="ja-JP" altLang="en-US"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合同チームに蓄積した知見</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は</a:t>
            </a:r>
            <a:r>
              <a:rPr kumimoji="1" lang="ja-JP" altLang="en-US" sz="24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全国の中小企業者支援に活用可能</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endParaRPr kumimoji="1" lang="ja-JP"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0" name="正方形/長方形 9"/>
          <p:cNvSpPr>
            <a:spLocks/>
          </p:cNvSpPr>
          <p:nvPr/>
        </p:nvSpPr>
        <p:spPr>
          <a:xfrm>
            <a:off x="293326" y="908133"/>
            <a:ext cx="9319244" cy="2952915"/>
          </a:xfrm>
          <a:prstGeom prst="rect">
            <a:avLst/>
          </a:prstGeom>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a:noAutofit/>
          </a:bodyPr>
          <a:lstStyle/>
          <a:p>
            <a:pPr marL="0" marR="0" lvl="0" indent="0" algn="just" defTabSz="957816" rtl="0" eaLnBrk="1" fontAlgn="auto" latinLnBrk="0" hangingPunct="1">
              <a:spcBef>
                <a:spcPts val="600"/>
              </a:spcBef>
              <a:spcAft>
                <a:spcPts val="600"/>
              </a:spcAft>
              <a:buClrTx/>
              <a:buSzTx/>
              <a:buFontTx/>
              <a:buNone/>
              <a:tabLst/>
              <a:defRPr/>
            </a:pPr>
            <a:r>
              <a:rPr kumimoji="1" lang="ja-JP" altLang="en-US" sz="32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福島相双地域の復興とは</a:t>
            </a:r>
            <a:endParaRPr kumimoji="1" lang="ja-JP"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endParaRPr>
          </a:p>
          <a:p>
            <a:pPr marL="268288" marR="0" lvl="0" indent="-268288" algn="just" defTabSz="957816" rtl="0" eaLnBrk="1" fontAlgn="auto" latinLnBrk="0" hangingPunct="1">
              <a:spcBef>
                <a:spcPts val="600"/>
              </a:spcBef>
              <a:spcAft>
                <a:spcPts val="60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〇</a:t>
            </a:r>
            <a:r>
              <a:rPr kumimoji="1" lang="ja-JP"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事業</a:t>
            </a:r>
            <a:r>
              <a:rPr kumimoji="1" lang="ja-JP"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再開意向</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の</a:t>
            </a:r>
            <a:r>
              <a:rPr kumimoji="1" lang="ja-JP"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ある事業者</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（商工業・農業）</a:t>
            </a:r>
            <a:r>
              <a:rPr kumimoji="1" lang="ja-JP"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が、</a:t>
            </a:r>
            <a:r>
              <a:rPr kumimoji="1" lang="ja-JP" altLang="en-US"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持続可能</a:t>
            </a:r>
            <a:r>
              <a:rPr kumimoji="1" lang="ja-JP" altLang="en-US"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で</a:t>
            </a:r>
            <a:r>
              <a:rPr kumimoji="1" lang="ja-JP" altLang="ja-JP"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自立的</a:t>
            </a:r>
            <a:r>
              <a:rPr kumimoji="1" lang="ja-JP" altLang="ja-JP"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な</a:t>
            </a:r>
            <a:r>
              <a:rPr kumimoji="1" lang="ja-JP" altLang="ja-JP"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経営</a:t>
            </a:r>
            <a:r>
              <a:rPr kumimoji="1" lang="ja-JP"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を</a:t>
            </a:r>
            <a:r>
              <a:rPr kumimoji="1" lang="ja-JP"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行っている状態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268288" marR="0" lvl="0" indent="-268288" algn="just" defTabSz="957816" rtl="0" eaLnBrk="1" fontAlgn="auto" latinLnBrk="0" hangingPunct="1">
              <a:spcBef>
                <a:spcPts val="600"/>
              </a:spcBef>
              <a:spcAft>
                <a:spcPts val="60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〇</a:t>
            </a:r>
            <a:r>
              <a:rPr kumimoji="1" lang="ja-JP" altLang="en-US"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住民帰還・商圏回復が進み</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、海外を含めた</a:t>
            </a:r>
            <a:r>
              <a:rPr kumimoji="1" lang="ja-JP" altLang="en-US"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域外からの人口の流入や交流人口が目に見える規模で増加</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するなど、</a:t>
            </a:r>
            <a:r>
              <a:rPr kumimoji="1" lang="ja-JP" altLang="en-US"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持続可能なコミュニティが再生・自立</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している状態</a:t>
            </a:r>
            <a:endPar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 name="正方形/長方形 10"/>
          <p:cNvSpPr/>
          <p:nvPr/>
        </p:nvSpPr>
        <p:spPr>
          <a:xfrm>
            <a:off x="1118947" y="4112183"/>
            <a:ext cx="7668000" cy="461665"/>
          </a:xfrm>
          <a:prstGeom prst="rect">
            <a:avLst/>
          </a:prstGeom>
        </p:spPr>
        <p:txBody>
          <a:bodyPr wrap="square">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福島相双地域の抱える</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課題は</a:t>
            </a:r>
            <a:r>
              <a:rPr kumimoji="1" lang="ja-JP" altLang="ja-JP"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全国的</a:t>
            </a:r>
            <a:r>
              <a:rPr kumimoji="1" lang="ja-JP" altLang="ja-JP"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な</a:t>
            </a:r>
            <a:r>
              <a:rPr kumimoji="1" lang="ja-JP" altLang="en-US"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共通</a:t>
            </a:r>
            <a:r>
              <a:rPr kumimoji="1" lang="ja-JP" altLang="ja-JP" sz="24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課題</a:t>
            </a:r>
            <a:endParaRPr kumimoji="1" lang="en-US" altLang="ja-JP"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733880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5921" y="2572714"/>
            <a:ext cx="9214155" cy="712270"/>
          </a:xfrm>
          <a:prstGeom prst="rect">
            <a:avLst/>
          </a:prstGeom>
          <a:noFill/>
        </p:spPr>
        <p:txBody>
          <a:bodyPr wrap="square" lIns="95782" tIns="47891" rIns="95782" bIns="47891" rtlCol="0">
            <a:spAutoFit/>
          </a:bodyPr>
          <a:lstStyle/>
          <a:p>
            <a:pPr algn="ctr"/>
            <a:r>
              <a:rPr lang="ja-JP" altLang="en-US" sz="4000" dirty="0" smtClean="0">
                <a:latin typeface="ＭＳ Ｐゴシック" panose="020B0600070205080204" pitchFamily="50" charset="-128"/>
                <a:cs typeface="メイリオ" panose="020B0604030504040204" pitchFamily="50" charset="-128"/>
              </a:rPr>
              <a:t>参考</a:t>
            </a:r>
            <a:endParaRPr lang="ja-JP" altLang="en-US" sz="4000" dirty="0">
              <a:latin typeface="ＭＳ Ｐゴシック" panose="020B060007020508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594600" y="6465403"/>
            <a:ext cx="2311400" cy="365125"/>
          </a:xfrm>
        </p:spPr>
        <p:txBody>
          <a:bodyPr/>
          <a:lstStyle/>
          <a:p>
            <a:fld id="{8EA630E9-1B0A-4B1D-BA36-D058A3B76EFC}" type="slidenum">
              <a:rPr lang="ja-JP" altLang="en-US" smtClean="0">
                <a:solidFill>
                  <a:prstClr val="black">
                    <a:tint val="75000"/>
                  </a:prstClr>
                </a:solidFill>
              </a:rPr>
              <a:pPr/>
              <a:t>42</a:t>
            </a:fld>
            <a:endParaRPr lang="ja-JP" altLang="en-US" dirty="0">
              <a:solidFill>
                <a:prstClr val="black">
                  <a:tint val="75000"/>
                </a:prstClr>
              </a:solidFill>
            </a:endParaRPr>
          </a:p>
        </p:txBody>
      </p:sp>
    </p:spTree>
    <p:extLst>
      <p:ext uri="{BB962C8B-B14F-4D97-AF65-F5344CB8AC3E}">
        <p14:creationId xmlns:p14="http://schemas.microsoft.com/office/powerpoint/2010/main" val="1423601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9346763" y="6895460"/>
            <a:ext cx="103391" cy="248573"/>
          </a:xfrm>
          <a:prstGeom prst="rect">
            <a:avLst/>
          </a:prstGeom>
          <a:noFill/>
        </p:spPr>
        <p:txBody>
          <a:bodyPr wrap="none" lIns="71989" tIns="35994" rIns="71989" bIns="35994" rtlCol="0">
            <a:spAutoFit/>
          </a:bodyPr>
          <a:lstStyle/>
          <a:p>
            <a:endParaRPr lang="ja-JP" altLang="en-US" dirty="0" smtClean="0">
              <a:solidFill>
                <a:prstClr val="black"/>
              </a:solidFill>
            </a:endParaRPr>
          </a:p>
        </p:txBody>
      </p:sp>
      <p:sp>
        <p:nvSpPr>
          <p:cNvPr id="110" name="角丸四角形 109"/>
          <p:cNvSpPr/>
          <p:nvPr/>
        </p:nvSpPr>
        <p:spPr>
          <a:xfrm>
            <a:off x="160652" y="2181735"/>
            <a:ext cx="5040560" cy="4438452"/>
          </a:xfrm>
          <a:prstGeom prst="roundRect">
            <a:avLst>
              <a:gd name="adj" fmla="val 426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13" tIns="38957" rIns="0" bIns="38957" numCol="1" spcCol="0" rtlCol="0" fromWordArt="0" anchor="ctr" anchorCtr="0" forceAA="0" compatLnSpc="1">
            <a:prstTxWarp prst="textNoShape">
              <a:avLst/>
            </a:prstTxWarp>
            <a:noAutofit/>
          </a:bodyPr>
          <a:lstStyle/>
          <a:p>
            <a:pPr defTabSz="216000">
              <a:lnSpc>
                <a:spcPts val="3400"/>
              </a:lnSpc>
              <a:defRPr/>
            </a:pP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●居住制限区域、避難指示解除準備区域の解除の経緯</a:t>
            </a:r>
            <a:endParaRPr lang="en-US" altLang="ja-JP" sz="1600" b="1" dirty="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endParaRPr>
          </a:p>
          <a:p>
            <a:pPr defTabSz="216000">
              <a:lnSpc>
                <a:spcPts val="3400"/>
              </a:lnSpc>
              <a:defRPr/>
            </a:pPr>
            <a:r>
              <a:rPr lang="ja-JP" altLang="en-US" sz="1600" dirty="0" smtClean="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田村市</a:t>
            </a:r>
            <a:r>
              <a:rPr lang="ja-JP" altLang="en-US" sz="1000" spc="-5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　</a:t>
            </a:r>
            <a:endParaRPr lang="zh-CN" altLang="en-US" sz="700" spc="-100" dirty="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endParaRPr>
          </a:p>
          <a:p>
            <a:pPr defTabSz="216000">
              <a:lnSpc>
                <a:spcPts val="3400"/>
              </a:lnSpc>
              <a:defRPr/>
            </a:pPr>
            <a:r>
              <a:rPr lang="ja-JP" altLang="en-US" sz="1600" dirty="0" smtClean="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日：</a:t>
            </a:r>
            <a:r>
              <a:rPr lang="ja-JP" altLang="en-US" sz="1600" b="1" u="sng"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川内村</a:t>
            </a:r>
            <a:r>
              <a:rPr lang="ja-JP" altLang="en-US" sz="1400" dirty="0" smtClean="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（一部）</a:t>
            </a:r>
            <a:endParaRPr lang="en-US" altLang="ja-JP" sz="1600" dirty="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endParaRPr>
          </a:p>
          <a:p>
            <a:pPr defTabSz="216000">
              <a:lnSpc>
                <a:spcPts val="3400"/>
              </a:lnSpc>
              <a:defRPr/>
            </a:pPr>
            <a:r>
              <a:rPr lang="ja-JP" altLang="en-US" sz="1600" dirty="0" smtClean="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u="sng"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楢葉町</a:t>
            </a:r>
            <a:r>
              <a:rPr lang="ja-JP" altLang="en-US" sz="1000" spc="-50" dirty="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u="sng"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216000">
              <a:lnSpc>
                <a:spcPts val="3400"/>
              </a:lnSpc>
              <a:defRPr/>
            </a:pPr>
            <a:r>
              <a:rPr lang="ja-JP" altLang="en-US" sz="1600" dirty="0" smtClean="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0" lang="ja-JP" altLang="en-US" sz="1600" b="1" u="sng"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葛尾村</a:t>
            </a:r>
            <a:r>
              <a:rPr lang="ja-JP" altLang="en-US" sz="1000" spc="-50" dirty="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u="sng" kern="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216000">
              <a:lnSpc>
                <a:spcPts val="3400"/>
              </a:lnSpc>
              <a:defRPr/>
            </a:pPr>
            <a:r>
              <a:rPr lang="ja-JP" altLang="en-US" sz="1600" dirty="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0" lang="ja-JP" altLang="en-US" sz="1600" b="1" u="sng"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川内村</a:t>
            </a:r>
            <a:r>
              <a:rPr lang="ja-JP" altLang="en-US" sz="1000" spc="-50" dirty="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u="sng"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216000">
              <a:lnSpc>
                <a:spcPts val="3400"/>
              </a:lnSpc>
              <a:defRPr/>
            </a:pPr>
            <a:r>
              <a:rPr lang="ja-JP" altLang="en-US" sz="1600" dirty="0" smtClean="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0" lang="ja-JP" altLang="en-US" sz="1600" b="1" u="sng"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南相馬市</a:t>
            </a:r>
            <a:endParaRPr lang="en-US" altLang="ja-JP" sz="1600" b="1" u="sng" spc="-100" dirty="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endParaRPr>
          </a:p>
          <a:p>
            <a:pPr defTabSz="216000">
              <a:lnSpc>
                <a:spcPts val="3400"/>
              </a:lnSpc>
              <a:defRPr/>
            </a:pPr>
            <a:r>
              <a:rPr lang="ja-JP" altLang="en-US" sz="1600" dirty="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kumimoji="0" lang="ja-JP" altLang="en-US"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kumimoji="0" lang="ja-JP" altLang="en-US"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u="sng"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飯舘村、川俣町</a:t>
            </a:r>
            <a:r>
              <a:rPr kumimoji="0" lang="ja-JP" altLang="en-US" sz="1600" b="1" u="sng"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、浪江町</a:t>
            </a:r>
            <a:r>
              <a:rPr lang="ja-JP" altLang="en-US" sz="1000" spc="-50" dirty="0">
                <a:solidFill>
                  <a:prstClr val="black"/>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u="sng" spc="-100" dirty="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endParaRPr>
          </a:p>
          <a:p>
            <a:pPr defTabSz="216000">
              <a:lnSpc>
                <a:spcPts val="3400"/>
              </a:lnSpc>
              <a:defRPr/>
            </a:pPr>
            <a:r>
              <a:rPr lang="ja-JP" altLang="en-US" sz="1600" dirty="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kumimoji="0" lang="ja-JP" altLang="en-US"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u="sng"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富岡町</a:t>
            </a:r>
            <a:endParaRPr lang="en-US" altLang="ja-JP" sz="1000" spc="-50" dirty="0">
              <a:solidFill>
                <a:prstClr val="black"/>
              </a:solidFill>
              <a:effectLst>
                <a:glow rad="127000">
                  <a:prstClr val="white"/>
                </a:glow>
              </a:effectLst>
              <a:latin typeface="Meiryo UI" panose="020B0604030504040204" pitchFamily="50" charset="-128"/>
              <a:ea typeface="Meiryo UI" panose="020B0604030504040204" pitchFamily="50" charset="-128"/>
            </a:endParaRPr>
          </a:p>
          <a:p>
            <a:pPr defTabSz="216000">
              <a:lnSpc>
                <a:spcPts val="3400"/>
              </a:lnSpc>
              <a:defRPr/>
            </a:pPr>
            <a:r>
              <a:rPr lang="ja-JP" altLang="en-US" sz="1600" dirty="0">
                <a:solidFill>
                  <a:prstClr val="white"/>
                </a:solidFill>
                <a:effectLst>
                  <a:glow rad="127000">
                    <a:prstClr val="white"/>
                  </a:glo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kumimoji="0" lang="ja-JP" altLang="en-US"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kumimoji="0" lang="en-US" altLang="ja-JP" sz="1600" kern="0" spc="-8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u="sng" kern="0" spc="-86"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大熊町</a:t>
            </a:r>
            <a:endParaRPr lang="en-US" altLang="ja-JP" sz="1000" spc="-50" dirty="0">
              <a:solidFill>
                <a:prstClr val="black"/>
              </a:solidFill>
              <a:effectLst>
                <a:glow rad="127000">
                  <a:prstClr val="white"/>
                </a:glow>
              </a:effectLst>
              <a:latin typeface="Meiryo UI" panose="020B0604030504040204" pitchFamily="50" charset="-128"/>
              <a:ea typeface="Meiryo UI" panose="020B0604030504040204" pitchFamily="50" charset="-128"/>
            </a:endParaRPr>
          </a:p>
        </p:txBody>
      </p:sp>
      <p:sp>
        <p:nvSpPr>
          <p:cNvPr id="111" name="正方形/長方形 110"/>
          <p:cNvSpPr/>
          <p:nvPr/>
        </p:nvSpPr>
        <p:spPr>
          <a:xfrm>
            <a:off x="161800" y="1035319"/>
            <a:ext cx="4966899" cy="7950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1440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事故から</a:t>
            </a:r>
            <a:r>
              <a:rPr lang="ja-JP" altLang="en-US" sz="1600" b="1" dirty="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８</a:t>
            </a:r>
            <a:r>
              <a:rPr lang="ja-JP" altLang="en-US" sz="1600" b="1" dirty="0" smtClean="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年後の平成</a:t>
            </a:r>
            <a:r>
              <a:rPr lang="en-US" altLang="ja-JP" sz="1600" b="1" dirty="0" smtClean="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600" b="1" dirty="0" smtClean="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dirty="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春</a:t>
            </a:r>
            <a:r>
              <a:rPr lang="ja-JP" altLang="en-US" sz="1600" b="1" dirty="0" smtClean="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までに、双葉町</a:t>
            </a:r>
            <a:r>
              <a:rPr lang="ja-JP" altLang="en-US" sz="1600" b="1" dirty="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smtClean="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除</a:t>
            </a:r>
            <a:r>
              <a:rPr lang="ja-JP" altLang="en-US" sz="1600" b="1" dirty="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き</a:t>
            </a:r>
            <a:r>
              <a:rPr lang="ja-JP" altLang="en-US" sz="1600" b="1" dirty="0" smtClean="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、全ての</a:t>
            </a:r>
            <a:r>
              <a:rPr lang="ja-JP" altLang="en-US" sz="1600" b="1" dirty="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居住制限区域、避難指示解除準備</a:t>
            </a:r>
            <a:r>
              <a:rPr lang="ja-JP" altLang="en-US" sz="1600" b="1" dirty="0" smtClean="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rPr>
              <a:t>区域を解除。</a:t>
            </a:r>
            <a:endParaRPr lang="ja-JP" altLang="en-US" sz="1600" b="1" dirty="0">
              <a:solidFill>
                <a:prstClr val="black"/>
              </a:solidFill>
              <a:effectLst>
                <a:glow rad="127000">
                  <a:srgbClr val="5B9BD5">
                    <a:alpha val="0"/>
                  </a:srgbClr>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タイトル 1"/>
          <p:cNvSpPr txBox="1">
            <a:spLocks/>
          </p:cNvSpPr>
          <p:nvPr/>
        </p:nvSpPr>
        <p:spPr>
          <a:xfrm>
            <a:off x="92460" y="37644"/>
            <a:ext cx="9721080"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（参考）避難指示の解除について</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7504399" y="504592"/>
            <a:ext cx="2299763" cy="230832"/>
          </a:xfrm>
          <a:prstGeom prst="rect">
            <a:avLst/>
          </a:prstGeom>
          <a:noFill/>
          <a:ln w="63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900" dirty="0" smtClean="0">
                <a:solidFill>
                  <a:sysClr val="windowText" lastClr="000000"/>
                </a:solidFill>
              </a:rPr>
              <a:t>内閣府原子力被災者生活支援チーム作成</a:t>
            </a:r>
            <a:endParaRPr kumimoji="1" lang="ja-JP" altLang="en-US" sz="900" dirty="0">
              <a:solidFill>
                <a:sysClr val="windowText" lastClr="000000"/>
              </a:solidFill>
            </a:endParaRPr>
          </a:p>
        </p:txBody>
      </p:sp>
      <p:pic>
        <p:nvPicPr>
          <p:cNvPr id="128" name="図 127"/>
          <p:cNvPicPr>
            <a:picLocks noChangeAspect="1"/>
          </p:cNvPicPr>
          <p:nvPr/>
        </p:nvPicPr>
        <p:blipFill>
          <a:blip r:embed="rId3"/>
          <a:stretch>
            <a:fillRect/>
          </a:stretch>
        </p:blipFill>
        <p:spPr>
          <a:xfrm>
            <a:off x="5273725" y="722564"/>
            <a:ext cx="4752402" cy="6111752"/>
          </a:xfrm>
          <a:prstGeom prst="rect">
            <a:avLst/>
          </a:prstGeom>
        </p:spPr>
      </p:pic>
      <p:pic>
        <p:nvPicPr>
          <p:cNvPr id="130" name="図 129"/>
          <p:cNvPicPr>
            <a:picLocks noChangeAspect="1"/>
          </p:cNvPicPr>
          <p:nvPr/>
        </p:nvPicPr>
        <p:blipFill rotWithShape="1">
          <a:blip r:embed="rId4"/>
          <a:srcRect l="60865" t="4989" r="9144" b="79235"/>
          <a:stretch/>
        </p:blipFill>
        <p:spPr>
          <a:xfrm>
            <a:off x="8179400" y="995276"/>
            <a:ext cx="1540088" cy="1041824"/>
          </a:xfrm>
          <a:prstGeom prst="rect">
            <a:avLst/>
          </a:prstGeom>
        </p:spPr>
      </p:pic>
      <p:sp>
        <p:nvSpPr>
          <p:cNvPr id="9" name="スライド番号プレースホルダー 1"/>
          <p:cNvSpPr>
            <a:spLocks noGrp="1"/>
          </p:cNvSpPr>
          <p:nvPr>
            <p:ph type="sldNum" sz="quarter" idx="12"/>
          </p:nvPr>
        </p:nvSpPr>
        <p:spPr>
          <a:xfrm>
            <a:off x="7660934" y="6565235"/>
            <a:ext cx="2311400" cy="365125"/>
          </a:xfrm>
        </p:spPr>
        <p:txBody>
          <a:bodyPr/>
          <a:lstStyle/>
          <a:p>
            <a:r>
              <a:rPr lang="en-US" altLang="ja-JP" dirty="0" smtClean="0">
                <a:solidFill>
                  <a:prstClr val="black">
                    <a:tint val="75000"/>
                  </a:prstClr>
                </a:solidFill>
              </a:rPr>
              <a:t>43 </a:t>
            </a:r>
            <a:endParaRPr lang="ja-JP" altLang="en-US" dirty="0">
              <a:solidFill>
                <a:prstClr val="black">
                  <a:tint val="75000"/>
                </a:prstClr>
              </a:solidFill>
            </a:endParaRPr>
          </a:p>
        </p:txBody>
      </p:sp>
    </p:spTree>
    <p:extLst>
      <p:ext uri="{BB962C8B-B14F-4D97-AF65-F5344CB8AC3E}">
        <p14:creationId xmlns:p14="http://schemas.microsoft.com/office/powerpoint/2010/main" val="4355602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682160" y="6493796"/>
            <a:ext cx="2311400" cy="365125"/>
          </a:xfrm>
        </p:spPr>
        <p:txBody>
          <a:bodyPr/>
          <a:lstStyle/>
          <a:p>
            <a:fld id="{8EA630E9-1B0A-4B1D-BA36-D058A3B76EFC}" type="slidenum">
              <a:rPr lang="ja-JP" altLang="en-US" smtClean="0">
                <a:solidFill>
                  <a:prstClr val="black">
                    <a:tint val="75000"/>
                  </a:prstClr>
                </a:solidFill>
              </a:rPr>
              <a:pPr/>
              <a:t>44</a:t>
            </a:fld>
            <a:endParaRPr lang="ja-JP" altLang="en-US" dirty="0">
              <a:solidFill>
                <a:prstClr val="black">
                  <a:tint val="75000"/>
                </a:prstClr>
              </a:solidFill>
            </a:endParaRPr>
          </a:p>
        </p:txBody>
      </p:sp>
      <p:sp>
        <p:nvSpPr>
          <p:cNvPr id="3" name="右矢印 2"/>
          <p:cNvSpPr/>
          <p:nvPr/>
        </p:nvSpPr>
        <p:spPr>
          <a:xfrm>
            <a:off x="4269390" y="5715998"/>
            <a:ext cx="1389180" cy="463482"/>
          </a:xfrm>
          <a:prstGeom prst="rightArrow">
            <a:avLst>
              <a:gd name="adj1" fmla="val 50000"/>
              <a:gd name="adj2" fmla="val 70867"/>
            </a:avLst>
          </a:prstGeom>
          <a:solidFill>
            <a:schemeClr val="accent1">
              <a:alpha val="4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662"/>
          </a:p>
        </p:txBody>
      </p:sp>
      <p:sp>
        <p:nvSpPr>
          <p:cNvPr id="5" name="テキスト ボックス 4"/>
          <p:cNvSpPr txBox="1"/>
          <p:nvPr/>
        </p:nvSpPr>
        <p:spPr>
          <a:xfrm>
            <a:off x="3815793" y="5434537"/>
            <a:ext cx="2489640" cy="291170"/>
          </a:xfrm>
          <a:prstGeom prst="rect">
            <a:avLst/>
          </a:prstGeom>
          <a:noFill/>
        </p:spPr>
        <p:txBody>
          <a:bodyPr wrap="square" rtlCol="0">
            <a:spAutoFit/>
          </a:bodyPr>
          <a:lstStyle/>
          <a:p>
            <a:r>
              <a:rPr lang="ja-JP" altLang="en-US" sz="1292" dirty="0">
                <a:latin typeface="Meiryo UI" panose="020B0604030504040204" pitchFamily="50" charset="-128"/>
                <a:ea typeface="Meiryo UI" panose="020B0604030504040204" pitchFamily="50" charset="-128"/>
                <a:cs typeface="Meiryo UI" panose="020B0604030504040204" pitchFamily="50" charset="-128"/>
              </a:rPr>
              <a:t>区域設定時から</a:t>
            </a:r>
            <a:r>
              <a:rPr lang="ja-JP" altLang="en-US" sz="1292" dirty="0" smtClean="0">
                <a:latin typeface="Meiryo UI" panose="020B0604030504040204" pitchFamily="50" charset="-128"/>
                <a:ea typeface="Meiryo UI" panose="020B0604030504040204" pitchFamily="50" charset="-128"/>
                <a:cs typeface="Meiryo UI" panose="020B0604030504040204" pitchFamily="50" charset="-128"/>
              </a:rPr>
              <a:t>約６年</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6" name="直線コネクタ 5"/>
          <p:cNvCxnSpPr/>
          <p:nvPr/>
        </p:nvCxnSpPr>
        <p:spPr>
          <a:xfrm>
            <a:off x="4963979" y="908721"/>
            <a:ext cx="0" cy="4075831"/>
          </a:xfrm>
          <a:prstGeom prst="line">
            <a:avLst/>
          </a:prstGeom>
          <a:ln w="19050">
            <a:prstDash val="sysDot"/>
          </a:ln>
        </p:spPr>
        <p:style>
          <a:lnRef idx="1">
            <a:schemeClr val="dk1"/>
          </a:lnRef>
          <a:fillRef idx="0">
            <a:schemeClr val="dk1"/>
          </a:fillRef>
          <a:effectRef idx="0">
            <a:schemeClr val="dk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83094625"/>
              </p:ext>
            </p:extLst>
          </p:nvPr>
        </p:nvGraphicFramePr>
        <p:xfrm>
          <a:off x="632520" y="4829073"/>
          <a:ext cx="8320812" cy="1894330"/>
        </p:xfrm>
        <a:graphic>
          <a:graphicData uri="http://schemas.openxmlformats.org/drawingml/2006/table">
            <a:tbl>
              <a:tblPr firstRow="1" bandRow="1">
                <a:tableStyleId>{2D5ABB26-0587-4C30-8999-92F81FD0307C}</a:tableStyleId>
              </a:tblPr>
              <a:tblGrid>
                <a:gridCol w="1387741">
                  <a:extLst>
                    <a:ext uri="{9D8B030D-6E8A-4147-A177-3AD203B41FA5}">
                      <a16:colId xmlns:a16="http://schemas.microsoft.com/office/drawing/2014/main" val="20000"/>
                    </a:ext>
                  </a:extLst>
                </a:gridCol>
                <a:gridCol w="1411186">
                  <a:extLst>
                    <a:ext uri="{9D8B030D-6E8A-4147-A177-3AD203B41FA5}">
                      <a16:colId xmlns:a16="http://schemas.microsoft.com/office/drawing/2014/main" val="20001"/>
                    </a:ext>
                  </a:extLst>
                </a:gridCol>
                <a:gridCol w="2700330">
                  <a:extLst>
                    <a:ext uri="{9D8B030D-6E8A-4147-A177-3AD203B41FA5}">
                      <a16:colId xmlns:a16="http://schemas.microsoft.com/office/drawing/2014/main" val="20002"/>
                    </a:ext>
                  </a:extLst>
                </a:gridCol>
                <a:gridCol w="2699661">
                  <a:extLst>
                    <a:ext uri="{9D8B030D-6E8A-4147-A177-3AD203B41FA5}">
                      <a16:colId xmlns:a16="http://schemas.microsoft.com/office/drawing/2014/main" val="20003"/>
                    </a:ext>
                  </a:extLst>
                </a:gridCol>
                <a:gridCol w="121894">
                  <a:extLst>
                    <a:ext uri="{9D8B030D-6E8A-4147-A177-3AD203B41FA5}">
                      <a16:colId xmlns:a16="http://schemas.microsoft.com/office/drawing/2014/main" val="20004"/>
                    </a:ext>
                  </a:extLst>
                </a:gridCol>
              </a:tblGrid>
              <a:tr h="436098">
                <a:tc gridSpan="3">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（区域設定時）</a:t>
                      </a:r>
                      <a:endPar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7913" marR="77913" marT="42203" marB="42203">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年４月時点</a:t>
                      </a:r>
                    </a:p>
                  </a:txBody>
                  <a:tcPr marL="77913" marR="77913" marT="42203" marB="42203"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10000"/>
                  </a:ext>
                </a:extLst>
              </a:tr>
              <a:tr h="498462">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避難指示区域</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100" smtClean="0">
                          <a:latin typeface="Meiryo UI" panose="020B0604030504040204" pitchFamily="50" charset="-128"/>
                          <a:ea typeface="Meiryo UI" panose="020B0604030504040204" pitchFamily="50" charset="-128"/>
                          <a:cs typeface="Meiryo UI" panose="020B0604030504040204" pitchFamily="50" charset="-128"/>
                        </a:rPr>
                        <a:t>の避難対象者数</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7913" marR="77913"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8.1</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7913" marR="77913"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77913" marR="77913"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万人（約</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5.8</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万人減）</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0" marR="77913" marT="42203" marB="42203" anchor="ctr">
                    <a:lnL w="12700"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8462">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避難指示区域の面積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7913" marR="77913"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1,150</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77913" marR="77913"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77913" marR="77913"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339</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810</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㎢減）</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0" marR="77913" marT="42203" marB="42203" anchor="ctr">
                    <a:lnL w="12700" cap="flat" cmpd="sng" algn="ctr">
                      <a:solidFill>
                        <a:schemeClr val="tx1"/>
                      </a:solid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2000">
                <a:tc gridSpan="5">
                  <a:txBody>
                    <a:bodyPr/>
                    <a:lstStyle/>
                    <a:p>
                      <a:pPr marL="216000" indent="-216000">
                        <a:lnSpc>
                          <a:spcPts val="1300"/>
                        </a:lnSpc>
                      </a:pPr>
                      <a:r>
                        <a:rPr kumimoji="1" lang="en-US" altLang="ja-JP" sz="1000" spc="-3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spc="-30" baseline="0" dirty="0" smtClean="0">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1000" spc="-3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spc="-30" baseline="0" dirty="0" smtClean="0">
                          <a:latin typeface="Meiryo UI" panose="020B0604030504040204" pitchFamily="50" charset="-128"/>
                          <a:ea typeface="Meiryo UI" panose="020B0604030504040204" pitchFamily="50" charset="-128"/>
                          <a:cs typeface="Meiryo UI" panose="020B0604030504040204" pitchFamily="50" charset="-128"/>
                        </a:rPr>
                        <a:t>避難指示区域からの避難者数は、市町村からの聞き取った情報（それぞれ、平成</a:t>
                      </a:r>
                      <a:r>
                        <a:rPr kumimoji="1" lang="en-US" altLang="ja-JP" sz="1000" spc="-30" baseline="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spc="-30" baseline="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spc="-30" baseline="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spc="-30" baseline="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spc="-30" baseline="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spc="-30" baseline="0" dirty="0" smtClean="0">
                          <a:latin typeface="Meiryo UI" panose="020B0604030504040204" pitchFamily="50" charset="-128"/>
                          <a:ea typeface="Meiryo UI" panose="020B0604030504040204" pitchFamily="50" charset="-128"/>
                          <a:cs typeface="Meiryo UI" panose="020B0604030504040204" pitchFamily="50" charset="-128"/>
                        </a:rPr>
                        <a:t>日時点、平成</a:t>
                      </a:r>
                      <a:r>
                        <a:rPr kumimoji="1" lang="en-US" altLang="ja-JP" sz="1000" spc="-30" baseline="0"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spc="-30" baseline="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spc="-30" baseline="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spc="-30" baseline="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spc="-30" baseline="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spc="-30" baseline="0" dirty="0" smtClean="0">
                          <a:latin typeface="Meiryo UI" panose="020B0604030504040204" pitchFamily="50" charset="-128"/>
                          <a:ea typeface="Meiryo UI" panose="020B0604030504040204" pitchFamily="50" charset="-128"/>
                          <a:cs typeface="Meiryo UI" panose="020B0604030504040204" pitchFamily="50" charset="-128"/>
                        </a:rPr>
                        <a:t>日時点の住民登録数）を基に、原子力被災者生活支援チームが集計。</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tcPr>
                </a:tc>
                <a:tc hMerge="1">
                  <a:txBody>
                    <a:bodyPr/>
                    <a:lstStyle/>
                    <a:p>
                      <a:pPr algn="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tcPr>
                </a:tc>
                <a:tc hMerge="1">
                  <a:txBody>
                    <a:bodyPr/>
                    <a:lstStyle/>
                    <a:p>
                      <a:pPr algn="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t="14423"/>
          <a:stretch/>
        </p:blipFill>
        <p:spPr>
          <a:xfrm>
            <a:off x="1496616" y="908720"/>
            <a:ext cx="3165238" cy="3912608"/>
          </a:xfrm>
          <a:prstGeom prst="rect">
            <a:avLst/>
          </a:prstGeom>
        </p:spPr>
      </p:pic>
      <p:sp>
        <p:nvSpPr>
          <p:cNvPr id="10" name="タイトル 1"/>
          <p:cNvSpPr txBox="1">
            <a:spLocks/>
          </p:cNvSpPr>
          <p:nvPr/>
        </p:nvSpPr>
        <p:spPr>
          <a:xfrm>
            <a:off x="92460" y="116632"/>
            <a:ext cx="9721080"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避難指示区域の指定・見直し・解除の経緯</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4"/>
          <a:srcRect t="3813"/>
          <a:stretch/>
        </p:blipFill>
        <p:spPr>
          <a:xfrm>
            <a:off x="5748276" y="908720"/>
            <a:ext cx="3277064" cy="4202781"/>
          </a:xfrm>
          <a:prstGeom prst="rect">
            <a:avLst/>
          </a:prstGeom>
        </p:spPr>
      </p:pic>
      <p:sp>
        <p:nvSpPr>
          <p:cNvPr id="11" name="テキスト ボックス 10"/>
          <p:cNvSpPr txBox="1"/>
          <p:nvPr/>
        </p:nvSpPr>
        <p:spPr>
          <a:xfrm>
            <a:off x="7559700" y="583959"/>
            <a:ext cx="2249155" cy="230832"/>
          </a:xfrm>
          <a:prstGeom prst="rect">
            <a:avLst/>
          </a:prstGeom>
          <a:noFill/>
          <a:ln w="63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900" dirty="0" smtClean="0"/>
              <a:t>内閣府原子力被災者生活支援チーム作成</a:t>
            </a:r>
            <a:endParaRPr kumimoji="1" lang="ja-JP" altLang="en-US" sz="900" dirty="0"/>
          </a:p>
        </p:txBody>
      </p:sp>
    </p:spTree>
    <p:extLst>
      <p:ext uri="{BB962C8B-B14F-4D97-AF65-F5344CB8AC3E}">
        <p14:creationId xmlns:p14="http://schemas.microsoft.com/office/powerpoint/2010/main" val="1087576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665976" y="6493796"/>
            <a:ext cx="2311400" cy="365125"/>
          </a:xfrm>
        </p:spPr>
        <p:txBody>
          <a:bodyPr/>
          <a:lstStyle/>
          <a:p>
            <a:fld id="{8EA630E9-1B0A-4B1D-BA36-D058A3B76EFC}" type="slidenum">
              <a:rPr lang="ja-JP" altLang="en-US" smtClean="0">
                <a:solidFill>
                  <a:prstClr val="black">
                    <a:tint val="75000"/>
                  </a:prstClr>
                </a:solidFill>
              </a:rPr>
              <a:pPr/>
              <a:t>45</a:t>
            </a:fld>
            <a:endParaRPr lang="ja-JP" altLang="en-US" dirty="0">
              <a:solidFill>
                <a:prstClr val="black">
                  <a:tint val="75000"/>
                </a:prstClr>
              </a:solidFill>
            </a:endParaRPr>
          </a:p>
        </p:txBody>
      </p:sp>
      <p:graphicFrame>
        <p:nvGraphicFramePr>
          <p:cNvPr id="12" name="表 11"/>
          <p:cNvGraphicFramePr>
            <a:graphicFrameLocks noGrp="1"/>
          </p:cNvGraphicFramePr>
          <p:nvPr>
            <p:extLst/>
          </p:nvPr>
        </p:nvGraphicFramePr>
        <p:xfrm>
          <a:off x="115043" y="704584"/>
          <a:ext cx="9674077" cy="1620000"/>
        </p:xfrm>
        <a:graphic>
          <a:graphicData uri="http://schemas.openxmlformats.org/drawingml/2006/table">
            <a:tbl>
              <a:tblPr firstRow="1" firstCol="1" bandRow="1">
                <a:tableStyleId>{BDBED569-4797-4DF1-A0F4-6AAB3CD982D8}</a:tableStyleId>
              </a:tblPr>
              <a:tblGrid>
                <a:gridCol w="1270582">
                  <a:extLst>
                    <a:ext uri="{9D8B030D-6E8A-4147-A177-3AD203B41FA5}">
                      <a16:colId xmlns:a16="http://schemas.microsoft.com/office/drawing/2014/main" val="20000"/>
                    </a:ext>
                  </a:extLst>
                </a:gridCol>
                <a:gridCol w="2138798">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197912">
                  <a:extLst>
                    <a:ext uri="{9D8B030D-6E8A-4147-A177-3AD203B41FA5}">
                      <a16:colId xmlns:a16="http://schemas.microsoft.com/office/drawing/2014/main" val="20004"/>
                    </a:ext>
                  </a:extLst>
                </a:gridCol>
                <a:gridCol w="1978553">
                  <a:extLst>
                    <a:ext uri="{9D8B030D-6E8A-4147-A177-3AD203B41FA5}">
                      <a16:colId xmlns:a16="http://schemas.microsoft.com/office/drawing/2014/main" val="20005"/>
                    </a:ext>
                  </a:extLst>
                </a:gridCol>
              </a:tblGrid>
              <a:tr h="540000">
                <a:tc>
                  <a:txBody>
                    <a:bodyPr/>
                    <a:lstStyle/>
                    <a:p>
                      <a:pPr algn="ctr">
                        <a:lnSpc>
                          <a:spcPts val="14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広野町</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田村市都路町</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川内村</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楢葉町</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extLst>
                  <a:ext uri="{0D108BD9-81ED-4DB2-BD59-A6C34878D82A}">
                    <a16:rowId xmlns:a16="http://schemas.microsoft.com/office/drawing/2014/main" val="10000"/>
                  </a:ext>
                </a:extLst>
              </a:tr>
              <a:tr h="540000">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居住人口</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4,197</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227</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2,095</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3,741</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extLst>
                  <a:ext uri="{0D108BD9-81ED-4DB2-BD59-A6C34878D82A}">
                    <a16:rowId xmlns:a16="http://schemas.microsoft.com/office/drawing/2014/main" val="10001"/>
                  </a:ext>
                </a:extLst>
              </a:tr>
              <a:tr h="540000">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避難指示解除日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5515" marR="75515" marT="0" marB="0" anchor="ctr"/>
                </a:tc>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日（一部）</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日（全域）</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extLst>
                  <a:ext uri="{0D108BD9-81ED-4DB2-BD59-A6C34878D82A}">
                    <a16:rowId xmlns:a16="http://schemas.microsoft.com/office/drawing/2014/main" val="10003"/>
                  </a:ext>
                </a:extLst>
              </a:tr>
            </a:tbl>
          </a:graphicData>
        </a:graphic>
      </p:graphicFrame>
      <p:sp>
        <p:nvSpPr>
          <p:cNvPr id="14" name="正方形/長方形 13"/>
          <p:cNvSpPr/>
          <p:nvPr/>
        </p:nvSpPr>
        <p:spPr>
          <a:xfrm>
            <a:off x="416496" y="6240524"/>
            <a:ext cx="9182520" cy="646331"/>
          </a:xfrm>
          <a:prstGeom prst="rect">
            <a:avLst/>
          </a:prstGeom>
        </p:spPr>
        <p:txBody>
          <a:bodyPr wrap="square">
            <a:spAutoFit/>
          </a:bodyPr>
          <a:lstStyle/>
          <a:p>
            <a:pPr marL="468000" indent="-457200"/>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出所：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各市町村</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調べ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（田村市、川内村、楢葉町、南相馬市、飯舘村、川俣町、浪江町、富岡町については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震災後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に転入してきた者等を含む</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68000" indent="-4572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％は、それぞれの時点における住民基本台帳ベースの人口に対する割合。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5113" indent="-25558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広野町、川内村</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、楢葉町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は町村内全域のデータ。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旧避難指示解除準備区域・居住</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制限</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区域内のみの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92460" y="116632"/>
            <a:ext cx="9721080"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（参考）避難指示解除後の居住状況</a:t>
            </a:r>
          </a:p>
        </p:txBody>
      </p:sp>
      <p:graphicFrame>
        <p:nvGraphicFramePr>
          <p:cNvPr id="16" name="表 15"/>
          <p:cNvGraphicFramePr>
            <a:graphicFrameLocks noGrp="1"/>
          </p:cNvGraphicFramePr>
          <p:nvPr>
            <p:extLst/>
          </p:nvPr>
        </p:nvGraphicFramePr>
        <p:xfrm>
          <a:off x="119755" y="2614824"/>
          <a:ext cx="9674076" cy="1620120"/>
        </p:xfrm>
        <a:graphic>
          <a:graphicData uri="http://schemas.openxmlformats.org/drawingml/2006/table">
            <a:tbl>
              <a:tblPr firstRow="1" firstCol="1" bandRow="1">
                <a:tableStyleId>{BDBED569-4797-4DF1-A0F4-6AAB3CD982D8}</a:tableStyleId>
              </a:tblPr>
              <a:tblGrid>
                <a:gridCol w="12601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gridCol w="2160240">
                  <a:extLst>
                    <a:ext uri="{9D8B030D-6E8A-4147-A177-3AD203B41FA5}">
                      <a16:colId xmlns:a16="http://schemas.microsoft.com/office/drawing/2014/main" val="20005"/>
                    </a:ext>
                  </a:extLst>
                </a:gridCol>
                <a:gridCol w="2005224">
                  <a:extLst>
                    <a:ext uri="{9D8B030D-6E8A-4147-A177-3AD203B41FA5}">
                      <a16:colId xmlns:a16="http://schemas.microsoft.com/office/drawing/2014/main" val="2218138643"/>
                    </a:ext>
                  </a:extLst>
                </a:gridCol>
              </a:tblGrid>
              <a:tr h="540000">
                <a:tc>
                  <a:txBody>
                    <a:bodyPr/>
                    <a:lstStyle/>
                    <a:p>
                      <a:pPr algn="ctr">
                        <a:lnSpc>
                          <a:spcPts val="14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葛尾村</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南相馬市小高区</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飯舘村</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川俣町山木屋地区</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extLst>
                  <a:ext uri="{0D108BD9-81ED-4DB2-BD59-A6C34878D82A}">
                    <a16:rowId xmlns:a16="http://schemas.microsoft.com/office/drawing/2014/main" val="10000"/>
                  </a:ext>
                </a:extLst>
              </a:tr>
              <a:tr h="540120">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居住人口</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326</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3,578</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1,321</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364</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extLst>
                  <a:ext uri="{0D108BD9-81ED-4DB2-BD59-A6C34878D82A}">
                    <a16:rowId xmlns:a16="http://schemas.microsoft.com/office/drawing/2014/main" val="10001"/>
                  </a:ext>
                </a:extLst>
              </a:tr>
              <a:tr h="540000">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避難指示解除日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 </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p>
                  </a:txBody>
                  <a:tcPr marL="75515" marR="75515" marT="0" marB="0" anchor="ctr"/>
                </a:tc>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nvPr>
        </p:nvGraphicFramePr>
        <p:xfrm>
          <a:off x="115043" y="4508550"/>
          <a:ext cx="9674077" cy="1620120"/>
        </p:xfrm>
        <a:graphic>
          <a:graphicData uri="http://schemas.openxmlformats.org/drawingml/2006/table">
            <a:tbl>
              <a:tblPr firstRow="1" firstCol="1" bandRow="1">
                <a:tableStyleId>{BDBED569-4797-4DF1-A0F4-6AAB3CD982D8}</a:tableStyleId>
              </a:tblPr>
              <a:tblGrid>
                <a:gridCol w="1261342">
                  <a:extLst>
                    <a:ext uri="{9D8B030D-6E8A-4147-A177-3AD203B41FA5}">
                      <a16:colId xmlns:a16="http://schemas.microsoft.com/office/drawing/2014/main" val="20000"/>
                    </a:ext>
                  </a:extLst>
                </a:gridCol>
                <a:gridCol w="2160240">
                  <a:extLst>
                    <a:ext uri="{9D8B030D-6E8A-4147-A177-3AD203B41FA5}">
                      <a16:colId xmlns:a16="http://schemas.microsoft.com/office/drawing/2014/main" val="20004"/>
                    </a:ext>
                  </a:extLst>
                </a:gridCol>
                <a:gridCol w="2088232">
                  <a:extLst>
                    <a:ext uri="{9D8B030D-6E8A-4147-A177-3AD203B41FA5}">
                      <a16:colId xmlns:a16="http://schemas.microsoft.com/office/drawing/2014/main" val="20005"/>
                    </a:ext>
                  </a:extLst>
                </a:gridCol>
                <a:gridCol w="2160240">
                  <a:extLst>
                    <a:ext uri="{9D8B030D-6E8A-4147-A177-3AD203B41FA5}">
                      <a16:colId xmlns:a16="http://schemas.microsoft.com/office/drawing/2014/main" val="2218138643"/>
                    </a:ext>
                  </a:extLst>
                </a:gridCol>
                <a:gridCol w="2004023">
                  <a:extLst>
                    <a:ext uri="{9D8B030D-6E8A-4147-A177-3AD203B41FA5}">
                      <a16:colId xmlns:a16="http://schemas.microsoft.com/office/drawing/2014/main" val="4017005909"/>
                    </a:ext>
                  </a:extLst>
                </a:gridCol>
              </a:tblGrid>
              <a:tr h="540000">
                <a:tc>
                  <a:txBody>
                    <a:bodyPr/>
                    <a:lstStyle/>
                    <a:p>
                      <a:pPr algn="ctr">
                        <a:lnSpc>
                          <a:spcPts val="14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浪江町</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富岡町</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大熊町</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双葉町</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全町避難中</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extLst>
                  <a:ext uri="{0D108BD9-81ED-4DB2-BD59-A6C34878D82A}">
                    <a16:rowId xmlns:a16="http://schemas.microsoft.com/office/drawing/2014/main" val="10000"/>
                  </a:ext>
                </a:extLst>
              </a:tr>
              <a:tr h="540120">
                <a:tc>
                  <a:txBody>
                    <a:bodyPr/>
                    <a:lstStyle/>
                    <a:p>
                      <a:pPr algn="ctr">
                        <a:lnSpc>
                          <a:spcPts val="14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居住人口</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1,051</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1,043</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marL="0" marR="0" lvl="0" indent="0" algn="ctr" defTabSz="914308" rtl="0" eaLnBrk="1" fontAlgn="auto" latinLnBrk="0" hangingPunct="1">
                        <a:lnSpc>
                          <a:spcPts val="1400"/>
                        </a:lnSpc>
                        <a:spcBef>
                          <a:spcPts val="0"/>
                        </a:spcBef>
                        <a:spcAft>
                          <a:spcPts val="0"/>
                        </a:spcAft>
                        <a:buClrTx/>
                        <a:buSzTx/>
                        <a:buFontTx/>
                        <a:buNone/>
                        <a:tabLst/>
                        <a:defRPr/>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extLst>
                  <a:ext uri="{0D108BD9-81ED-4DB2-BD59-A6C34878D82A}">
                    <a16:rowId xmlns:a16="http://schemas.microsoft.com/office/drawing/2014/main" val="10001"/>
                  </a:ext>
                </a:extLst>
              </a:tr>
              <a:tr h="540000">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避難指示解除日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algn="ctr">
                        <a:lnSpc>
                          <a:spcPts val="14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tc>
                  <a:txBody>
                    <a:bodyPr/>
                    <a:lstStyle/>
                    <a:p>
                      <a:pPr marL="0" marR="0" lvl="0" indent="0" algn="ctr" defTabSz="914308" rtl="0" eaLnBrk="1" fontAlgn="auto" latinLnBrk="0" hangingPunct="1">
                        <a:lnSpc>
                          <a:spcPts val="1400"/>
                        </a:lnSpc>
                        <a:spcBef>
                          <a:spcPts val="0"/>
                        </a:spcBef>
                        <a:spcAft>
                          <a:spcPts val="0"/>
                        </a:spcAft>
                        <a:buClrTx/>
                        <a:buSzTx/>
                        <a:buFontTx/>
                        <a:buNone/>
                        <a:tabLst/>
                        <a:defRPr/>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5515" marR="75515"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82811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正方形/長方形 122"/>
          <p:cNvSpPr/>
          <p:nvPr/>
        </p:nvSpPr>
        <p:spPr>
          <a:xfrm>
            <a:off x="280523" y="3284983"/>
            <a:ext cx="5665554" cy="3411197"/>
          </a:xfrm>
          <a:prstGeom prst="rect">
            <a:avLst/>
          </a:prstGeom>
          <a:solidFill>
            <a:srgbClr val="FF99FF">
              <a:alpha val="15000"/>
            </a:srgbClr>
          </a:solidFill>
          <a:ln w="19050">
            <a:solidFill>
              <a:srgbClr val="FF00FF">
                <a:alpha val="38000"/>
              </a:srgbClr>
            </a:solidFill>
            <a:prstDash val="sysDot"/>
          </a:ln>
        </p:spPr>
        <p:txBody>
          <a:bodyPr wrap="square" lIns="88414" tIns="44207" rIns="88414" bIns="44207">
            <a:noAutofit/>
          </a:bodyPr>
          <a:lstStyle/>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ja-JP" altLang="en-US" sz="1015" dirty="0">
              <a:solidFill>
                <a:prstClr val="black"/>
              </a:solidFill>
            </a:endParaRPr>
          </a:p>
        </p:txBody>
      </p:sp>
      <p:sp>
        <p:nvSpPr>
          <p:cNvPr id="79" name="正方形/長方形 78"/>
          <p:cNvSpPr/>
          <p:nvPr/>
        </p:nvSpPr>
        <p:spPr>
          <a:xfrm>
            <a:off x="6102899" y="3284983"/>
            <a:ext cx="3602628" cy="3411198"/>
          </a:xfrm>
          <a:prstGeom prst="rect">
            <a:avLst/>
          </a:prstGeom>
          <a:solidFill>
            <a:srgbClr val="FF99FF">
              <a:alpha val="15000"/>
            </a:srgbClr>
          </a:solidFill>
          <a:ln w="19050">
            <a:solidFill>
              <a:srgbClr val="FF00FF">
                <a:alpha val="38000"/>
              </a:srgbClr>
            </a:solidFill>
            <a:prstDash val="sysDot"/>
          </a:ln>
        </p:spPr>
        <p:txBody>
          <a:bodyPr wrap="square" lIns="88414" tIns="44207" rIns="88414" bIns="44207">
            <a:noAutofit/>
          </a:bodyPr>
          <a:lstStyle/>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en-US" altLang="ja-JP" sz="1015" dirty="0">
              <a:solidFill>
                <a:prstClr val="black"/>
              </a:solidFill>
              <a:sym typeface="Wingdings" panose="05000000000000000000" pitchFamily="2" charset="2"/>
            </a:endParaRPr>
          </a:p>
          <a:p>
            <a:endParaRPr lang="ja-JP" altLang="en-US" sz="1015" dirty="0">
              <a:solidFill>
                <a:prstClr val="black"/>
              </a:solidFill>
            </a:endParaRPr>
          </a:p>
        </p:txBody>
      </p:sp>
      <p:sp>
        <p:nvSpPr>
          <p:cNvPr id="124" name="角丸四角形 123"/>
          <p:cNvSpPr/>
          <p:nvPr/>
        </p:nvSpPr>
        <p:spPr>
          <a:xfrm>
            <a:off x="344489" y="4063759"/>
            <a:ext cx="5497864" cy="280053"/>
          </a:xfrm>
          <a:prstGeom prst="roundRect">
            <a:avLst/>
          </a:prstGeom>
          <a:solidFill>
            <a:schemeClr val="bg1">
              <a:lumMod val="85000"/>
              <a:alpha val="5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600" b="1" dirty="0" smtClean="0">
                <a:solidFill>
                  <a:srgbClr val="002060"/>
                </a:solidFill>
                <a:latin typeface="ＭＳ Ｐゴシック"/>
              </a:rPr>
              <a:t>副チーム長 ： 立岡　 元経済産業事務次官</a:t>
            </a:r>
            <a:endParaRPr lang="ja-JP" altLang="en-US" sz="1600" b="1" dirty="0">
              <a:solidFill>
                <a:srgbClr val="FF0000"/>
              </a:solidFill>
              <a:latin typeface="ＭＳ Ｐゴシック"/>
            </a:endParaRPr>
          </a:p>
        </p:txBody>
      </p:sp>
      <p:sp>
        <p:nvSpPr>
          <p:cNvPr id="125" name="角丸四角形 124"/>
          <p:cNvSpPr/>
          <p:nvPr/>
        </p:nvSpPr>
        <p:spPr>
          <a:xfrm>
            <a:off x="344489" y="3671845"/>
            <a:ext cx="5497864" cy="313736"/>
          </a:xfrm>
          <a:prstGeom prst="roundRect">
            <a:avLst/>
          </a:prstGeom>
          <a:solidFill>
            <a:srgbClr val="11E31B">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600" b="1" dirty="0">
                <a:solidFill>
                  <a:srgbClr val="002060"/>
                </a:solidFill>
                <a:latin typeface="ＭＳ Ｐゴシック"/>
              </a:rPr>
              <a:t>チーム長 ： 福井　（公社）福島相双復興推進</a:t>
            </a:r>
            <a:r>
              <a:rPr lang="ja-JP" altLang="en-US" sz="1600" b="1" dirty="0" smtClean="0">
                <a:solidFill>
                  <a:srgbClr val="002060"/>
                </a:solidFill>
                <a:latin typeface="ＭＳ Ｐゴシック"/>
              </a:rPr>
              <a:t>機構　理事長</a:t>
            </a:r>
            <a:endParaRPr lang="ja-JP" altLang="en-US" sz="1600" b="1" dirty="0">
              <a:solidFill>
                <a:srgbClr val="FF0000"/>
              </a:solidFill>
              <a:latin typeface="ＭＳ Ｐゴシック"/>
            </a:endParaRPr>
          </a:p>
        </p:txBody>
      </p:sp>
      <p:sp>
        <p:nvSpPr>
          <p:cNvPr id="126" name="角丸四角形 125"/>
          <p:cNvSpPr/>
          <p:nvPr/>
        </p:nvSpPr>
        <p:spPr>
          <a:xfrm>
            <a:off x="3528314" y="5142619"/>
            <a:ext cx="2595087" cy="247639"/>
          </a:xfrm>
          <a:prstGeom prst="roundRect">
            <a:avLst/>
          </a:prstGeom>
          <a:noFill/>
          <a:ln w="25400">
            <a:noFill/>
          </a:ln>
        </p:spPr>
        <p:style>
          <a:lnRef idx="2">
            <a:schemeClr val="dk1"/>
          </a:lnRef>
          <a:fillRef idx="1">
            <a:schemeClr val="lt1"/>
          </a:fillRef>
          <a:effectRef idx="0">
            <a:schemeClr val="dk1"/>
          </a:effectRef>
          <a:fontRef idx="minor">
            <a:schemeClr val="dk1"/>
          </a:fontRef>
        </p:style>
        <p:txBody>
          <a:bodyPr lIns="88414" tIns="44207" rIns="88414" bIns="44207" rtlCol="0" anchor="ctr"/>
          <a:lstStyle/>
          <a:p>
            <a:pPr algn="ctr">
              <a:spcBef>
                <a:spcPts val="1071"/>
              </a:spcBef>
            </a:pPr>
            <a:endParaRPr lang="ja-JP" altLang="en-US" sz="1015" b="1" dirty="0">
              <a:solidFill>
                <a:srgbClr val="FF0000"/>
              </a:solidFill>
              <a:latin typeface="ＭＳ Ｐゴシック"/>
            </a:endParaRPr>
          </a:p>
        </p:txBody>
      </p:sp>
      <p:sp>
        <p:nvSpPr>
          <p:cNvPr id="131" name="テキスト ボックス 130"/>
          <p:cNvSpPr txBox="1"/>
          <p:nvPr/>
        </p:nvSpPr>
        <p:spPr>
          <a:xfrm>
            <a:off x="1668200" y="2996952"/>
            <a:ext cx="2924760" cy="581720"/>
          </a:xfrm>
          <a:prstGeom prst="rect">
            <a:avLst/>
          </a:prstGeom>
          <a:solidFill>
            <a:schemeClr val="bg1"/>
          </a:solidFill>
          <a:ln w="28575">
            <a:solidFill>
              <a:srgbClr val="FF99FF"/>
            </a:solidFill>
          </a:ln>
        </p:spPr>
        <p:txBody>
          <a:bodyPr wrap="square" lIns="88414" tIns="44207" rIns="88414" bIns="44207" rtlCol="0">
            <a:spAutoFit/>
          </a:bodyPr>
          <a:lstStyle/>
          <a:p>
            <a:pPr algn="ctr"/>
            <a:r>
              <a:rPr lang="ja-JP" altLang="en-US" sz="1600" b="1" dirty="0">
                <a:solidFill>
                  <a:srgbClr val="002060"/>
                </a:solidFill>
                <a:sym typeface="Wingdings" panose="05000000000000000000" pitchFamily="2" charset="2"/>
              </a:rPr>
              <a:t>官民合同チーム</a:t>
            </a:r>
            <a:endParaRPr lang="en-US" altLang="ja-JP" sz="1600" b="1" dirty="0">
              <a:solidFill>
                <a:srgbClr val="002060"/>
              </a:solidFill>
              <a:sym typeface="Wingdings" panose="05000000000000000000" pitchFamily="2" charset="2"/>
            </a:endParaRPr>
          </a:p>
          <a:p>
            <a:pPr algn="ctr"/>
            <a:r>
              <a:rPr lang="ja-JP" altLang="en-US" sz="1600" b="1" dirty="0">
                <a:solidFill>
                  <a:srgbClr val="002060"/>
                </a:solidFill>
                <a:sym typeface="Wingdings" panose="05000000000000000000" pitchFamily="2" charset="2"/>
              </a:rPr>
              <a:t>（</a:t>
            </a:r>
            <a:r>
              <a:rPr lang="ja-JP" altLang="en-US" sz="1600" b="1" dirty="0" smtClean="0">
                <a:solidFill>
                  <a:srgbClr val="002060"/>
                </a:solidFill>
                <a:sym typeface="Wingdings" panose="05000000000000000000" pitchFamily="2" charset="2"/>
              </a:rPr>
              <a:t>２８７名：</a:t>
            </a:r>
            <a:r>
              <a:rPr lang="ja-JP" altLang="en-US" sz="1600" b="1" dirty="0">
                <a:solidFill>
                  <a:srgbClr val="002060"/>
                </a:solidFill>
                <a:sym typeface="Wingdings" panose="05000000000000000000" pitchFamily="2" charset="2"/>
              </a:rPr>
              <a:t>うち</a:t>
            </a:r>
            <a:r>
              <a:rPr lang="ja-JP" altLang="en-US" sz="1600" b="1" dirty="0" smtClean="0">
                <a:solidFill>
                  <a:srgbClr val="002060"/>
                </a:solidFill>
                <a:sym typeface="Wingdings" panose="05000000000000000000" pitchFamily="2" charset="2"/>
              </a:rPr>
              <a:t>常駐２２６名</a:t>
            </a:r>
            <a:r>
              <a:rPr lang="ja-JP" altLang="en-US" sz="1600" b="1" dirty="0">
                <a:solidFill>
                  <a:srgbClr val="002060"/>
                </a:solidFill>
                <a:sym typeface="Wingdings" panose="05000000000000000000" pitchFamily="2" charset="2"/>
              </a:rPr>
              <a:t>）</a:t>
            </a:r>
            <a:endParaRPr lang="en-US" altLang="ja-JP" sz="1600" b="1" dirty="0">
              <a:solidFill>
                <a:srgbClr val="002060"/>
              </a:solidFill>
              <a:sym typeface="Wingdings" panose="05000000000000000000" pitchFamily="2" charset="2"/>
            </a:endParaRPr>
          </a:p>
        </p:txBody>
      </p:sp>
      <p:sp>
        <p:nvSpPr>
          <p:cNvPr id="135" name="テキスト ボックス 134"/>
          <p:cNvSpPr txBox="1"/>
          <p:nvPr/>
        </p:nvSpPr>
        <p:spPr>
          <a:xfrm>
            <a:off x="416496" y="4662894"/>
            <a:ext cx="5425857" cy="1673247"/>
          </a:xfrm>
          <a:prstGeom prst="rect">
            <a:avLst/>
          </a:prstGeom>
          <a:noFill/>
          <a:ln w="19050">
            <a:solidFill>
              <a:srgbClr val="FF99FF"/>
            </a:solidFill>
            <a:prstDash val="sysDot"/>
          </a:ln>
        </p:spPr>
        <p:style>
          <a:lnRef idx="0">
            <a:schemeClr val="accent6"/>
          </a:lnRef>
          <a:fillRef idx="3">
            <a:schemeClr val="accent6"/>
          </a:fillRef>
          <a:effectRef idx="3">
            <a:schemeClr val="accent6"/>
          </a:effectRef>
          <a:fontRef idx="minor">
            <a:schemeClr val="lt1"/>
          </a:fontRef>
        </p:style>
        <p:txBody>
          <a:bodyPr wrap="square" lIns="0" tIns="44207" rIns="0" bIns="44207" rtlCol="0">
            <a:noAutofit/>
          </a:bodyPr>
          <a:lstStyle/>
          <a:p>
            <a:pPr algn="ctr"/>
            <a:endParaRPr lang="en-US" altLang="ja-JP" sz="1015" dirty="0">
              <a:solidFill>
                <a:prstClr val="white"/>
              </a:solidFill>
              <a:latin typeface="ＭＳ Ｐゴシック" panose="020B0600070205080204" pitchFamily="50" charset="-128"/>
            </a:endParaRPr>
          </a:p>
        </p:txBody>
      </p:sp>
      <p:sp>
        <p:nvSpPr>
          <p:cNvPr id="136" name="テキスト ボックス 135"/>
          <p:cNvSpPr txBox="1"/>
          <p:nvPr/>
        </p:nvSpPr>
        <p:spPr>
          <a:xfrm>
            <a:off x="1712640" y="4491819"/>
            <a:ext cx="2801320" cy="315320"/>
          </a:xfrm>
          <a:prstGeom prst="rect">
            <a:avLst/>
          </a:prstGeom>
          <a:solidFill>
            <a:srgbClr val="FF99FF"/>
          </a:solidFill>
          <a:ln>
            <a:noFill/>
          </a:ln>
        </p:spPr>
        <p:style>
          <a:lnRef idx="0">
            <a:schemeClr val="accent6"/>
          </a:lnRef>
          <a:fillRef idx="3">
            <a:schemeClr val="accent6"/>
          </a:fillRef>
          <a:effectRef idx="3">
            <a:schemeClr val="accent6"/>
          </a:effectRef>
          <a:fontRef idx="minor">
            <a:schemeClr val="lt1"/>
          </a:fontRef>
        </p:style>
        <p:txBody>
          <a:bodyPr wrap="square" lIns="0" tIns="44207" rIns="0" bIns="44207" rtlCol="0" anchor="ctr">
            <a:noAutofit/>
          </a:bodyPr>
          <a:lstStyle/>
          <a:p>
            <a:pPr algn="ct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公社</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福島相双復興推進機構</a:t>
            </a:r>
            <a:endParaRPr lang="en-US" altLang="ja-JP" sz="1600" dirty="0">
              <a:solidFill>
                <a:prstClr val="black"/>
              </a:solidFill>
              <a:latin typeface="ＭＳ Ｐゴシック" panose="020B0600070205080204" pitchFamily="50" charset="-128"/>
            </a:endParaRPr>
          </a:p>
        </p:txBody>
      </p:sp>
      <p:sp>
        <p:nvSpPr>
          <p:cNvPr id="25" name="角丸四角形 24"/>
          <p:cNvSpPr/>
          <p:nvPr/>
        </p:nvSpPr>
        <p:spPr>
          <a:xfrm>
            <a:off x="6348852" y="3579489"/>
            <a:ext cx="1510969" cy="56492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569" dirty="0">
                <a:solidFill>
                  <a:schemeClr val="tx1"/>
                </a:solidFill>
                <a:latin typeface="ＭＳ Ｐゴシック"/>
              </a:rPr>
              <a:t>福島支部</a:t>
            </a:r>
          </a:p>
        </p:txBody>
      </p:sp>
      <p:sp>
        <p:nvSpPr>
          <p:cNvPr id="26" name="角丸四角形 25"/>
          <p:cNvSpPr/>
          <p:nvPr/>
        </p:nvSpPr>
        <p:spPr>
          <a:xfrm>
            <a:off x="6348852" y="4310064"/>
            <a:ext cx="1510969" cy="56492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569" dirty="0">
                <a:solidFill>
                  <a:schemeClr val="tx1"/>
                </a:solidFill>
                <a:latin typeface="ＭＳ Ｐゴシック"/>
              </a:rPr>
              <a:t>南相馬支部</a:t>
            </a:r>
          </a:p>
        </p:txBody>
      </p:sp>
      <p:sp>
        <p:nvSpPr>
          <p:cNvPr id="27" name="角丸四角形 26"/>
          <p:cNvSpPr/>
          <p:nvPr/>
        </p:nvSpPr>
        <p:spPr>
          <a:xfrm>
            <a:off x="6348852" y="5771218"/>
            <a:ext cx="1510969" cy="56492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569" dirty="0">
                <a:solidFill>
                  <a:schemeClr val="tx1"/>
                </a:solidFill>
                <a:latin typeface="ＭＳ Ｐゴシック"/>
              </a:rPr>
              <a:t>東京支部</a:t>
            </a:r>
          </a:p>
        </p:txBody>
      </p:sp>
      <p:sp>
        <p:nvSpPr>
          <p:cNvPr id="28" name="角丸四角形 27"/>
          <p:cNvSpPr/>
          <p:nvPr/>
        </p:nvSpPr>
        <p:spPr>
          <a:xfrm>
            <a:off x="6348852" y="5040642"/>
            <a:ext cx="1510969" cy="56492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569" dirty="0">
                <a:solidFill>
                  <a:schemeClr val="tx1"/>
                </a:solidFill>
                <a:latin typeface="ＭＳ Ｐゴシック"/>
              </a:rPr>
              <a:t>いわき支部</a:t>
            </a:r>
          </a:p>
        </p:txBody>
      </p:sp>
      <p:cxnSp>
        <p:nvCxnSpPr>
          <p:cNvPr id="16" name="直線コネクタ 15"/>
          <p:cNvCxnSpPr/>
          <p:nvPr/>
        </p:nvCxnSpPr>
        <p:spPr>
          <a:xfrm>
            <a:off x="5950034" y="3997461"/>
            <a:ext cx="166154" cy="0"/>
          </a:xfrm>
          <a:prstGeom prst="line">
            <a:avLst/>
          </a:prstGeom>
          <a:ln w="19050">
            <a:solidFill>
              <a:srgbClr val="FF99FF"/>
            </a:solidFill>
            <a:prstDash val="sysDot"/>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4612572" y="4535011"/>
            <a:ext cx="1132516" cy="288962"/>
          </a:xfrm>
          <a:prstGeom prst="roundRect">
            <a:avLst/>
          </a:prstGeom>
          <a:solidFill>
            <a:schemeClr val="bg1">
              <a:lumMod val="95000"/>
            </a:schemeClr>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200" dirty="0">
                <a:solidFill>
                  <a:schemeClr val="tx1"/>
                </a:solidFill>
                <a:latin typeface="ＭＳ Ｐゴシック"/>
              </a:rPr>
              <a:t>本部（福島市）</a:t>
            </a:r>
          </a:p>
        </p:txBody>
      </p:sp>
      <p:sp>
        <p:nvSpPr>
          <p:cNvPr id="54" name="角丸四角形 53"/>
          <p:cNvSpPr/>
          <p:nvPr/>
        </p:nvSpPr>
        <p:spPr>
          <a:xfrm>
            <a:off x="3208846" y="5500995"/>
            <a:ext cx="2176202" cy="52029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600" dirty="0">
                <a:solidFill>
                  <a:schemeClr val="tx1"/>
                </a:solidFill>
                <a:latin typeface="ＭＳ Ｐゴシック"/>
              </a:rPr>
              <a:t>企画グループ</a:t>
            </a:r>
          </a:p>
        </p:txBody>
      </p:sp>
      <p:sp>
        <p:nvSpPr>
          <p:cNvPr id="55" name="角丸四角形 54"/>
          <p:cNvSpPr/>
          <p:nvPr/>
        </p:nvSpPr>
        <p:spPr>
          <a:xfrm>
            <a:off x="920552" y="5500994"/>
            <a:ext cx="2142721" cy="5202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600" dirty="0">
                <a:solidFill>
                  <a:schemeClr val="tx1"/>
                </a:solidFill>
                <a:latin typeface="ＭＳ Ｐゴシック"/>
              </a:rPr>
              <a:t>地域・生活支援</a:t>
            </a:r>
            <a:endParaRPr lang="en-US" altLang="ja-JP" sz="1600" dirty="0">
              <a:solidFill>
                <a:schemeClr val="tx1"/>
              </a:solidFill>
              <a:latin typeface="ＭＳ Ｐゴシック"/>
            </a:endParaRPr>
          </a:p>
          <a:p>
            <a:pPr algn="ctr"/>
            <a:r>
              <a:rPr lang="ja-JP" altLang="en-US" sz="1600" dirty="0">
                <a:solidFill>
                  <a:schemeClr val="tx1"/>
                </a:solidFill>
                <a:latin typeface="ＭＳ Ｐゴシック"/>
              </a:rPr>
              <a:t>グループ</a:t>
            </a:r>
          </a:p>
        </p:txBody>
      </p:sp>
      <p:sp>
        <p:nvSpPr>
          <p:cNvPr id="56" name="角丸四角形 55"/>
          <p:cNvSpPr/>
          <p:nvPr/>
        </p:nvSpPr>
        <p:spPr>
          <a:xfrm>
            <a:off x="3226928" y="4926729"/>
            <a:ext cx="2158120" cy="4781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600" dirty="0">
                <a:solidFill>
                  <a:schemeClr val="tx1"/>
                </a:solidFill>
                <a:latin typeface="ＭＳ Ｐゴシック"/>
              </a:rPr>
              <a:t>事業者支援グループ</a:t>
            </a:r>
          </a:p>
        </p:txBody>
      </p:sp>
      <p:sp>
        <p:nvSpPr>
          <p:cNvPr id="130" name="角丸四角形 129"/>
          <p:cNvSpPr/>
          <p:nvPr/>
        </p:nvSpPr>
        <p:spPr>
          <a:xfrm rot="10800000" flipV="1">
            <a:off x="2144687" y="6117393"/>
            <a:ext cx="2011235" cy="50678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600" dirty="0">
                <a:solidFill>
                  <a:schemeClr val="tx1"/>
                </a:solidFill>
                <a:latin typeface="ＭＳ Ｐゴシック"/>
              </a:rPr>
              <a:t>営農再開グループ</a:t>
            </a:r>
            <a:endParaRPr lang="ja-JP" altLang="en-US" sz="1600" baseline="30000" dirty="0">
              <a:solidFill>
                <a:schemeClr val="tx1"/>
              </a:solidFill>
              <a:latin typeface="ＭＳ Ｐゴシック"/>
            </a:endParaRPr>
          </a:p>
        </p:txBody>
      </p:sp>
      <p:sp>
        <p:nvSpPr>
          <p:cNvPr id="19" name="角丸四角形 18"/>
          <p:cNvSpPr/>
          <p:nvPr/>
        </p:nvSpPr>
        <p:spPr>
          <a:xfrm>
            <a:off x="920552" y="4906998"/>
            <a:ext cx="2156333" cy="48326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600" dirty="0">
                <a:solidFill>
                  <a:schemeClr val="tx1"/>
                </a:solidFill>
                <a:latin typeface="ＭＳ Ｐゴシック"/>
              </a:rPr>
              <a:t>総務調整グループ</a:t>
            </a:r>
          </a:p>
        </p:txBody>
      </p:sp>
      <p:sp>
        <p:nvSpPr>
          <p:cNvPr id="29" name="角丸四角形 28"/>
          <p:cNvSpPr/>
          <p:nvPr/>
        </p:nvSpPr>
        <p:spPr>
          <a:xfrm>
            <a:off x="8026180" y="4365104"/>
            <a:ext cx="1344605" cy="426965"/>
          </a:xfrm>
          <a:prstGeom prst="round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600" dirty="0">
                <a:solidFill>
                  <a:schemeClr val="tx1"/>
                </a:solidFill>
                <a:latin typeface="ＭＳ Ｐゴシック"/>
              </a:rPr>
              <a:t>浪江事務所</a:t>
            </a:r>
          </a:p>
        </p:txBody>
      </p:sp>
      <p:sp>
        <p:nvSpPr>
          <p:cNvPr id="30" name="角丸四角形 29"/>
          <p:cNvSpPr/>
          <p:nvPr/>
        </p:nvSpPr>
        <p:spPr>
          <a:xfrm>
            <a:off x="8026180" y="5085184"/>
            <a:ext cx="1344605" cy="479665"/>
          </a:xfrm>
          <a:prstGeom prst="round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lIns="88414" tIns="44207" rIns="88414" bIns="44207" rtlCol="0" anchor="ctr"/>
          <a:lstStyle/>
          <a:p>
            <a:pPr algn="ctr"/>
            <a:r>
              <a:rPr lang="ja-JP" altLang="en-US" sz="1600" dirty="0">
                <a:solidFill>
                  <a:schemeClr val="tx1"/>
                </a:solidFill>
                <a:latin typeface="ＭＳ Ｐゴシック"/>
              </a:rPr>
              <a:t>富岡事務所</a:t>
            </a:r>
          </a:p>
        </p:txBody>
      </p:sp>
      <p:cxnSp>
        <p:nvCxnSpPr>
          <p:cNvPr id="6" name="直線コネクタ 5"/>
          <p:cNvCxnSpPr/>
          <p:nvPr/>
        </p:nvCxnSpPr>
        <p:spPr>
          <a:xfrm>
            <a:off x="7859816" y="4597701"/>
            <a:ext cx="16615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7859816" y="5334997"/>
            <a:ext cx="166154" cy="0"/>
          </a:xfrm>
          <a:prstGeom prst="line">
            <a:avLst/>
          </a:prstGeom>
          <a:ln w="19050"/>
        </p:spPr>
        <p:style>
          <a:lnRef idx="1">
            <a:schemeClr val="dk1"/>
          </a:lnRef>
          <a:fillRef idx="0">
            <a:schemeClr val="dk1"/>
          </a:fillRef>
          <a:effectRef idx="0">
            <a:schemeClr val="dk1"/>
          </a:effectRef>
          <a:fontRef idx="minor">
            <a:schemeClr val="tx1"/>
          </a:fontRef>
        </p:style>
      </p:cxnSp>
      <p:sp>
        <p:nvSpPr>
          <p:cNvPr id="32" name="正方形/長方形 31"/>
          <p:cNvSpPr/>
          <p:nvPr/>
        </p:nvSpPr>
        <p:spPr>
          <a:xfrm>
            <a:off x="100838" y="644834"/>
            <a:ext cx="9694216" cy="2280111"/>
          </a:xfrm>
          <a:prstGeom prst="rect">
            <a:avLst/>
          </a:prstGeom>
          <a:ln w="19050">
            <a:solidFill>
              <a:schemeClr val="tx1"/>
            </a:solidFill>
          </a:ln>
        </p:spPr>
        <p:txBody>
          <a:bodyPr wrap="square" anchor="ctr">
            <a:spAutoFit/>
          </a:bodyPr>
          <a:lstStyle/>
          <a:p>
            <a:pPr marL="266700" indent="-266700" algn="just">
              <a:lnSpc>
                <a:spcPts val="2500"/>
              </a:lnSpc>
              <a:spcAft>
                <a:spcPts val="600"/>
              </a:spcAft>
              <a:buFont typeface="Wingdings" panose="05000000000000000000" pitchFamily="2" charset="2"/>
              <a:buChar char="Ø"/>
              <a:tabLst>
                <a:tab pos="9420225" algn="l"/>
              </a:tabLst>
            </a:pPr>
            <a:r>
              <a:rPr lang="ja-JP" altLang="en-US"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福島相双復興官民合同チームは、国、福島県、</a:t>
            </a:r>
            <a:r>
              <a:rPr lang="ja-JP" altLang="en-US"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構成により、平成</a:t>
            </a:r>
            <a:r>
              <a:rPr lang="en-US" altLang="ja-JP"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年８月</a:t>
            </a:r>
            <a:r>
              <a:rPr lang="en-US" altLang="ja-JP"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日に創設</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2500"/>
              </a:lnSpc>
              <a:spcAft>
                <a:spcPts val="600"/>
              </a:spcAft>
              <a:buFont typeface="Wingdings" panose="05000000000000000000" pitchFamily="2" charset="2"/>
              <a:buChar char="Ø"/>
              <a:tabLst>
                <a:tab pos="9420225" algn="l"/>
              </a:tabLs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原子力発電所事故による被災事業者</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個別訪問（約</a:t>
            </a:r>
            <a:r>
              <a:rPr lang="en-US" altLang="ja-JP"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5,300</a:t>
            </a:r>
            <a:r>
              <a:rPr lang="ja-JP" altLang="en-US"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。専門家によるコンサルティングや、国の支援策等を通じ、</a:t>
            </a:r>
            <a:r>
              <a:rPr lang="ja-JP" altLang="en-US"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事業再開や自立を支援</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a:t>
            </a:r>
            <a:r>
              <a:rPr lang="ja-JP" altLang="en-US"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農業者への個別訪問（約</a:t>
            </a:r>
            <a:r>
              <a:rPr lang="en-US" altLang="ja-JP"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1,600</a:t>
            </a:r>
            <a:r>
              <a:rPr lang="ja-JP" altLang="en-US" sz="2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も実施。</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6575" indent="-536575" algn="just">
              <a:tabLst>
                <a:tab pos="9420225" algn="l"/>
              </a:tabLst>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被災</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（田村市、南相馬市、川俣町、広野町、楢葉町、富岡町、川内村、大熊町、双葉町、浪江町、</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葛尾村及び飯舘村）が対象</a:t>
            </a:r>
          </a:p>
        </p:txBody>
      </p:sp>
      <p:sp>
        <p:nvSpPr>
          <p:cNvPr id="35" name="タイトル 1"/>
          <p:cNvSpPr txBox="1">
            <a:spLocks/>
          </p:cNvSpPr>
          <p:nvPr/>
        </p:nvSpPr>
        <p:spPr>
          <a:xfrm>
            <a:off x="100837" y="103650"/>
            <a:ext cx="9694217"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lgn="ctr">
              <a:lnSpc>
                <a:spcPct val="100000"/>
              </a:lnSpc>
              <a:defRPr/>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福島相双復興推進機構（官民合同チーム）の概要</a:t>
            </a:r>
          </a:p>
        </p:txBody>
      </p:sp>
      <p:sp>
        <p:nvSpPr>
          <p:cNvPr id="33" name="スライド番号プレースホルダー 4"/>
          <p:cNvSpPr>
            <a:spLocks noGrp="1"/>
          </p:cNvSpPr>
          <p:nvPr>
            <p:ph type="sldNum" sz="quarter" idx="12"/>
          </p:nvPr>
        </p:nvSpPr>
        <p:spPr>
          <a:xfrm>
            <a:off x="7610152" y="6594450"/>
            <a:ext cx="2311400" cy="218926"/>
          </a:xfrm>
        </p:spPr>
        <p:txBody>
          <a:bodyPr/>
          <a:lstStyle/>
          <a:p>
            <a:fld id="{8EA630E9-1B0A-4B1D-BA36-D058A3B76EFC}" type="slidenum">
              <a:rPr lang="ja-JP" altLang="en-US" smtClean="0">
                <a:solidFill>
                  <a:prstClr val="black">
                    <a:tint val="75000"/>
                  </a:prstClr>
                </a:solidFill>
              </a:rPr>
              <a:pPr/>
              <a:t>4</a:t>
            </a:fld>
            <a:endParaRPr lang="ja-JP" altLang="en-US" dirty="0">
              <a:solidFill>
                <a:prstClr val="black">
                  <a:tint val="75000"/>
                </a:prstClr>
              </a:solidFill>
            </a:endParaRPr>
          </a:p>
        </p:txBody>
      </p:sp>
    </p:spTree>
    <p:extLst>
      <p:ext uri="{BB962C8B-B14F-4D97-AF65-F5344CB8AC3E}">
        <p14:creationId xmlns:p14="http://schemas.microsoft.com/office/powerpoint/2010/main" val="2259255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133614" y="44624"/>
            <a:ext cx="9694217"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福島</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相双復興推進機構（官民合同チーム</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員数</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8193360" y="6264373"/>
            <a:ext cx="1627369" cy="276999"/>
          </a:xfrm>
          <a:prstGeom prst="rect">
            <a:avLst/>
          </a:prstGeom>
          <a:noFill/>
        </p:spPr>
        <p:txBody>
          <a:bodyPr wrap="none" rtlCol="0">
            <a:spAutoFit/>
          </a:bodyPr>
          <a:lstStyle/>
          <a:p>
            <a:r>
              <a:rPr kumimoji="1" lang="ja-JP" altLang="en-US" sz="1200" dirty="0" smtClean="0"/>
              <a:t>令和元年７月１日以降</a:t>
            </a:r>
            <a:endParaRPr kumimoji="1" lang="ja-JP" altLang="en-US" sz="1200" dirty="0"/>
          </a:p>
        </p:txBody>
      </p:sp>
      <p:graphicFrame>
        <p:nvGraphicFramePr>
          <p:cNvPr id="34" name="表 33"/>
          <p:cNvGraphicFramePr>
            <a:graphicFrameLocks noGrp="1"/>
          </p:cNvGraphicFramePr>
          <p:nvPr>
            <p:extLst/>
          </p:nvPr>
        </p:nvGraphicFramePr>
        <p:xfrm>
          <a:off x="380882" y="530037"/>
          <a:ext cx="7647427" cy="2773680"/>
        </p:xfrm>
        <a:graphic>
          <a:graphicData uri="http://schemas.openxmlformats.org/drawingml/2006/table">
            <a:tbl>
              <a:tblPr firstRow="1" bandRow="1">
                <a:tableStyleId>{5C22544A-7EE6-4342-B048-85BDC9FD1C3A}</a:tableStyleId>
              </a:tblPr>
              <a:tblGrid>
                <a:gridCol w="4019801">
                  <a:extLst>
                    <a:ext uri="{9D8B030D-6E8A-4147-A177-3AD203B41FA5}">
                      <a16:colId xmlns:a16="http://schemas.microsoft.com/office/drawing/2014/main" val="3077174721"/>
                    </a:ext>
                  </a:extLst>
                </a:gridCol>
                <a:gridCol w="1812847">
                  <a:extLst>
                    <a:ext uri="{9D8B030D-6E8A-4147-A177-3AD203B41FA5}">
                      <a16:colId xmlns:a16="http://schemas.microsoft.com/office/drawing/2014/main" val="2603874210"/>
                    </a:ext>
                  </a:extLst>
                </a:gridCol>
                <a:gridCol w="1814779">
                  <a:extLst>
                    <a:ext uri="{9D8B030D-6E8A-4147-A177-3AD203B41FA5}">
                      <a16:colId xmlns:a16="http://schemas.microsoft.com/office/drawing/2014/main" val="3898358858"/>
                    </a:ext>
                  </a:extLst>
                </a:gridCol>
              </a:tblGrid>
              <a:tr h="30400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組織名</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出身母体</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構成員数</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48239989"/>
                  </a:ext>
                </a:extLst>
              </a:tr>
              <a:tr h="304000">
                <a:tc rowSpan="4">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（公社）福島相双復興推進機構</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経済産業省</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rPr>
                        <a:t>２９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3957341"/>
                  </a:ext>
                </a:extLst>
              </a:tr>
              <a:tr h="304000">
                <a:tc vMerge="1">
                  <a:txBody>
                    <a:bodyPr/>
                    <a:lstStyle/>
                    <a:p>
                      <a:endParaRPr kumimoji="1" lang="ja-JP" alt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農林水産省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rPr>
                        <a:t>３</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5944727"/>
                  </a:ext>
                </a:extLst>
              </a:tr>
              <a:tr h="304000">
                <a:tc vMerge="1">
                  <a:txBody>
                    <a:bodyPr/>
                    <a:lstStyle/>
                    <a:p>
                      <a:endParaRPr kumimoji="1" lang="ja-JP" alt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福島県</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rPr>
                        <a:t>１１</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015677"/>
                  </a:ext>
                </a:extLst>
              </a:tr>
              <a:tr h="304000">
                <a:tc vMerge="1">
                  <a:txBody>
                    <a:bodyPr/>
                    <a:lstStyle/>
                    <a:p>
                      <a:endParaRPr kumimoji="1" lang="ja-JP" alt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民間企業等</a:t>
                      </a:r>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rPr>
                        <a:t>１６２</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100329"/>
                  </a:ext>
                </a:extLst>
              </a:tr>
              <a:tr h="304000">
                <a:tc gridSpan="2">
                  <a:txBody>
                    <a:bodyPr/>
                    <a:lstStyle/>
                    <a:p>
                      <a:r>
                        <a:rPr kumimoji="1" lang="zh-TW" altLang="en-US" sz="1400" dirty="0" smtClean="0">
                          <a:solidFill>
                            <a:schemeClr val="tx1"/>
                          </a:solidFill>
                          <a:latin typeface="Meiryo UI" panose="020B0604030504040204" pitchFamily="50" charset="-128"/>
                          <a:ea typeface="Meiryo UI" panose="020B0604030504040204" pitchFamily="50" charset="-128"/>
                        </a:rPr>
                        <a:t>内閣府原子力災害対策本部（農林水産省）</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rPr>
                        <a:t>２０</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7580653"/>
                  </a:ext>
                </a:extLst>
              </a:tr>
              <a:tr h="304000">
                <a:tc gridSpan="2">
                  <a:txBody>
                    <a:bodyPr/>
                    <a:lstStyle/>
                    <a:p>
                      <a:r>
                        <a:rPr kumimoji="1" lang="zh-TW" altLang="en-US" sz="1400" dirty="0" smtClean="0">
                          <a:solidFill>
                            <a:schemeClr val="tx1"/>
                          </a:solidFill>
                          <a:latin typeface="Meiryo UI" panose="020B0604030504040204" pitchFamily="50" charset="-128"/>
                          <a:ea typeface="Meiryo UI" panose="020B0604030504040204" pitchFamily="50" charset="-128"/>
                        </a:rPr>
                        <a:t>福島県（農林水産部）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zh-TW" altLang="en-US" sz="16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rPr>
                        <a:t>３５</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832612"/>
                  </a:ext>
                </a:extLst>
              </a:tr>
              <a:tr h="304000">
                <a:tc gridSpan="2">
                  <a:txBody>
                    <a:bodyPr/>
                    <a:lstStyle/>
                    <a:p>
                      <a:r>
                        <a:rPr kumimoji="1" lang="zh-TW" altLang="en-US" sz="1400" dirty="0" smtClean="0">
                          <a:solidFill>
                            <a:schemeClr val="tx1"/>
                          </a:solidFill>
                          <a:latin typeface="Meiryo UI" panose="020B0604030504040204" pitchFamily="50" charset="-128"/>
                          <a:ea typeface="Meiryo UI" panose="020B0604030504040204" pitchFamily="50" charset="-128"/>
                        </a:rPr>
                        <a:t>（独）中小企業基盤整備機構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zh-TW" altLang="en-US" sz="16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rPr>
                        <a:t>２７</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1570623"/>
                  </a:ext>
                </a:extLst>
              </a:tr>
              <a:tr h="304000">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計</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600" b="1" dirty="0" smtClean="0">
                          <a:solidFill>
                            <a:schemeClr val="tx1"/>
                          </a:solidFill>
                          <a:latin typeface="Meiryo UI" panose="020B0604030504040204" pitchFamily="50" charset="-128"/>
                          <a:ea typeface="Meiryo UI" panose="020B0604030504040204" pitchFamily="50" charset="-128"/>
                        </a:rPr>
                        <a:t>２８７</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198339"/>
                  </a:ext>
                </a:extLst>
              </a:tr>
            </a:tbl>
          </a:graphicData>
        </a:graphic>
      </p:graphicFrame>
      <p:graphicFrame>
        <p:nvGraphicFramePr>
          <p:cNvPr id="35" name="表 34"/>
          <p:cNvGraphicFramePr>
            <a:graphicFrameLocks noGrp="1"/>
          </p:cNvGraphicFramePr>
          <p:nvPr>
            <p:extLst/>
          </p:nvPr>
        </p:nvGraphicFramePr>
        <p:xfrm>
          <a:off x="380883" y="3842236"/>
          <a:ext cx="7812529" cy="2583180"/>
        </p:xfrm>
        <a:graphic>
          <a:graphicData uri="http://schemas.openxmlformats.org/drawingml/2006/table">
            <a:tbl>
              <a:tblPr firstRow="1" bandRow="1">
                <a:tableStyleId>{5C22544A-7EE6-4342-B048-85BDC9FD1C3A}</a:tableStyleId>
              </a:tblPr>
              <a:tblGrid>
                <a:gridCol w="2501990">
                  <a:extLst>
                    <a:ext uri="{9D8B030D-6E8A-4147-A177-3AD203B41FA5}">
                      <a16:colId xmlns:a16="http://schemas.microsoft.com/office/drawing/2014/main" val="20000"/>
                    </a:ext>
                  </a:extLst>
                </a:gridCol>
                <a:gridCol w="2250539">
                  <a:extLst>
                    <a:ext uri="{9D8B030D-6E8A-4147-A177-3AD203B41FA5}">
                      <a16:colId xmlns:a16="http://schemas.microsoft.com/office/drawing/2014/main" val="20001"/>
                    </a:ext>
                  </a:extLst>
                </a:gridCol>
                <a:gridCol w="3060000">
                  <a:extLst>
                    <a:ext uri="{9D8B030D-6E8A-4147-A177-3AD203B41FA5}">
                      <a16:colId xmlns:a16="http://schemas.microsoft.com/office/drawing/2014/main" val="20002"/>
                    </a:ext>
                  </a:extLst>
                </a:gridCol>
              </a:tblGrid>
              <a:tr h="518766">
                <a:tc>
                  <a:txBody>
                    <a:bodyPr/>
                    <a:lstStyle/>
                    <a:p>
                      <a:pPr algn="ctr">
                        <a:lnSpc>
                          <a:spcPts val="1800"/>
                        </a:lnSpc>
                        <a:spcBef>
                          <a:spcPts val="0"/>
                        </a:spcBef>
                        <a:spcAft>
                          <a:spcPts val="0"/>
                        </a:spcAft>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地元金融機関出身</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Bef>
                          <a:spcPts val="0"/>
                        </a:spcBef>
                        <a:spcAft>
                          <a:spcPts val="0"/>
                        </a:spcAft>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308" rtl="0" eaLnBrk="1" fontAlgn="auto" latinLnBrk="0" hangingPunct="1">
                        <a:lnSpc>
                          <a:spcPts val="1800"/>
                        </a:lnSpc>
                        <a:spcBef>
                          <a:spcPts val="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士業</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308" rtl="0" eaLnBrk="1" fontAlgn="auto" latinLnBrk="0" hangingPunct="1">
                        <a:lnSpc>
                          <a:spcPts val="1800"/>
                        </a:lnSpc>
                        <a:spcBef>
                          <a:spcPts val="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308" rtl="0" eaLnBrk="1" fontAlgn="auto" latinLnBrk="0" hangingPunct="1">
                        <a:lnSpc>
                          <a:spcPts val="1800"/>
                        </a:lnSpc>
                        <a:spcBef>
                          <a:spcPts val="0"/>
                        </a:spcBef>
                        <a:spcAft>
                          <a:spcPts val="0"/>
                        </a:spcAft>
                        <a:buClrTx/>
                        <a:buSzTx/>
                        <a:buFontTx/>
                        <a:buNone/>
                        <a:tabLst/>
                        <a:defRPr/>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経営コンサルタント・企業人材等</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308" rtl="0" eaLnBrk="1" fontAlgn="auto" latinLnBrk="0" hangingPunct="1">
                        <a:lnSpc>
                          <a:spcPts val="1800"/>
                        </a:lnSpc>
                        <a:spcBef>
                          <a:spcPts val="0"/>
                        </a:spcBef>
                        <a:spcAft>
                          <a:spcPts val="0"/>
                        </a:spcAft>
                        <a:buClrTx/>
                        <a:buSzTx/>
                        <a:buFontTx/>
                        <a:buNone/>
                        <a:tabLst/>
                        <a:defRPr/>
                      </a:pPr>
                      <a:r>
                        <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809626">
                <a:tc>
                  <a:txBody>
                    <a:bodyPr/>
                    <a:lstStyle/>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・東邦銀行               </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・福島銀行               </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・大東銀行               </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・あぶくま信用金庫      </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ts val="0"/>
                        </a:spcBef>
                        <a:spcAft>
                          <a:spcPts val="0"/>
                        </a:spcAft>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・いわき信用組合        </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ts val="0"/>
                        </a:spcBef>
                        <a:spcAft>
                          <a:spcPts val="0"/>
                        </a:spcAft>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・相双五城信用組合   </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ts val="0"/>
                        </a:spcBef>
                        <a:spcAft>
                          <a:spcPts val="0"/>
                        </a:spcAft>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・福島県信用保証協会</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・中小企業診断士 </a:t>
                      </a:r>
                      <a:r>
                        <a:rPr kumimoji="1" lang="en-US" altLang="ja-JP"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・中小企業診断士 </a:t>
                      </a:r>
                      <a:r>
                        <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・税理士             </a:t>
                      </a:r>
                      <a:r>
                        <a:rPr kumimoji="1" lang="en-US" altLang="ja-JP"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公認会計士</a:t>
                      </a: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・経営コンサルタント</a:t>
                      </a: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・農業コンサルタント</a:t>
                      </a:r>
                      <a:r>
                        <a:rPr kumimoji="1" lang="ja-JP" altLang="en-US" sz="1600" b="1"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・三菱商事　　　　　　　　　　  </a:t>
                      </a:r>
                      <a:r>
                        <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・パナソニック（株） 　　　　　</a:t>
                      </a:r>
                      <a:r>
                        <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・清水建設（株） 　　　　　　</a:t>
                      </a:r>
                      <a:r>
                        <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・富士通（株） 　　　　</a:t>
                      </a:r>
                      <a:r>
                        <a:rPr kumimoji="1" lang="ja-JP" altLang="en-US" sz="16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・ヤマト運輸（株） 　　</a:t>
                      </a:r>
                      <a:r>
                        <a:rPr kumimoji="1" lang="ja-JP" altLang="en-US" sz="1600" b="1"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・（株）大丸松坂屋百貨店</a:t>
                      </a:r>
                      <a:r>
                        <a:rPr kumimoji="1" lang="ja-JP" altLang="en-US" sz="1600" b="1"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308" rtl="0" eaLnBrk="1" fontAlgn="auto" latinLnBrk="0" hangingPunct="1">
                        <a:lnSpc>
                          <a:spcPts val="1700"/>
                        </a:lnSpc>
                        <a:spcBef>
                          <a:spcPts val="0"/>
                        </a:spcBef>
                        <a:spcAft>
                          <a:spcPts val="0"/>
                        </a:spcAft>
                        <a:buClrTx/>
                        <a:buSzTx/>
                        <a:buFontTx/>
                        <a:buNone/>
                        <a:tabLst/>
                        <a:defRPr/>
                      </a:pP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・（株）ＪＴＢ　　　　　　　　</a:t>
                      </a:r>
                      <a:r>
                        <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6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7" name="正方形/長方形 36"/>
          <p:cNvSpPr/>
          <p:nvPr/>
        </p:nvSpPr>
        <p:spPr>
          <a:xfrm>
            <a:off x="383419" y="3429000"/>
            <a:ext cx="2880321" cy="3650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anchor="ctr"/>
          <a:lstStyle/>
          <a:p>
            <a:pPr marL="285750" indent="-285750">
              <a:lnSpc>
                <a:spcPts val="2000"/>
              </a:lnSpc>
              <a:buFont typeface="Wingdings" panose="05000000000000000000" pitchFamily="2" charset="2"/>
              <a:buChar char="Ø"/>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コンサルティング体制（計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429266" y="6473584"/>
            <a:ext cx="5550657"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太字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：内部採用者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上記「</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民間企業等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162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名」の内数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その他は委託契約。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7873903" y="2953462"/>
            <a:ext cx="2263673"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（常駐職員：</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右中かっこ 40"/>
          <p:cNvSpPr/>
          <p:nvPr/>
        </p:nvSpPr>
        <p:spPr>
          <a:xfrm>
            <a:off x="8074058" y="2130397"/>
            <a:ext cx="144016" cy="4374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テキスト ボックス 41"/>
          <p:cNvSpPr txBox="1"/>
          <p:nvPr/>
        </p:nvSpPr>
        <p:spPr>
          <a:xfrm>
            <a:off x="8193360" y="2187286"/>
            <a:ext cx="1523849"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非常駐：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楕円 11"/>
          <p:cNvSpPr/>
          <p:nvPr/>
        </p:nvSpPr>
        <p:spPr>
          <a:xfrm>
            <a:off x="9129464" y="2923483"/>
            <a:ext cx="544639" cy="4018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211931" y="1744806"/>
            <a:ext cx="1523849"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非常駐：２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右中かっこ 13"/>
          <p:cNvSpPr/>
          <p:nvPr/>
        </p:nvSpPr>
        <p:spPr>
          <a:xfrm>
            <a:off x="8083470" y="1744806"/>
            <a:ext cx="120250" cy="28564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右中かっこ 14"/>
          <p:cNvSpPr/>
          <p:nvPr/>
        </p:nvSpPr>
        <p:spPr>
          <a:xfrm>
            <a:off x="8074058" y="2665021"/>
            <a:ext cx="120250" cy="28564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8203720" y="2630284"/>
            <a:ext cx="1523849"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非常駐：４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4"/>
          <p:cNvSpPr>
            <a:spLocks noGrp="1"/>
          </p:cNvSpPr>
          <p:nvPr>
            <p:ph type="sldNum" sz="quarter" idx="12"/>
          </p:nvPr>
        </p:nvSpPr>
        <p:spPr>
          <a:xfrm>
            <a:off x="7610152" y="6594450"/>
            <a:ext cx="2311400" cy="218926"/>
          </a:xfrm>
        </p:spPr>
        <p:txBody>
          <a:bodyPr/>
          <a:lstStyle/>
          <a:p>
            <a:fld id="{8EA630E9-1B0A-4B1D-BA36-D058A3B76EFC}" type="slidenum">
              <a:rPr lang="ja-JP" altLang="en-US" smtClean="0">
                <a:solidFill>
                  <a:prstClr val="black">
                    <a:tint val="75000"/>
                  </a:prstClr>
                </a:solidFill>
              </a:rPr>
              <a:pPr/>
              <a:t>5</a:t>
            </a:fld>
            <a:endParaRPr lang="ja-JP" altLang="en-US" dirty="0">
              <a:solidFill>
                <a:prstClr val="black">
                  <a:tint val="75000"/>
                </a:prstClr>
              </a:solidFill>
            </a:endParaRPr>
          </a:p>
        </p:txBody>
      </p:sp>
    </p:spTree>
    <p:extLst>
      <p:ext uri="{BB962C8B-B14F-4D97-AF65-F5344CB8AC3E}">
        <p14:creationId xmlns:p14="http://schemas.microsoft.com/office/powerpoint/2010/main" val="3388104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492152" y="1268761"/>
            <a:ext cx="1172741" cy="3312366"/>
          </a:xfrm>
          <a:prstGeom prst="rect">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r>
              <a:rPr kumimoji="1" lang="ja-JP" altLang="en-US" sz="1400" dirty="0" smtClean="0">
                <a:solidFill>
                  <a:schemeClr val="tx1"/>
                </a:solidFill>
                <a:latin typeface="メイリオ" panose="020B0604030504040204" pitchFamily="50" charset="-128"/>
                <a:ea typeface="メイリオ" panose="020B0604030504040204" pitchFamily="50" charset="-128"/>
              </a:rPr>
              <a:t>理事</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defRPr/>
            </a:pPr>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en-US" altLang="ja-JP" sz="1400" dirty="0" smtClean="0">
                <a:solidFill>
                  <a:schemeClr val="tx1"/>
                </a:solidFill>
                <a:latin typeface="メイリオ" panose="020B0604030504040204" pitchFamily="50" charset="-128"/>
                <a:ea typeface="メイリオ" panose="020B0604030504040204" pitchFamily="50" charset="-128"/>
              </a:rPr>
              <a:t>12</a:t>
            </a:r>
            <a:r>
              <a:rPr kumimoji="1" lang="ja-JP" altLang="en-US" sz="1400" dirty="0" smtClean="0">
                <a:solidFill>
                  <a:schemeClr val="tx1"/>
                </a:solidFill>
                <a:latin typeface="メイリオ" panose="020B0604030504040204" pitchFamily="50" charset="-128"/>
                <a:ea typeface="メイリオ" panose="020B0604030504040204" pitchFamily="50" charset="-128"/>
              </a:rPr>
              <a:t>名）</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defRPr/>
            </a:pP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57" name="正方形/長方形 56"/>
          <p:cNvSpPr/>
          <p:nvPr/>
        </p:nvSpPr>
        <p:spPr>
          <a:xfrm>
            <a:off x="1820652" y="1268760"/>
            <a:ext cx="7920880" cy="3312367"/>
          </a:xfrm>
          <a:prstGeom prst="rect">
            <a:avLst/>
          </a:prstGeom>
          <a:no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marL="171450" indent="-171450">
              <a:buFont typeface="Wingdings" panose="05000000000000000000" pitchFamily="2" charset="2"/>
              <a:buChar char="n"/>
              <a:defRPr/>
            </a:pPr>
            <a:r>
              <a:rPr kumimoji="1" lang="ja-JP" altLang="en-US" sz="1600" dirty="0">
                <a:solidFill>
                  <a:schemeClr val="tx1"/>
                </a:solidFill>
                <a:latin typeface="メイリオ" panose="020B0604030504040204" pitchFamily="50" charset="-128"/>
                <a:ea typeface="メイリオ" panose="020B0604030504040204" pitchFamily="50" charset="-128"/>
              </a:rPr>
              <a:t>福井　邦顕（代表</a:t>
            </a:r>
            <a:r>
              <a:rPr kumimoji="1" lang="ja-JP" altLang="en-US" sz="1600" dirty="0" smtClean="0">
                <a:solidFill>
                  <a:schemeClr val="tx1"/>
                </a:solidFill>
                <a:latin typeface="メイリオ" panose="020B0604030504040204" pitchFamily="50" charset="-128"/>
                <a:ea typeface="メイリオ" panose="020B0604030504040204" pitchFamily="50" charset="-128"/>
              </a:rPr>
              <a:t>理事）　日本</a:t>
            </a:r>
            <a:r>
              <a:rPr kumimoji="1" lang="ja-JP" altLang="en-US" sz="1600" dirty="0">
                <a:solidFill>
                  <a:schemeClr val="tx1"/>
                </a:solidFill>
                <a:latin typeface="メイリオ" panose="020B0604030504040204" pitchFamily="50" charset="-128"/>
                <a:ea typeface="メイリオ" panose="020B0604030504040204" pitchFamily="50" charset="-128"/>
              </a:rPr>
              <a:t>全薬工業株式会社　代表取締役会長</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kumimoji="1" lang="ja-JP" altLang="en-US" sz="1600" dirty="0">
                <a:solidFill>
                  <a:schemeClr val="tx1"/>
                </a:solidFill>
                <a:latin typeface="メイリオ" panose="020B0604030504040204" pitchFamily="50" charset="-128"/>
                <a:ea typeface="メイリオ" panose="020B0604030504040204" pitchFamily="50" charset="-128"/>
              </a:rPr>
              <a:t>久保田　政一　　　　　　一般社団法人日本経済団体連合会　事務総長・代表理事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lang="ja-JP" altLang="en-US" sz="1600" dirty="0">
                <a:solidFill>
                  <a:schemeClr val="tx1"/>
                </a:solidFill>
                <a:latin typeface="メイリオ" panose="020B0604030504040204" pitchFamily="50" charset="-128"/>
                <a:ea typeface="メイリオ" panose="020B0604030504040204" pitchFamily="50" charset="-128"/>
              </a:rPr>
              <a:t>橋本　圭一郎</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smtClean="0">
                <a:solidFill>
                  <a:schemeClr val="tx1"/>
                </a:solidFill>
                <a:latin typeface="メイリオ" panose="020B0604030504040204" pitchFamily="50" charset="-128"/>
                <a:ea typeface="メイリオ" panose="020B0604030504040204" pitchFamily="50" charset="-128"/>
              </a:rPr>
              <a:t>公益</a:t>
            </a:r>
            <a:r>
              <a:rPr kumimoji="1" lang="ja-JP" altLang="en-US" sz="1600" dirty="0">
                <a:solidFill>
                  <a:schemeClr val="tx1"/>
                </a:solidFill>
                <a:latin typeface="メイリオ" panose="020B0604030504040204" pitchFamily="50" charset="-128"/>
                <a:ea typeface="メイリオ" panose="020B0604030504040204" pitchFamily="50" charset="-128"/>
              </a:rPr>
              <a:t>社団法人経済同友会　副代表幹事・専務理事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kumimoji="1" lang="ja-JP" altLang="en-US" sz="1600" dirty="0">
                <a:solidFill>
                  <a:schemeClr val="tx1"/>
                </a:solidFill>
                <a:latin typeface="メイリオ" panose="020B0604030504040204" pitchFamily="50" charset="-128"/>
                <a:ea typeface="メイリオ" panose="020B0604030504040204" pitchFamily="50" charset="-128"/>
              </a:rPr>
              <a:t>石田　徹　　　　　　　　日本商工会議所　専務理事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kumimoji="1" lang="ja-JP" altLang="en-US" sz="1600" dirty="0">
                <a:solidFill>
                  <a:schemeClr val="tx1"/>
                </a:solidFill>
                <a:latin typeface="メイリオ" panose="020B0604030504040204" pitchFamily="50" charset="-128"/>
                <a:ea typeface="メイリオ" panose="020B0604030504040204" pitchFamily="50" charset="-128"/>
              </a:rPr>
              <a:t>乾　　敏一　　　　　　　全国商工会連合会　専務理事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kumimoji="1" lang="ja-JP" altLang="en-US" sz="1600" dirty="0">
                <a:solidFill>
                  <a:schemeClr val="tx1"/>
                </a:solidFill>
                <a:latin typeface="メイリオ" panose="020B0604030504040204" pitchFamily="50" charset="-128"/>
                <a:ea typeface="メイリオ" panose="020B0604030504040204" pitchFamily="50" charset="-128"/>
              </a:rPr>
              <a:t>髙橋　晴樹　　　　　　　全国中小企業団体中央会　専務理事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lang="ja-JP" altLang="en-US" sz="1600" dirty="0">
                <a:solidFill>
                  <a:schemeClr val="tx1"/>
                </a:solidFill>
                <a:latin typeface="メイリオ" panose="020B0604030504040204" pitchFamily="50" charset="-128"/>
                <a:ea typeface="メイリオ" panose="020B0604030504040204" pitchFamily="50" charset="-128"/>
              </a:rPr>
              <a:t>小林</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smtClean="0">
                <a:solidFill>
                  <a:schemeClr val="tx1"/>
                </a:solidFill>
                <a:latin typeface="メイリオ" panose="020B0604030504040204" pitchFamily="50" charset="-128"/>
                <a:ea typeface="メイリオ" panose="020B0604030504040204" pitchFamily="50" charset="-128"/>
              </a:rPr>
              <a:t>正明</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smtClean="0">
                <a:solidFill>
                  <a:schemeClr val="tx1"/>
                </a:solidFill>
                <a:latin typeface="メイリオ" panose="020B0604030504040204" pitchFamily="50" charset="-128"/>
                <a:ea typeface="メイリオ" panose="020B0604030504040204" pitchFamily="50" charset="-128"/>
              </a:rPr>
              <a:t>一般</a:t>
            </a:r>
            <a:r>
              <a:rPr kumimoji="1" lang="ja-JP" altLang="en-US" sz="1600" dirty="0">
                <a:solidFill>
                  <a:schemeClr val="tx1"/>
                </a:solidFill>
                <a:latin typeface="メイリオ" panose="020B0604030504040204" pitchFamily="50" charset="-128"/>
                <a:ea typeface="メイリオ" panose="020B0604030504040204" pitchFamily="50" charset="-128"/>
              </a:rPr>
              <a:t>社団法人東北経済連合会　専務理事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lang="ja-JP" altLang="en-US" sz="1600" dirty="0">
                <a:solidFill>
                  <a:schemeClr val="tx1"/>
                </a:solidFill>
                <a:latin typeface="メイリオ" panose="020B0604030504040204" pitchFamily="50" charset="-128"/>
                <a:ea typeface="メイリオ" panose="020B0604030504040204" pitchFamily="50" charset="-128"/>
              </a:rPr>
              <a:t>市川</a:t>
            </a:r>
            <a:r>
              <a:rPr kumimoji="1"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崇</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smtClean="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　　　　　　一般社団法人全国信用金庫協会　常務理事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lang="zh-TW" altLang="en-US" sz="1600" dirty="0" smtClean="0">
                <a:solidFill>
                  <a:schemeClr val="tx1"/>
                </a:solidFill>
                <a:latin typeface="メイリオ" panose="020B0604030504040204" pitchFamily="50" charset="-128"/>
                <a:ea typeface="メイリオ" panose="020B0604030504040204" pitchFamily="50" charset="-128"/>
              </a:rPr>
              <a:t>井出</a:t>
            </a:r>
            <a:r>
              <a:rPr lang="ja-JP" altLang="en-US" sz="1600" dirty="0" smtClean="0">
                <a:solidFill>
                  <a:schemeClr val="tx1"/>
                </a:solidFill>
                <a:latin typeface="メイリオ" panose="020B0604030504040204" pitchFamily="50" charset="-128"/>
                <a:ea typeface="メイリオ" panose="020B0604030504040204" pitchFamily="50" charset="-128"/>
              </a:rPr>
              <a:t>　</a:t>
            </a:r>
            <a:r>
              <a:rPr lang="zh-TW" altLang="en-US" sz="1600" dirty="0" smtClean="0">
                <a:solidFill>
                  <a:schemeClr val="tx1"/>
                </a:solidFill>
                <a:latin typeface="メイリオ" panose="020B0604030504040204" pitchFamily="50" charset="-128"/>
                <a:ea typeface="メイリオ" panose="020B0604030504040204" pitchFamily="50" charset="-128"/>
              </a:rPr>
              <a:t>孝</a:t>
            </a:r>
            <a:r>
              <a:rPr lang="zh-TW" altLang="en-US" sz="1600" dirty="0">
                <a:solidFill>
                  <a:schemeClr val="tx1"/>
                </a:solidFill>
                <a:latin typeface="メイリオ" panose="020B0604030504040204" pitchFamily="50" charset="-128"/>
                <a:ea typeface="メイリオ" panose="020B0604030504040204" pitchFamily="50" charset="-128"/>
              </a:rPr>
              <a:t>利　　　　　　　</a:t>
            </a:r>
            <a:r>
              <a:rPr lang="zh-TW" altLang="en-US" sz="1600" dirty="0" smtClean="0">
                <a:solidFill>
                  <a:schemeClr val="tx1"/>
                </a:solidFill>
                <a:latin typeface="メイリオ" panose="020B0604030504040204" pitchFamily="50" charset="-128"/>
                <a:ea typeface="メイリオ" panose="020B0604030504040204" pitchFamily="50" charset="-128"/>
              </a:rPr>
              <a:t>福島県</a:t>
            </a:r>
            <a:r>
              <a:rPr lang="ja-JP" altLang="en-US" sz="1600" dirty="0" smtClean="0">
                <a:solidFill>
                  <a:schemeClr val="tx1"/>
                </a:solidFill>
                <a:latin typeface="メイリオ" panose="020B0604030504040204" pitchFamily="50" charset="-128"/>
                <a:ea typeface="メイリオ" panose="020B0604030504040204" pitchFamily="50" charset="-128"/>
              </a:rPr>
              <a:t>　</a:t>
            </a:r>
            <a:r>
              <a:rPr lang="zh-TW" altLang="en-US" sz="1600" dirty="0" smtClean="0">
                <a:solidFill>
                  <a:schemeClr val="tx1"/>
                </a:solidFill>
                <a:latin typeface="メイリオ" panose="020B0604030504040204" pitchFamily="50" charset="-128"/>
                <a:ea typeface="メイリオ" panose="020B0604030504040204" pitchFamily="50" charset="-128"/>
              </a:rPr>
              <a:t>副知事</a:t>
            </a:r>
            <a:endParaRPr lang="en-US" altLang="zh-TW" sz="1600" dirty="0" smtClean="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lang="ja-JP" altLang="en-US" sz="1600" dirty="0" smtClean="0">
                <a:solidFill>
                  <a:schemeClr val="tx1"/>
                </a:solidFill>
                <a:latin typeface="メイリオ" panose="020B0604030504040204" pitchFamily="50" charset="-128"/>
                <a:ea typeface="メイリオ" panose="020B0604030504040204" pitchFamily="50" charset="-128"/>
              </a:rPr>
              <a:t>立岡　恒良　　　　　　　</a:t>
            </a:r>
            <a:r>
              <a:rPr lang="ja-JP" altLang="en-US" sz="1400" dirty="0" smtClean="0">
                <a:solidFill>
                  <a:schemeClr val="tx1"/>
                </a:solidFill>
                <a:latin typeface="メイリオ" panose="020B0604030504040204" pitchFamily="50" charset="-128"/>
                <a:ea typeface="メイリオ" panose="020B0604030504040204" pitchFamily="50" charset="-128"/>
              </a:rPr>
              <a:t>公益財団</a:t>
            </a:r>
            <a:r>
              <a:rPr lang="ja-JP" altLang="en-US" sz="1400" dirty="0">
                <a:solidFill>
                  <a:schemeClr val="tx1"/>
                </a:solidFill>
                <a:latin typeface="メイリオ" panose="020B0604030504040204" pitchFamily="50" charset="-128"/>
                <a:ea typeface="メイリオ" panose="020B0604030504040204" pitchFamily="50" charset="-128"/>
              </a:rPr>
              <a:t>法人</a:t>
            </a:r>
            <a:r>
              <a:rPr lang="ja-JP" altLang="en-US" sz="1400" dirty="0" smtClean="0">
                <a:solidFill>
                  <a:schemeClr val="tx1"/>
                </a:solidFill>
                <a:latin typeface="メイリオ" panose="020B0604030504040204" pitchFamily="50" charset="-128"/>
                <a:ea typeface="メイリオ" panose="020B0604030504040204" pitchFamily="50" charset="-128"/>
              </a:rPr>
              <a:t>福島</a:t>
            </a:r>
            <a:r>
              <a:rPr lang="ja-JP" altLang="en-US" sz="1400" dirty="0">
                <a:solidFill>
                  <a:schemeClr val="tx1"/>
                </a:solidFill>
                <a:latin typeface="メイリオ" panose="020B0604030504040204" pitchFamily="50" charset="-128"/>
                <a:ea typeface="メイリオ" panose="020B0604030504040204" pitchFamily="50" charset="-128"/>
              </a:rPr>
              <a:t>イノベーション・コースト構想推進機構　</a:t>
            </a:r>
            <a:r>
              <a:rPr lang="ja-JP" altLang="en-US" sz="1400" dirty="0" smtClean="0">
                <a:solidFill>
                  <a:schemeClr val="tx1"/>
                </a:solidFill>
                <a:latin typeface="メイリオ" panose="020B0604030504040204" pitchFamily="50" charset="-128"/>
                <a:ea typeface="メイリオ" panose="020B0604030504040204" pitchFamily="50" charset="-128"/>
              </a:rPr>
              <a:t>理事</a:t>
            </a:r>
            <a:endParaRPr lang="en-US" altLang="ja-JP" sz="1400" dirty="0" smtClean="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lang="ja-JP" altLang="en-US" sz="1600" dirty="0" smtClean="0">
                <a:solidFill>
                  <a:schemeClr val="tx1"/>
                </a:solidFill>
                <a:latin typeface="メイリオ" panose="020B0604030504040204" pitchFamily="50" charset="-128"/>
                <a:ea typeface="メイリオ" panose="020B0604030504040204" pitchFamily="50" charset="-128"/>
              </a:rPr>
              <a:t>須藤</a:t>
            </a:r>
            <a:r>
              <a:rPr kumimoji="1" lang="ja-JP" altLang="en-US" sz="1600" dirty="0" smtClean="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治</a:t>
            </a:r>
            <a:r>
              <a:rPr kumimoji="1" lang="ja-JP" altLang="en-US" sz="1600" dirty="0" smtClean="0">
                <a:solidFill>
                  <a:schemeClr val="tx1"/>
                </a:solidFill>
                <a:latin typeface="メイリオ" panose="020B0604030504040204" pitchFamily="50" charset="-128"/>
                <a:ea typeface="メイリオ" panose="020B0604030504040204" pitchFamily="50" charset="-128"/>
              </a:rPr>
              <a:t>（専務理事）　　</a:t>
            </a:r>
            <a:r>
              <a:rPr lang="zh-TW" altLang="en-US" sz="1600" dirty="0" smtClean="0">
                <a:solidFill>
                  <a:schemeClr val="tx1"/>
                </a:solidFill>
                <a:latin typeface="メイリオ" panose="020B0604030504040204" pitchFamily="50" charset="-128"/>
                <a:ea typeface="メイリオ" panose="020B0604030504040204" pitchFamily="50" charset="-128"/>
              </a:rPr>
              <a:t>公益社団法人福島相双復興推進機構</a:t>
            </a:r>
            <a:endParaRPr lang="en-US" altLang="zh-TW" sz="1600" dirty="0" smtClean="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lang="ja-JP" altLang="en-US" sz="1600" dirty="0" smtClean="0">
                <a:solidFill>
                  <a:schemeClr val="tx1"/>
                </a:solidFill>
                <a:latin typeface="メイリオ" panose="020B0604030504040204" pitchFamily="50" charset="-128"/>
                <a:ea typeface="メイリオ" panose="020B0604030504040204" pitchFamily="50" charset="-128"/>
              </a:rPr>
              <a:t>淺水　一成</a:t>
            </a:r>
            <a:r>
              <a:rPr lang="zh-TW" altLang="en-US" sz="1600" dirty="0" smtClean="0">
                <a:solidFill>
                  <a:schemeClr val="tx1"/>
                </a:solidFill>
                <a:latin typeface="メイリオ" panose="020B0604030504040204" pitchFamily="50" charset="-128"/>
                <a:ea typeface="メイリオ" panose="020B0604030504040204" pitchFamily="50" charset="-128"/>
              </a:rPr>
              <a:t>（</a:t>
            </a:r>
            <a:r>
              <a:rPr lang="zh-TW" altLang="en-US" sz="1600" dirty="0">
                <a:solidFill>
                  <a:schemeClr val="tx1"/>
                </a:solidFill>
                <a:latin typeface="メイリオ" panose="020B0604030504040204" pitchFamily="50" charset="-128"/>
                <a:ea typeface="メイリオ" panose="020B0604030504040204" pitchFamily="50" charset="-128"/>
              </a:rPr>
              <a:t>常務理事）　公益社団法人福島相双復興推進</a:t>
            </a:r>
            <a:r>
              <a:rPr lang="zh-TW" altLang="en-US" sz="1600" dirty="0" smtClean="0">
                <a:solidFill>
                  <a:schemeClr val="tx1"/>
                </a:solidFill>
                <a:latin typeface="メイリオ" panose="020B0604030504040204" pitchFamily="50" charset="-128"/>
                <a:ea typeface="メイリオ" panose="020B0604030504040204" pitchFamily="50" charset="-128"/>
              </a:rPr>
              <a:t>機構</a:t>
            </a:r>
            <a:endParaRPr lang="zh-TW" altLang="en-US" sz="1600" dirty="0">
              <a:solidFill>
                <a:schemeClr val="tx1"/>
              </a:solidFill>
              <a:latin typeface="メイリオ" panose="020B0604030504040204" pitchFamily="50" charset="-128"/>
              <a:ea typeface="メイリオ" panose="020B0604030504040204" pitchFamily="50" charset="-128"/>
            </a:endParaRPr>
          </a:p>
        </p:txBody>
      </p:sp>
      <p:sp>
        <p:nvSpPr>
          <p:cNvPr id="63" name="正方形/長方形 62"/>
          <p:cNvSpPr/>
          <p:nvPr/>
        </p:nvSpPr>
        <p:spPr>
          <a:xfrm>
            <a:off x="492152" y="4869160"/>
            <a:ext cx="1212395" cy="567464"/>
          </a:xfrm>
          <a:prstGeom prst="rect">
            <a:avLst/>
          </a:prstGeom>
          <a:solidFill>
            <a:srgbClr val="B4B4B4"/>
          </a:solid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r>
              <a:rPr kumimoji="1" lang="ja-JP" altLang="en-US" sz="1400" dirty="0" smtClean="0">
                <a:solidFill>
                  <a:schemeClr val="tx1"/>
                </a:solidFill>
                <a:latin typeface="メイリオ" panose="020B0604030504040204" pitchFamily="50" charset="-128"/>
                <a:ea typeface="メイリオ" panose="020B0604030504040204" pitchFamily="50" charset="-128"/>
              </a:rPr>
              <a:t>監事</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defRPr/>
            </a:pPr>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2</a:t>
            </a:r>
            <a:r>
              <a:rPr kumimoji="1" lang="ja-JP" altLang="en-US" sz="1400" dirty="0">
                <a:solidFill>
                  <a:schemeClr val="tx1"/>
                </a:solidFill>
                <a:latin typeface="メイリオ" panose="020B0604030504040204" pitchFamily="50" charset="-128"/>
                <a:ea typeface="メイリオ" panose="020B0604030504040204" pitchFamily="50" charset="-128"/>
              </a:rPr>
              <a:t>名）</a:t>
            </a:r>
          </a:p>
        </p:txBody>
      </p:sp>
      <p:sp>
        <p:nvSpPr>
          <p:cNvPr id="67" name="正方形/長方形 66"/>
          <p:cNvSpPr/>
          <p:nvPr/>
        </p:nvSpPr>
        <p:spPr>
          <a:xfrm>
            <a:off x="1860305" y="4869160"/>
            <a:ext cx="7883737" cy="581744"/>
          </a:xfrm>
          <a:prstGeom prst="rect">
            <a:avLst/>
          </a:prstGeom>
          <a:noFill/>
          <a:ln w="12700">
            <a:solidFill>
              <a:srgbClr val="B4B4B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marL="171450" indent="-171450">
              <a:buFont typeface="Wingdings" panose="05000000000000000000" pitchFamily="2" charset="2"/>
              <a:buChar char="n"/>
              <a:defRPr/>
            </a:pPr>
            <a:r>
              <a:rPr lang="ja-JP" altLang="en-US" sz="1600" dirty="0" smtClean="0">
                <a:solidFill>
                  <a:schemeClr val="tx1"/>
                </a:solidFill>
                <a:latin typeface="メイリオ" panose="020B0604030504040204" pitchFamily="50" charset="-128"/>
                <a:ea typeface="メイリオ" panose="020B0604030504040204" pitchFamily="50" charset="-128"/>
              </a:rPr>
              <a:t>岩本　秀治</a:t>
            </a:r>
            <a:r>
              <a:rPr kumimoji="1" lang="en-US" altLang="ja-JP" sz="1600" dirty="0" smtClean="0">
                <a:solidFill>
                  <a:schemeClr val="tx1"/>
                </a:solidFill>
                <a:latin typeface="メイリオ" panose="020B0604030504040204" pitchFamily="50" charset="-128"/>
                <a:ea typeface="メイリオ" panose="020B0604030504040204" pitchFamily="50" charset="-128"/>
              </a:rPr>
              <a:t>	</a:t>
            </a:r>
            <a:r>
              <a:rPr kumimoji="1" lang="ja-JP" altLang="en-US" sz="1600" dirty="0" smtClean="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smtClean="0">
                <a:solidFill>
                  <a:schemeClr val="tx1"/>
                </a:solidFill>
                <a:latin typeface="メイリオ" panose="020B0604030504040204" pitchFamily="50" charset="-128"/>
                <a:ea typeface="メイリオ" panose="020B0604030504040204" pitchFamily="50" charset="-128"/>
              </a:rPr>
              <a:t> 一般</a:t>
            </a:r>
            <a:r>
              <a:rPr kumimoji="1" lang="ja-JP" altLang="en-US" sz="1600" dirty="0">
                <a:solidFill>
                  <a:schemeClr val="tx1"/>
                </a:solidFill>
                <a:latin typeface="メイリオ" panose="020B0604030504040204" pitchFamily="50" charset="-128"/>
                <a:ea typeface="メイリオ" panose="020B0604030504040204" pitchFamily="50" charset="-128"/>
              </a:rPr>
              <a:t>社団法人全国銀行</a:t>
            </a:r>
            <a:r>
              <a:rPr kumimoji="1" lang="ja-JP" altLang="en-US" sz="1600" dirty="0" smtClean="0">
                <a:solidFill>
                  <a:schemeClr val="tx1"/>
                </a:solidFill>
                <a:latin typeface="メイリオ" panose="020B0604030504040204" pitchFamily="50" charset="-128"/>
                <a:ea typeface="メイリオ" panose="020B0604030504040204" pitchFamily="50" charset="-128"/>
              </a:rPr>
              <a:t>協会　副会長兼</a:t>
            </a:r>
            <a:r>
              <a:rPr kumimoji="1" lang="ja-JP" altLang="en-US" sz="1600" dirty="0">
                <a:solidFill>
                  <a:schemeClr val="tx1"/>
                </a:solidFill>
                <a:latin typeface="メイリオ" panose="020B0604030504040204" pitchFamily="50" charset="-128"/>
                <a:ea typeface="メイリオ" panose="020B0604030504040204" pitchFamily="50" charset="-128"/>
              </a:rPr>
              <a:t>専務理事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n"/>
              <a:defRPr/>
            </a:pPr>
            <a:r>
              <a:rPr kumimoji="1" lang="ja-JP" altLang="en-US" sz="1600" dirty="0">
                <a:solidFill>
                  <a:schemeClr val="tx1"/>
                </a:solidFill>
                <a:latin typeface="メイリオ" panose="020B0604030504040204" pitchFamily="50" charset="-128"/>
                <a:ea typeface="メイリオ" panose="020B0604030504040204" pitchFamily="50" charset="-128"/>
              </a:rPr>
              <a:t>出雲　栄一　　　　　　　公認会計士</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21" name="タイトル 1"/>
          <p:cNvSpPr txBox="1">
            <a:spLocks/>
          </p:cNvSpPr>
          <p:nvPr/>
        </p:nvSpPr>
        <p:spPr>
          <a:xfrm>
            <a:off x="105892" y="116632"/>
            <a:ext cx="9694217"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公益社団</a:t>
            </a:r>
            <a:r>
              <a:rPr lang="ja-JP" altLang="en-US"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法人福島相双復興推進機構の役員構成について</a:t>
            </a:r>
            <a:endPar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6"/>
          </p:nvPr>
        </p:nvSpPr>
        <p:spPr>
          <a:xfrm>
            <a:off x="7594600" y="6468507"/>
            <a:ext cx="2311400" cy="365125"/>
          </a:xfrm>
        </p:spPr>
        <p:txBody>
          <a:bodyPr/>
          <a:lstStyle/>
          <a:p>
            <a:pPr>
              <a:defRPr/>
            </a:pPr>
            <a:fld id="{4FD8BAFB-BEB4-4424-BD8C-D31D60C5ECA2}" type="slidenum">
              <a:rPr lang="ja-JP" altLang="en-US" smtClean="0">
                <a:solidFill>
                  <a:schemeClr val="tx1">
                    <a:lumMod val="50000"/>
                    <a:lumOff val="50000"/>
                  </a:schemeClr>
                </a:solidFill>
              </a:rPr>
              <a:pPr>
                <a:defRPr/>
              </a:pPr>
              <a:t>6</a:t>
            </a:fld>
            <a:endParaRPr lang="ja-JP" altLang="en-US" dirty="0">
              <a:solidFill>
                <a:schemeClr val="tx1">
                  <a:lumMod val="50000"/>
                  <a:lumOff val="50000"/>
                </a:schemeClr>
              </a:solidFill>
            </a:endParaRPr>
          </a:p>
        </p:txBody>
      </p:sp>
      <p:sp>
        <p:nvSpPr>
          <p:cNvPr id="9" name="テキスト ボックス 8"/>
          <p:cNvSpPr txBox="1"/>
          <p:nvPr/>
        </p:nvSpPr>
        <p:spPr>
          <a:xfrm>
            <a:off x="7932290" y="672950"/>
            <a:ext cx="1867819" cy="307777"/>
          </a:xfrm>
          <a:prstGeom prst="rect">
            <a:avLst/>
          </a:prstGeom>
          <a:noFill/>
        </p:spPr>
        <p:txBody>
          <a:bodyPr wrap="none" rtlCol="0">
            <a:spAutoFit/>
          </a:bodyPr>
          <a:lstStyle/>
          <a:p>
            <a:r>
              <a:rPr kumimoji="1" lang="ja-JP" altLang="en-US" sz="1400" dirty="0" smtClean="0"/>
              <a:t>令和元年７月１日時点</a:t>
            </a:r>
            <a:endParaRPr kumimoji="1" lang="ja-JP" altLang="en-US" sz="1400" dirty="0"/>
          </a:p>
        </p:txBody>
      </p:sp>
    </p:spTree>
    <p:extLst>
      <p:ext uri="{BB962C8B-B14F-4D97-AF65-F5344CB8AC3E}">
        <p14:creationId xmlns:p14="http://schemas.microsoft.com/office/powerpoint/2010/main" val="2693563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7602" y="608569"/>
            <a:ext cx="9630797" cy="5894810"/>
          </a:xfrm>
          <a:prstGeom prst="rect">
            <a:avLst/>
          </a:prstGeom>
          <a:noFill/>
          <a:ln w="38100">
            <a:noFill/>
          </a:ln>
        </p:spPr>
        <p:txBody>
          <a:bodyPr wrap="square" tIns="72000" bIns="0" rtlCol="0">
            <a:spAutoFit/>
          </a:bodyPr>
          <a:lstStyle/>
          <a:p>
            <a:pPr marL="0" marR="0" lvl="0" indent="0" algn="l" defTabSz="957816" rtl="0" eaLnBrk="1" fontAlgn="auto" latinLnBrk="0" hangingPunct="1">
              <a:lnSpc>
                <a:spcPts val="1000"/>
              </a:lnSpc>
              <a:spcBef>
                <a:spcPts val="277"/>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2000"/>
              </a:lnSpc>
              <a:spcBef>
                <a:spcPts val="277"/>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、被災者の立場に立って取組む</a:t>
            </a:r>
          </a:p>
          <a:p>
            <a:pPr marL="268288" marR="0" lvl="0" indent="-268288" algn="l" defTabSz="957816" rtl="0" eaLnBrk="1" fontAlgn="auto" latinLnBrk="0" hangingPunct="1">
              <a:lnSpc>
                <a:spcPts val="2000"/>
              </a:lnSpc>
              <a:spcBef>
                <a:spcPts val="277"/>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被災</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された事業者、農業者の方々のこれまでの御苦労を胸に刻み、事業者、</a:t>
            </a:r>
            <a:r>
              <a:rPr kumimoji="1" lang="ja-JP" altLang="en-US" sz="1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農業者の方々</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の立場に立って取り組むこと</a:t>
            </a:r>
            <a:r>
              <a:rPr kumimoji="1" lang="ja-JP" altLang="en-US" sz="1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63776" marR="0" lvl="0" indent="-263776" algn="l" defTabSz="957816" rtl="0" eaLnBrk="1" fontAlgn="auto" latinLnBrk="0" hangingPunct="1">
              <a:lnSpc>
                <a:spcPts val="600"/>
              </a:lnSpc>
              <a:spcBef>
                <a:spcPts val="277"/>
              </a:spcBef>
              <a:spcAft>
                <a:spcPts val="0"/>
              </a:spcAft>
              <a:buClrTx/>
              <a:buSzTx/>
              <a:buFont typeface="Wingdings" panose="05000000000000000000" pitchFamily="2" charset="2"/>
              <a:buChar char="Ø"/>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2000"/>
              </a:lnSpc>
              <a:spcBef>
                <a:spcPts val="277"/>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、とことん支援する</a:t>
            </a:r>
          </a:p>
          <a:p>
            <a:pPr marL="268288" marR="0" lvl="0" indent="-268288" algn="l" defTabSz="957816" rtl="0" eaLnBrk="1" fontAlgn="auto" latinLnBrk="0" hangingPunct="1">
              <a:lnSpc>
                <a:spcPts val="2000"/>
              </a:lnSpc>
              <a:spcBef>
                <a:spcPts val="277"/>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被災</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された事業者、農業者の方々が、事業・生業や生活の再建を果たされるまで、手抜きをせず、労を惜しまず、とことん支援すること。最後まで決して支援に手を抜かないこと。</a:t>
            </a:r>
          </a:p>
          <a:p>
            <a:pPr marL="0" marR="0" lvl="0" indent="0" algn="l" defTabSz="957816" rtl="0" eaLnBrk="1" fontAlgn="auto" latinLnBrk="0" hangingPunct="1">
              <a:lnSpc>
                <a:spcPts val="600"/>
              </a:lnSpc>
              <a:spcBef>
                <a:spcPts val="277"/>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2000"/>
              </a:lnSpc>
              <a:spcBef>
                <a:spcPts val="277"/>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、聞き役に徹する</a:t>
            </a:r>
          </a:p>
          <a:p>
            <a:pPr marL="268288" marR="0" lvl="0" indent="-268288" algn="l" defTabSz="957816" rtl="0" eaLnBrk="1" fontAlgn="auto" latinLnBrk="0" hangingPunct="1">
              <a:lnSpc>
                <a:spcPts val="2000"/>
              </a:lnSpc>
              <a:spcBef>
                <a:spcPts val="277"/>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事</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業者の方々への個別訪問にあたっては、事業者の方々のお話を丁寧に伺い、それぞれに異なる状況や御意向をきめ細かく理解すること。</a:t>
            </a:r>
          </a:p>
          <a:p>
            <a:pPr marL="263776" marR="0" lvl="0" indent="-263776" algn="l" defTabSz="957816" rtl="0" eaLnBrk="1" fontAlgn="auto" latinLnBrk="0" hangingPunct="1">
              <a:lnSpc>
                <a:spcPts val="600"/>
              </a:lnSpc>
              <a:spcBef>
                <a:spcPts val="277"/>
              </a:spcBef>
              <a:spcAft>
                <a:spcPts val="0"/>
              </a:spcAft>
              <a:buClrTx/>
              <a:buSzTx/>
              <a:buFont typeface="Wingdings" panose="05000000000000000000" pitchFamily="2" charset="2"/>
              <a:buChar char="Ø"/>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2000"/>
              </a:lnSpc>
              <a:spcBef>
                <a:spcPts val="277"/>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、チームワーク</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を大切にする</a:t>
            </a:r>
          </a:p>
          <a:p>
            <a:pPr marL="268288" marR="0" lvl="0" indent="-268288" algn="l" defTabSz="957816" rtl="0" eaLnBrk="1" fontAlgn="auto" latinLnBrk="0" hangingPunct="1">
              <a:lnSpc>
                <a:spcPts val="2000"/>
              </a:lnSpc>
              <a:spcBef>
                <a:spcPts val="277"/>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チーム</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全体の知見、人脈、ツールを総動員して、粘り強く支援に取り組むこと。情報を共有し、異なるバックグラウンドを持つ人が集まるチームの強みを最大限活かすこと。</a:t>
            </a:r>
          </a:p>
          <a:p>
            <a:pPr marL="263776" marR="0" lvl="0" indent="-263776" algn="l" defTabSz="957816" rtl="0" eaLnBrk="1" fontAlgn="auto" latinLnBrk="0" hangingPunct="1">
              <a:lnSpc>
                <a:spcPts val="600"/>
              </a:lnSpc>
              <a:spcBef>
                <a:spcPts val="277"/>
              </a:spcBef>
              <a:spcAft>
                <a:spcPts val="0"/>
              </a:spcAft>
              <a:buClrTx/>
              <a:buSzTx/>
              <a:buFont typeface="Wingdings" panose="05000000000000000000" pitchFamily="2" charset="2"/>
              <a:buChar char="Ø"/>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2000"/>
              </a:lnSpc>
              <a:spcBef>
                <a:spcPts val="277"/>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一、地域の復興への高い志を持つ</a:t>
            </a:r>
          </a:p>
          <a:p>
            <a:pPr marL="268288" marR="0" lvl="0" indent="-268288" algn="l" defTabSz="957816" rtl="0" eaLnBrk="1" fontAlgn="auto" latinLnBrk="0" hangingPunct="1">
              <a:lnSpc>
                <a:spcPts val="2000"/>
              </a:lnSpc>
              <a:spcBef>
                <a:spcPts val="277"/>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事業</a:t>
            </a:r>
            <a:r>
              <a:rPr kumimoji="1" lang="ja-JP" altLang="en-US" sz="1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・生業や生活の再建なくして、地域の再生はない。常に、地域全体を俯瞰する広い視野を持って支援に臨むこと。既存施策に不足があるならば、柔軟に新施策を提案すること</a:t>
            </a:r>
            <a:r>
              <a:rPr kumimoji="1" lang="ja-JP" altLang="en-US" sz="1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3776" marR="0" lvl="0" indent="-263776" algn="l" defTabSz="957816" rtl="0" eaLnBrk="1" fontAlgn="auto" latinLnBrk="0" hangingPunct="1">
              <a:lnSpc>
                <a:spcPts val="600"/>
              </a:lnSpc>
              <a:spcBef>
                <a:spcPts val="277"/>
              </a:spcBef>
              <a:spcAft>
                <a:spcPts val="0"/>
              </a:spcAft>
              <a:buClrTx/>
              <a:buSzTx/>
              <a:buFont typeface="Wingdings" panose="05000000000000000000" pitchFamily="2" charset="2"/>
              <a:buChar char="Ø"/>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816" rtl="0" eaLnBrk="1" fontAlgn="auto" latinLnBrk="0" hangingPunct="1">
              <a:lnSpc>
                <a:spcPts val="2000"/>
              </a:lnSpc>
              <a:spcBef>
                <a:spcPts val="277"/>
              </a:spcBef>
              <a:spcAft>
                <a:spcPts val="0"/>
              </a:spcAft>
              <a:buClrTx/>
              <a:buSzTx/>
              <a:buFontTx/>
              <a:buNone/>
              <a:tabLst/>
              <a:defRPr/>
            </a:pP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57816" rtl="0" eaLnBrk="1" fontAlgn="auto" latinLnBrk="0" hangingPunct="1">
              <a:lnSpc>
                <a:spcPts val="2000"/>
              </a:lnSpc>
              <a:spcBef>
                <a:spcPts val="277"/>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“相双の復興なくして福島の復興なし。</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2000"/>
              </a:lnSpc>
              <a:spcBef>
                <a:spcPts val="277"/>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福島の復興なくして日本の再生なし。”</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92460" y="47240"/>
            <a:ext cx="9721080" cy="413416"/>
          </a:xfrm>
          <a:prstGeom prst="rect">
            <a:avLst/>
          </a:prstGeom>
          <a:solidFill>
            <a:srgbClr val="CCFFFF"/>
          </a:solidFill>
          <a:ln w="28575">
            <a:solidFill>
              <a:srgbClr val="00B0F0"/>
            </a:solidFill>
          </a:ln>
        </p:spPr>
        <p:txBody>
          <a:bodyPr lIns="92612" tIns="46306" rIns="92612" bIns="46306"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官民合同チーム　五</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箇条　</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594600" y="6468729"/>
            <a:ext cx="2311400" cy="365125"/>
          </a:xfrm>
        </p:spPr>
        <p:txBody>
          <a:bodyPr/>
          <a:lstStyle/>
          <a:p>
            <a:fld id="{8EA630E9-1B0A-4B1D-BA36-D058A3B76EFC}" type="slidenum">
              <a:rPr lang="ja-JP" altLang="en-US" smtClean="0">
                <a:solidFill>
                  <a:prstClr val="black">
                    <a:tint val="75000"/>
                  </a:prstClr>
                </a:solidFill>
              </a:rPr>
              <a:pPr/>
              <a:t>7</a:t>
            </a:fld>
            <a:endParaRPr lang="ja-JP" altLang="en-US" dirty="0">
              <a:solidFill>
                <a:prstClr val="black">
                  <a:tint val="75000"/>
                </a:prstClr>
              </a:solidFill>
            </a:endParaRPr>
          </a:p>
        </p:txBody>
      </p:sp>
    </p:spTree>
    <p:extLst>
      <p:ext uri="{BB962C8B-B14F-4D97-AF65-F5344CB8AC3E}">
        <p14:creationId xmlns:p14="http://schemas.microsoft.com/office/powerpoint/2010/main" val="1539791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4488" y="2572714"/>
            <a:ext cx="9289032" cy="712270"/>
          </a:xfrm>
          <a:prstGeom prst="rect">
            <a:avLst/>
          </a:prstGeom>
          <a:noFill/>
        </p:spPr>
        <p:txBody>
          <a:bodyPr wrap="square" lIns="95782" tIns="47891" rIns="95782" bIns="47891" rtlCol="0">
            <a:spAutoFit/>
          </a:bodyPr>
          <a:lstStyle/>
          <a:p>
            <a:pPr algn="ctr"/>
            <a:r>
              <a:rPr lang="ja-JP" altLang="en-US" sz="4000" dirty="0">
                <a:latin typeface="ＭＳ Ｐゴシック" panose="020B0600070205080204" pitchFamily="50" charset="-128"/>
                <a:cs typeface="メイリオ" panose="020B0604030504040204" pitchFamily="50" charset="-128"/>
              </a:rPr>
              <a:t>２．被災事業者</a:t>
            </a:r>
            <a:r>
              <a:rPr lang="ja-JP" altLang="en-US" sz="4000" dirty="0" smtClean="0">
                <a:latin typeface="ＭＳ Ｐゴシック" panose="020B0600070205080204" pitchFamily="50" charset="-128"/>
                <a:cs typeface="メイリオ" panose="020B0604030504040204" pitchFamily="50" charset="-128"/>
              </a:rPr>
              <a:t>の再開状況</a:t>
            </a:r>
            <a:endParaRPr lang="ja-JP" altLang="en-US" sz="4000" dirty="0">
              <a:latin typeface="ＭＳ Ｐゴシック" panose="020B060007020508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7594600" y="6465403"/>
            <a:ext cx="2311400" cy="365125"/>
          </a:xfrm>
        </p:spPr>
        <p:txBody>
          <a:bodyPr/>
          <a:lstStyle/>
          <a:p>
            <a:fld id="{8EA630E9-1B0A-4B1D-BA36-D058A3B76EFC}" type="slidenum">
              <a:rPr lang="ja-JP" altLang="en-US" smtClean="0">
                <a:solidFill>
                  <a:prstClr val="black">
                    <a:tint val="75000"/>
                  </a:prstClr>
                </a:solidFill>
              </a:rPr>
              <a:pPr/>
              <a:t>8</a:t>
            </a:fld>
            <a:endParaRPr lang="ja-JP" altLang="en-US" dirty="0">
              <a:solidFill>
                <a:prstClr val="black">
                  <a:tint val="75000"/>
                </a:prstClr>
              </a:solidFill>
            </a:endParaRPr>
          </a:p>
        </p:txBody>
      </p:sp>
    </p:spTree>
    <p:extLst>
      <p:ext uri="{BB962C8B-B14F-4D97-AF65-F5344CB8AC3E}">
        <p14:creationId xmlns:p14="http://schemas.microsoft.com/office/powerpoint/2010/main" val="4290340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46632</TotalTime>
  <Words>7473</Words>
  <Application>Microsoft Office PowerPoint</Application>
  <PresentationFormat>A4 210 x 297 mm</PresentationFormat>
  <Paragraphs>1110</Paragraphs>
  <Slides>46</Slides>
  <Notes>35</Notes>
  <HiddenSlides>0</HiddenSlides>
  <MMClips>0</MMClips>
  <ScaleCrop>false</ScaleCrop>
  <HeadingPairs>
    <vt:vector size="8" baseType="variant">
      <vt:variant>
        <vt:lpstr>使用されているフォント</vt:lpstr>
      </vt:variant>
      <vt:variant>
        <vt:i4>17</vt:i4>
      </vt:variant>
      <vt:variant>
        <vt:lpstr>テーマ</vt:lpstr>
      </vt:variant>
      <vt:variant>
        <vt:i4>2</vt:i4>
      </vt:variant>
      <vt:variant>
        <vt:lpstr>埋め込まれた OLE サーバー</vt:lpstr>
      </vt:variant>
      <vt:variant>
        <vt:i4>1</vt:i4>
      </vt:variant>
      <vt:variant>
        <vt:lpstr>スライド タイトル</vt:lpstr>
      </vt:variant>
      <vt:variant>
        <vt:i4>46</vt:i4>
      </vt:variant>
    </vt:vector>
  </HeadingPairs>
  <TitlesOfParts>
    <vt:vector size="66" baseType="lpstr">
      <vt:lpstr>AR P丸ゴシック体E</vt:lpstr>
      <vt:lpstr>HGPｺﾞｼｯｸM</vt:lpstr>
      <vt:lpstr>HGP創英角ﾎﾟｯﾌﾟ体</vt:lpstr>
      <vt:lpstr>HGS創英角ﾎﾟｯﾌﾟ体</vt:lpstr>
      <vt:lpstr>HG丸ｺﾞｼｯｸM-PRO</vt:lpstr>
      <vt:lpstr>Meiryo UI</vt:lpstr>
      <vt:lpstr>ＭＳ Ｐゴシック</vt:lpstr>
      <vt:lpstr>ＭＳ Ｐ明朝</vt:lpstr>
      <vt:lpstr>ＭＳ ゴシック</vt:lpstr>
      <vt:lpstr>ＭＳ 明朝</vt:lpstr>
      <vt:lpstr>メイリオ</vt:lpstr>
      <vt:lpstr>游ゴシック</vt:lpstr>
      <vt:lpstr>游ゴシック Light</vt:lpstr>
      <vt:lpstr>Arial</vt:lpstr>
      <vt:lpstr>Calibri</vt:lpstr>
      <vt:lpstr>Times New Roman</vt:lpstr>
      <vt:lpstr>Wingdings</vt:lpstr>
      <vt:lpstr>4_Office ​​テーマ</vt:lpstr>
      <vt:lpstr>デザインの設定</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北見 浩二（支援チーム）</dc:creator>
  <cp:lastModifiedBy>渡部　史織</cp:lastModifiedBy>
  <cp:revision>2514</cp:revision>
  <cp:lastPrinted>2019-04-01T07:59:19Z</cp:lastPrinted>
  <dcterms:created xsi:type="dcterms:W3CDTF">2013-04-08T03:21:21Z</dcterms:created>
  <dcterms:modified xsi:type="dcterms:W3CDTF">2019-07-03T00:59:17Z</dcterms:modified>
</cp:coreProperties>
</file>