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2" r:id="rId1"/>
    <p:sldMasterId id="2147483736" r:id="rId2"/>
  </p:sldMasterIdLst>
  <p:notesMasterIdLst>
    <p:notesMasterId r:id="rId4"/>
  </p:notesMasterIdLst>
  <p:handoutMasterIdLst>
    <p:handoutMasterId r:id="rId5"/>
  </p:handoutMasterIdLst>
  <p:sldIdLst>
    <p:sldId id="1289" r:id="rId3"/>
  </p:sldIdLst>
  <p:sldSz cx="9906000" cy="6858000" type="A4"/>
  <p:notesSz cx="6735763" cy="9866313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  <p15:guide id="3" orient="horz" pos="3107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千葉　尚" initials="千葉　尚" lastIdx="1" clrIdx="0">
    <p:extLst>
      <p:ext uri="{19B8F6BF-5375-455C-9EA6-DF929625EA0E}">
        <p15:presenceInfo xmlns:p15="http://schemas.microsoft.com/office/powerpoint/2012/main" userId="S-1-5-21-1600900866-214473669-2715095197-2888" providerId="AD"/>
      </p:ext>
    </p:extLst>
  </p:cmAuthor>
  <p:cmAuthor id="2" name="笠原　誠" initials="笠原　誠" lastIdx="2" clrIdx="1">
    <p:extLst>
      <p:ext uri="{19B8F6BF-5375-455C-9EA6-DF929625EA0E}">
        <p15:presenceInfo xmlns:p15="http://schemas.microsoft.com/office/powerpoint/2012/main" userId="S-1-5-21-1600900866-214473669-2715095197-23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FF66CC"/>
    <a:srgbClr val="33CC33"/>
    <a:srgbClr val="FFD9FF"/>
    <a:srgbClr val="FFCC00"/>
    <a:srgbClr val="99FF66"/>
    <a:srgbClr val="66FF99"/>
    <a:srgbClr val="FFCCFF"/>
    <a:srgbClr val="FFFF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38" autoAdjust="0"/>
    <p:restoredTop sz="88591" autoAdjust="0"/>
  </p:normalViewPr>
  <p:slideViewPr>
    <p:cSldViewPr>
      <p:cViewPr varScale="1">
        <p:scale>
          <a:sx n="115" d="100"/>
          <a:sy n="115" d="100"/>
        </p:scale>
        <p:origin x="1248" y="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25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4008" y="60"/>
      </p:cViewPr>
      <p:guideLst>
        <p:guide orient="horz" pos="3130"/>
        <p:guide pos="2144"/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2919413" cy="493713"/>
          </a:xfrm>
          <a:prstGeom prst="rect">
            <a:avLst/>
          </a:prstGeom>
        </p:spPr>
        <p:txBody>
          <a:bodyPr vert="horz" lIns="91393" tIns="45698" rIns="91393" bIns="4569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5"/>
            <a:ext cx="2919412" cy="493713"/>
          </a:xfrm>
          <a:prstGeom prst="rect">
            <a:avLst/>
          </a:prstGeom>
        </p:spPr>
        <p:txBody>
          <a:bodyPr vert="horz" lIns="91393" tIns="45698" rIns="91393" bIns="45698" rtlCol="0"/>
          <a:lstStyle>
            <a:lvl1pPr algn="r">
              <a:defRPr sz="1200"/>
            </a:lvl1pPr>
          </a:lstStyle>
          <a:p>
            <a:fld id="{DD9D10AD-D51A-40B4-A211-E217E63A0B01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371013"/>
            <a:ext cx="2919413" cy="493712"/>
          </a:xfrm>
          <a:prstGeom prst="rect">
            <a:avLst/>
          </a:prstGeom>
        </p:spPr>
        <p:txBody>
          <a:bodyPr vert="horz" lIns="91393" tIns="45698" rIns="91393" bIns="456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93" tIns="45698" rIns="91393" bIns="45698" rtlCol="0" anchor="b"/>
          <a:lstStyle>
            <a:lvl1pPr algn="r">
              <a:defRPr sz="1200"/>
            </a:lvl1pPr>
          </a:lstStyle>
          <a:p>
            <a:fld id="{3728323A-D16C-4E1A-A867-66BACF289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1374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5"/>
            <a:ext cx="2918723" cy="493806"/>
          </a:xfrm>
          <a:prstGeom prst="rect">
            <a:avLst/>
          </a:prstGeom>
        </p:spPr>
        <p:txBody>
          <a:bodyPr vert="horz" lIns="62373" tIns="31189" rIns="62373" bIns="31189" rtlCol="0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02" y="5"/>
            <a:ext cx="2919799" cy="493806"/>
          </a:xfrm>
          <a:prstGeom prst="rect">
            <a:avLst/>
          </a:prstGeom>
        </p:spPr>
        <p:txBody>
          <a:bodyPr vert="horz" lIns="62373" tIns="31189" rIns="62373" bIns="31189" rtlCol="0"/>
          <a:lstStyle>
            <a:lvl1pPr algn="r">
              <a:defRPr sz="800"/>
            </a:lvl1pPr>
          </a:lstStyle>
          <a:p>
            <a:fld id="{1C44DBBF-58BF-4ABA-9CBD-E3855EF3D0D7}" type="datetimeFigureOut">
              <a:rPr kumimoji="1" lang="ja-JP" altLang="en-US" smtClean="0"/>
              <a:t>2019/4/8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373" tIns="31189" rIns="62373" bIns="31189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470" y="4686256"/>
            <a:ext cx="5388826" cy="4439896"/>
          </a:xfrm>
          <a:prstGeom prst="rect">
            <a:avLst/>
          </a:prstGeom>
        </p:spPr>
        <p:txBody>
          <a:bodyPr vert="horz" lIns="62373" tIns="31189" rIns="62373" bIns="3118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371422"/>
            <a:ext cx="2918723" cy="492716"/>
          </a:xfrm>
          <a:prstGeom prst="rect">
            <a:avLst/>
          </a:prstGeom>
        </p:spPr>
        <p:txBody>
          <a:bodyPr vert="horz" lIns="62373" tIns="31189" rIns="62373" bIns="31189" rtlCol="0" anchor="b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02" y="9371422"/>
            <a:ext cx="2919799" cy="492716"/>
          </a:xfrm>
          <a:prstGeom prst="rect">
            <a:avLst/>
          </a:prstGeom>
        </p:spPr>
        <p:txBody>
          <a:bodyPr vert="horz" lIns="62373" tIns="31189" rIns="62373" bIns="31189" rtlCol="0" anchor="b"/>
          <a:lstStyle>
            <a:lvl1pPr algn="r">
              <a:defRPr sz="800"/>
            </a:lvl1pPr>
          </a:lstStyle>
          <a:p>
            <a:fld id="{898C6DBA-8A69-453D-96B5-51B1523076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9671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2017030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C5677-42EB-45E0-A09D-2B8DFC9BAE97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0471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70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1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055624" y="384175"/>
            <a:ext cx="3119702" cy="81930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076" y="384175"/>
            <a:ext cx="9197446" cy="81930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621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295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251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689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357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744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217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980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15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88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22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61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1060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19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786">
                <a:solidFill>
                  <a:schemeClr val="tx1">
                    <a:tint val="75000"/>
                  </a:schemeClr>
                </a:solidFill>
              </a:defRPr>
            </a:lvl2pPr>
            <a:lvl3pPr marL="914308" indent="0">
              <a:buNone/>
              <a:defRPr sz="1571">
                <a:solidFill>
                  <a:schemeClr val="tx1">
                    <a:tint val="75000"/>
                  </a:schemeClr>
                </a:solidFill>
              </a:defRPr>
            </a:lvl3pPr>
            <a:lvl4pPr marL="1371462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460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078" y="2239963"/>
            <a:ext cx="6158574" cy="6337300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16751" y="2239963"/>
            <a:ext cx="6158574" cy="6337300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69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154" indent="0">
              <a:buNone/>
              <a:defRPr sz="2000" b="1"/>
            </a:lvl2pPr>
            <a:lvl3pPr marL="914308" indent="0">
              <a:buNone/>
              <a:defRPr sz="1786" b="1"/>
            </a:lvl3pPr>
            <a:lvl4pPr marL="1371462" indent="0">
              <a:buNone/>
              <a:defRPr sz="1571" b="1"/>
            </a:lvl4pPr>
            <a:lvl5pPr marL="1828617" indent="0">
              <a:buNone/>
              <a:defRPr sz="1571" b="1"/>
            </a:lvl5pPr>
            <a:lvl6pPr marL="2285771" indent="0">
              <a:buNone/>
              <a:defRPr sz="1571" b="1"/>
            </a:lvl6pPr>
            <a:lvl7pPr marL="2742926" indent="0">
              <a:buNone/>
              <a:defRPr sz="1571" b="1"/>
            </a:lvl7pPr>
            <a:lvl8pPr marL="3200080" indent="0">
              <a:buNone/>
              <a:defRPr sz="1571" b="1"/>
            </a:lvl8pPr>
            <a:lvl9pPr marL="3657234" indent="0">
              <a:buNone/>
              <a:defRPr sz="157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154" indent="0">
              <a:buNone/>
              <a:defRPr sz="2000" b="1"/>
            </a:lvl2pPr>
            <a:lvl3pPr marL="914308" indent="0">
              <a:buNone/>
              <a:defRPr sz="1786" b="1"/>
            </a:lvl3pPr>
            <a:lvl4pPr marL="1371462" indent="0">
              <a:buNone/>
              <a:defRPr sz="1571" b="1"/>
            </a:lvl4pPr>
            <a:lvl5pPr marL="1828617" indent="0">
              <a:buNone/>
              <a:defRPr sz="1571" b="1"/>
            </a:lvl5pPr>
            <a:lvl6pPr marL="2285771" indent="0">
              <a:buNone/>
              <a:defRPr sz="1571" b="1"/>
            </a:lvl6pPr>
            <a:lvl7pPr marL="2742926" indent="0">
              <a:buNone/>
              <a:defRPr sz="1571" b="1"/>
            </a:lvl7pPr>
            <a:lvl8pPr marL="3200080" indent="0">
              <a:buNone/>
              <a:defRPr sz="1571" b="1"/>
            </a:lvl8pPr>
            <a:lvl9pPr marL="3657234" indent="0">
              <a:buNone/>
              <a:defRPr sz="157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904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1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4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14"/>
            </a:lvl1pPr>
            <a:lvl2pPr>
              <a:defRPr sz="2786"/>
            </a:lvl2pPr>
            <a:lvl3pPr>
              <a:defRPr sz="242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29"/>
            </a:lvl1pPr>
            <a:lvl2pPr marL="457154" indent="0">
              <a:buNone/>
              <a:defRPr sz="1214"/>
            </a:lvl2pPr>
            <a:lvl3pPr marL="914308" indent="0">
              <a:buNone/>
              <a:defRPr sz="1000"/>
            </a:lvl3pPr>
            <a:lvl4pPr marL="1371462" indent="0">
              <a:buNone/>
              <a:defRPr sz="929"/>
            </a:lvl4pPr>
            <a:lvl5pPr marL="1828617" indent="0">
              <a:buNone/>
              <a:defRPr sz="929"/>
            </a:lvl5pPr>
            <a:lvl6pPr marL="2285771" indent="0">
              <a:buNone/>
              <a:defRPr sz="929"/>
            </a:lvl6pPr>
            <a:lvl7pPr marL="2742926" indent="0">
              <a:buNone/>
              <a:defRPr sz="929"/>
            </a:lvl7pPr>
            <a:lvl8pPr marL="3200080" indent="0">
              <a:buNone/>
              <a:defRPr sz="929"/>
            </a:lvl8pPr>
            <a:lvl9pPr marL="3657234" indent="0">
              <a:buNone/>
              <a:defRPr sz="92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41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14"/>
            </a:lvl1pPr>
            <a:lvl2pPr marL="457154" indent="0">
              <a:buNone/>
              <a:defRPr sz="2786"/>
            </a:lvl2pPr>
            <a:lvl3pPr marL="914308" indent="0">
              <a:buNone/>
              <a:defRPr sz="2429"/>
            </a:lvl3pPr>
            <a:lvl4pPr marL="1371462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29"/>
            </a:lvl1pPr>
            <a:lvl2pPr marL="457154" indent="0">
              <a:buNone/>
              <a:defRPr sz="1214"/>
            </a:lvl2pPr>
            <a:lvl3pPr marL="914308" indent="0">
              <a:buNone/>
              <a:defRPr sz="1000"/>
            </a:lvl3pPr>
            <a:lvl4pPr marL="1371462" indent="0">
              <a:buNone/>
              <a:defRPr sz="929"/>
            </a:lvl4pPr>
            <a:lvl5pPr marL="1828617" indent="0">
              <a:buNone/>
              <a:defRPr sz="929"/>
            </a:lvl5pPr>
            <a:lvl6pPr marL="2285771" indent="0">
              <a:buNone/>
              <a:defRPr sz="929"/>
            </a:lvl6pPr>
            <a:lvl7pPr marL="2742926" indent="0">
              <a:buNone/>
              <a:defRPr sz="929"/>
            </a:lvl7pPr>
            <a:lvl8pPr marL="3200080" indent="0">
              <a:buNone/>
              <a:defRPr sz="929"/>
            </a:lvl8pPr>
            <a:lvl9pPr marL="3657234" indent="0">
              <a:buNone/>
              <a:defRPr sz="92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83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128001" tIns="64001" rIns="128001" bIns="6400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28001" tIns="64001" rIns="128001" bIns="6400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08" rtl="0" eaLnBrk="1" latinLnBrk="0" hangingPunct="1">
        <a:spcBef>
          <a:spcPct val="0"/>
        </a:spcBef>
        <a:buNone/>
        <a:defRPr kumimoji="1" sz="4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14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1" algn="l" defTabSz="9143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86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29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8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2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308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2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0F76-8E3F-4636-A9E9-4E648F6AC385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22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 txBox="1">
            <a:spLocks/>
          </p:cNvSpPr>
          <p:nvPr/>
        </p:nvSpPr>
        <p:spPr>
          <a:xfrm>
            <a:off x="113716" y="111995"/>
            <a:ext cx="9649072" cy="476672"/>
          </a:xfrm>
          <a:prstGeom prst="rect">
            <a:avLst/>
          </a:prstGeom>
          <a:solidFill>
            <a:srgbClr val="CCFFFF"/>
          </a:solidFill>
          <a:ln w="28575">
            <a:solidFill>
              <a:srgbClr val="00B0F0"/>
            </a:solidFill>
          </a:ln>
        </p:spPr>
        <p:txBody>
          <a:bodyPr lIns="95782" tIns="47891" rIns="95782" bIns="47891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被災</a:t>
            </a:r>
            <a:r>
              <a:rPr lang="en-US" altLang="ja-JP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</a:t>
            </a: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の事業者の</a:t>
            </a: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自立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支援策</a:t>
            </a:r>
            <a:endParaRPr lang="ja-JP" altLang="en-US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920553" y="1484784"/>
            <a:ext cx="7992887" cy="648072"/>
          </a:xfrm>
          <a:prstGeom prst="roundRect">
            <a:avLst>
              <a:gd name="adj" fmla="val 28962"/>
            </a:avLst>
          </a:prstGeom>
          <a:noFill/>
          <a:ln w="19050">
            <a:solidFill>
              <a:srgbClr val="FF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>
              <a:spcAft>
                <a:spcPts val="300"/>
              </a:spcAft>
            </a:pPr>
            <a:r>
              <a:rPr lang="en-US" altLang="ja-JP" sz="1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Ⅰ</a:t>
            </a:r>
            <a:r>
              <a:rPr lang="ja-JP" altLang="en-US" sz="1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寄り添った</a:t>
            </a:r>
            <a:r>
              <a:rPr lang="ja-JP" altLang="en-US" sz="1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訪問・相談支援の</a:t>
            </a:r>
            <a:r>
              <a:rPr lang="ja-JP" altLang="en-US" sz="1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　</a:t>
            </a:r>
            <a:r>
              <a:rPr lang="en-US" altLang="ja-JP" sz="105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(27</a:t>
            </a:r>
            <a:r>
              <a:rPr lang="ja-JP" altLang="en-US" sz="105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年度補正</a:t>
            </a:r>
            <a:r>
              <a:rPr lang="en-US" altLang="ja-JP" sz="105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82</a:t>
            </a:r>
            <a:r>
              <a:rPr lang="ja-JP" altLang="en-US" sz="105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en-US" altLang="ja-JP" sz="105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基金</a:t>
            </a:r>
            <a:r>
              <a:rPr lang="en-US" altLang="ja-JP" sz="105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))</a:t>
            </a:r>
          </a:p>
          <a:p>
            <a:pPr algn="ctr">
              <a:lnSpc>
                <a:spcPts val="2200"/>
              </a:lnSpc>
              <a:spcAft>
                <a:spcPts val="300"/>
              </a:spcAft>
            </a:pPr>
            <a:r>
              <a:rPr lang="ja-JP" altLang="en-US" sz="16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事業者が抱える事業再開等の課題に対して、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専門家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による相談支援を実施。</a:t>
            </a:r>
            <a:endParaRPr lang="ja-JP" altLang="en-US" sz="16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13716" y="2204866"/>
            <a:ext cx="9603862" cy="1665496"/>
          </a:xfrm>
          <a:prstGeom prst="roundRect">
            <a:avLst>
              <a:gd name="adj" fmla="val 14376"/>
            </a:avLst>
          </a:prstGeom>
          <a:noFill/>
          <a:ln w="19050"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700"/>
              </a:lnSpc>
              <a:spcAft>
                <a:spcPts val="600"/>
              </a:spcAft>
            </a:pPr>
            <a:endParaRPr lang="en-US" altLang="ja-JP" sz="1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874568" y="2505980"/>
            <a:ext cx="4974976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③販路開拓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等支援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3.7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億円、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:3.7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６次産業化を含めた販路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開拓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事業者間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マッチングを実施。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④地域の伝統・魅力発信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2.3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億円、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:2.3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地域の魅力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伝統工芸品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の情報発信を支援。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6045" y="2516241"/>
            <a:ext cx="5127316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①人材確保支援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億円、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:6.1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>
              <a:lnSpc>
                <a:spcPts val="23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人材確保を図るため、人材マッチングを実施。</a:t>
            </a:r>
          </a:p>
          <a:p>
            <a:pPr>
              <a:lnSpc>
                <a:spcPts val="2300"/>
              </a:lnSpc>
            </a:pP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事業再開等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endParaRPr lang="en-US" altLang="ja-JP" sz="16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年度補正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74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基金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積増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:44.3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積増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))</a:t>
            </a:r>
            <a:endParaRPr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再開等を促進するため設備投資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等を支援。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1758" y="2221871"/>
            <a:ext cx="5639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 </a:t>
            </a:r>
            <a:r>
              <a:rPr lang="ja-JP" altLang="en-US" sz="1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事業・生業の再開等を行う方々への思い切った</a:t>
            </a:r>
            <a:r>
              <a:rPr lang="ja-JP" altLang="en-US" sz="1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endParaRPr lang="en-US" altLang="ja-JP" sz="1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3618" y="665762"/>
            <a:ext cx="9270777" cy="710285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ja-JP" altLang="en-US" sz="15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平成２７年度補正：２２８億円（基金</a:t>
            </a:r>
            <a:r>
              <a:rPr lang="ja-JP" altLang="en-US" sz="1500" b="1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）  平成</a:t>
            </a:r>
            <a:r>
              <a:rPr lang="ja-JP" altLang="en-US" sz="15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２８年度：</a:t>
            </a:r>
            <a:r>
              <a:rPr lang="ja-JP" altLang="en-US" sz="1500" b="1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１３．２億円  平成２８年度補正：１．５億円</a:t>
            </a:r>
            <a:endParaRPr lang="en-US" altLang="ja-JP" sz="1500" b="1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1500" b="1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平成２９年度：５４．２億円　平成３０年度：１５．７億円  </a:t>
            </a:r>
            <a:r>
              <a:rPr lang="ja-JP" altLang="en-US" sz="15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平成３１年度：６０．１億円</a:t>
            </a:r>
            <a:endParaRPr lang="en-US" altLang="ja-JP" sz="1500" b="1" dirty="0" smtClean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33409" y="3931083"/>
            <a:ext cx="4027504" cy="1560175"/>
          </a:xfrm>
          <a:prstGeom prst="roundRect">
            <a:avLst>
              <a:gd name="adj" fmla="val 14376"/>
            </a:avLst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  <a:spcAft>
                <a:spcPts val="600"/>
              </a:spcAft>
            </a:pPr>
            <a:r>
              <a:rPr lang="en-US" altLang="ja-JP" sz="1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 </a:t>
            </a:r>
            <a:r>
              <a:rPr lang="ja-JP" altLang="en-US" sz="1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新たな生きがい・やりがい創出　</a:t>
            </a:r>
          </a:p>
          <a:p>
            <a:pPr>
              <a:lnSpc>
                <a:spcPts val="2300"/>
              </a:lnSpc>
              <a:spcAft>
                <a:spcPts val="600"/>
              </a:spcAft>
            </a:pPr>
            <a:r>
              <a:rPr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つながり</a:t>
            </a:r>
            <a:r>
              <a:rPr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創出</a:t>
            </a:r>
            <a:r>
              <a:rPr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(30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1.6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億円、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:1.6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億円）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の人と人のつながり回復に資する取組を支援。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4232920" y="3931081"/>
            <a:ext cx="5601072" cy="1560175"/>
          </a:xfrm>
          <a:prstGeom prst="roundRect">
            <a:avLst>
              <a:gd name="adj" fmla="val 14376"/>
            </a:avLst>
          </a:prstGeom>
          <a:noFill/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en-US" altLang="ja-JP" sz="1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 </a:t>
            </a:r>
            <a:r>
              <a:rPr lang="ja-JP" altLang="en-US" sz="1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帰還等を後押しする需要の喚起</a:t>
            </a:r>
          </a:p>
          <a:p>
            <a:pPr>
              <a:lnSpc>
                <a:spcPts val="2300"/>
              </a:lnSpc>
            </a:pPr>
            <a:r>
              <a:rPr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①事業再開・帰還促進事業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(27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年度補正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基金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))</a:t>
            </a:r>
          </a:p>
          <a:p>
            <a:pPr>
              <a:lnSpc>
                <a:spcPts val="23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地元事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業者からの購入を促すなど需要を喚起する取組を支援。</a:t>
            </a:r>
          </a:p>
          <a:p>
            <a:pPr>
              <a:lnSpc>
                <a:spcPts val="2300"/>
              </a:lnSpc>
            </a:pPr>
            <a:r>
              <a:rPr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②生活関連サービス</a:t>
            </a:r>
            <a:r>
              <a:rPr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(30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2.3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億円、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:1.5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地元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商店による共同配達等の移動・輸送手段を支援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920552" y="5589240"/>
            <a:ext cx="7920879" cy="1186431"/>
          </a:xfrm>
          <a:prstGeom prst="roundRect">
            <a:avLst>
              <a:gd name="adj" fmla="val 14376"/>
            </a:avLst>
          </a:prstGeom>
          <a:noFill/>
          <a:ln w="190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  <a:spcAft>
                <a:spcPts val="300"/>
              </a:spcAft>
            </a:pPr>
            <a:r>
              <a:rPr lang="en-US" altLang="ja-JP" sz="1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Ⅴ </a:t>
            </a:r>
            <a:r>
              <a:rPr lang="ja-JP" altLang="en-US" sz="1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震災後に事業を始める方々へ</a:t>
            </a:r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の支援</a:t>
            </a:r>
          </a:p>
          <a:p>
            <a:pPr>
              <a:lnSpc>
                <a:spcPts val="23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原子力災害被災地域における創業等支援事業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(30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2.1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億円、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:1.9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2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新規創業や１２市町村外からの事業展開等に際して必要となる設備投資等を支援。</a:t>
            </a:r>
          </a:p>
          <a:p>
            <a:pPr algn="ctr">
              <a:lnSpc>
                <a:spcPts val="2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また、創業等の促進に向けた環境の整備を実施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750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45603</TotalTime>
  <Words>99</Words>
  <Application>Microsoft Office PowerPoint</Application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P丸ゴシック体E</vt:lpstr>
      <vt:lpstr>Meiryo UI</vt:lpstr>
      <vt:lpstr>ＭＳ Ｐゴシック</vt:lpstr>
      <vt:lpstr>游ゴシック</vt:lpstr>
      <vt:lpstr>游ゴシック Light</vt:lpstr>
      <vt:lpstr>Arial</vt:lpstr>
      <vt:lpstr>Calibri</vt:lpstr>
      <vt:lpstr>4_Office ​​テーマ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北見 浩二（支援チーム）</dc:creator>
  <cp:lastModifiedBy>高井　正之</cp:lastModifiedBy>
  <cp:revision>2445</cp:revision>
  <cp:lastPrinted>2019-04-01T07:59:19Z</cp:lastPrinted>
  <dcterms:created xsi:type="dcterms:W3CDTF">2013-04-08T03:21:21Z</dcterms:created>
  <dcterms:modified xsi:type="dcterms:W3CDTF">2019-04-08T07:39:35Z</dcterms:modified>
</cp:coreProperties>
</file>